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2"/>
  </p:notesMasterIdLst>
  <p:sldIdLst>
    <p:sldId id="281" r:id="rId2"/>
    <p:sldId id="258" r:id="rId3"/>
    <p:sldId id="259" r:id="rId4"/>
    <p:sldId id="282" r:id="rId5"/>
    <p:sldId id="283" r:id="rId6"/>
    <p:sldId id="284" r:id="rId7"/>
    <p:sldId id="285" r:id="rId8"/>
    <p:sldId id="286" r:id="rId9"/>
    <p:sldId id="264" r:id="rId10"/>
    <p:sldId id="287" r:id="rId11"/>
    <p:sldId id="288" r:id="rId12"/>
    <p:sldId id="289" r:id="rId13"/>
    <p:sldId id="290" r:id="rId14"/>
    <p:sldId id="291" r:id="rId15"/>
    <p:sldId id="292" r:id="rId16"/>
    <p:sldId id="293" r:id="rId17"/>
    <p:sldId id="295" r:id="rId18"/>
    <p:sldId id="294" r:id="rId19"/>
    <p:sldId id="296" r:id="rId20"/>
    <p:sldId id="297" r:id="rId21"/>
    <p:sldId id="298" r:id="rId22"/>
    <p:sldId id="300" r:id="rId23"/>
    <p:sldId id="299" r:id="rId24"/>
    <p:sldId id="301" r:id="rId25"/>
    <p:sldId id="302" r:id="rId26"/>
    <p:sldId id="303" r:id="rId27"/>
    <p:sldId id="304" r:id="rId28"/>
    <p:sldId id="305" r:id="rId29"/>
    <p:sldId id="306" r:id="rId30"/>
    <p:sldId id="307" r:id="rId31"/>
    <p:sldId id="308" r:id="rId32"/>
    <p:sldId id="309" r:id="rId33"/>
    <p:sldId id="311" r:id="rId34"/>
    <p:sldId id="312" r:id="rId35"/>
    <p:sldId id="310" r:id="rId36"/>
    <p:sldId id="314" r:id="rId37"/>
    <p:sldId id="313" r:id="rId38"/>
    <p:sldId id="315" r:id="rId39"/>
    <p:sldId id="316" r:id="rId40"/>
    <p:sldId id="317" r:id="rId41"/>
    <p:sldId id="318" r:id="rId42"/>
    <p:sldId id="319" r:id="rId43"/>
    <p:sldId id="321" r:id="rId44"/>
    <p:sldId id="320" r:id="rId45"/>
    <p:sldId id="322" r:id="rId46"/>
    <p:sldId id="323" r:id="rId47"/>
    <p:sldId id="325" r:id="rId48"/>
    <p:sldId id="324" r:id="rId49"/>
    <p:sldId id="326" r:id="rId50"/>
    <p:sldId id="327" r:id="rId51"/>
    <p:sldId id="329" r:id="rId52"/>
    <p:sldId id="328" r:id="rId53"/>
    <p:sldId id="330" r:id="rId54"/>
    <p:sldId id="331" r:id="rId55"/>
    <p:sldId id="332" r:id="rId56"/>
    <p:sldId id="333" r:id="rId57"/>
    <p:sldId id="334" r:id="rId58"/>
    <p:sldId id="336" r:id="rId59"/>
    <p:sldId id="337" r:id="rId60"/>
    <p:sldId id="335" r:id="rId61"/>
    <p:sldId id="338" r:id="rId62"/>
    <p:sldId id="339" r:id="rId63"/>
    <p:sldId id="341" r:id="rId64"/>
    <p:sldId id="340" r:id="rId65"/>
    <p:sldId id="342" r:id="rId66"/>
    <p:sldId id="343" r:id="rId67"/>
    <p:sldId id="344" r:id="rId68"/>
    <p:sldId id="345" r:id="rId69"/>
    <p:sldId id="346" r:id="rId70"/>
    <p:sldId id="347" r:id="rId71"/>
    <p:sldId id="348" r:id="rId72"/>
    <p:sldId id="349" r:id="rId73"/>
    <p:sldId id="351" r:id="rId74"/>
    <p:sldId id="350" r:id="rId75"/>
    <p:sldId id="352" r:id="rId76"/>
    <p:sldId id="353" r:id="rId77"/>
    <p:sldId id="354" r:id="rId78"/>
    <p:sldId id="355" r:id="rId79"/>
    <p:sldId id="356" r:id="rId80"/>
    <p:sldId id="357" r:id="rId81"/>
    <p:sldId id="358" r:id="rId82"/>
    <p:sldId id="359" r:id="rId83"/>
    <p:sldId id="360" r:id="rId84"/>
    <p:sldId id="361" r:id="rId85"/>
    <p:sldId id="363" r:id="rId86"/>
    <p:sldId id="362" r:id="rId87"/>
    <p:sldId id="364" r:id="rId88"/>
    <p:sldId id="365" r:id="rId89"/>
    <p:sldId id="366" r:id="rId90"/>
    <p:sldId id="367" r:id="rId91"/>
    <p:sldId id="368" r:id="rId92"/>
    <p:sldId id="370" r:id="rId93"/>
    <p:sldId id="371" r:id="rId94"/>
    <p:sldId id="369" r:id="rId95"/>
    <p:sldId id="372" r:id="rId96"/>
    <p:sldId id="373" r:id="rId97"/>
    <p:sldId id="374" r:id="rId98"/>
    <p:sldId id="375" r:id="rId99"/>
    <p:sldId id="376" r:id="rId100"/>
    <p:sldId id="377" r:id="rId101"/>
    <p:sldId id="378" r:id="rId102"/>
    <p:sldId id="380" r:id="rId103"/>
    <p:sldId id="379" r:id="rId104"/>
    <p:sldId id="381" r:id="rId105"/>
    <p:sldId id="382" r:id="rId106"/>
    <p:sldId id="383" r:id="rId107"/>
    <p:sldId id="384" r:id="rId108"/>
    <p:sldId id="385" r:id="rId109"/>
    <p:sldId id="387" r:id="rId110"/>
    <p:sldId id="386" r:id="rId111"/>
    <p:sldId id="388" r:id="rId112"/>
    <p:sldId id="389" r:id="rId113"/>
    <p:sldId id="390" r:id="rId114"/>
    <p:sldId id="391" r:id="rId115"/>
    <p:sldId id="392" r:id="rId116"/>
    <p:sldId id="393" r:id="rId117"/>
    <p:sldId id="394" r:id="rId118"/>
    <p:sldId id="395" r:id="rId119"/>
    <p:sldId id="396" r:id="rId120"/>
    <p:sldId id="397" r:id="rId121"/>
    <p:sldId id="399" r:id="rId122"/>
    <p:sldId id="398"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412" r:id="rId136"/>
    <p:sldId id="413" r:id="rId137"/>
    <p:sldId id="414" r:id="rId138"/>
    <p:sldId id="416" r:id="rId139"/>
    <p:sldId id="415" r:id="rId140"/>
    <p:sldId id="417" r:id="rId141"/>
    <p:sldId id="418" r:id="rId142"/>
    <p:sldId id="419" r:id="rId143"/>
    <p:sldId id="420" r:id="rId144"/>
    <p:sldId id="421" r:id="rId145"/>
    <p:sldId id="422" r:id="rId146"/>
    <p:sldId id="423" r:id="rId147"/>
    <p:sldId id="424" r:id="rId148"/>
    <p:sldId id="425" r:id="rId149"/>
    <p:sldId id="426" r:id="rId150"/>
    <p:sldId id="427" r:id="rId151"/>
  </p:sldIdLst>
  <p:sldSz cx="11880850" cy="6840538"/>
  <p:notesSz cx="6858000" cy="9144000"/>
  <p:defaultTextStyle>
    <a:defPPr>
      <a:defRPr lang="zh-CN"/>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1404" y="-498"/>
      </p:cViewPr>
      <p:guideLst>
        <p:guide orient="horz" pos="2155"/>
        <p:guide pos="37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D45460-C30E-409C-91B0-3D364D4F0C32}" type="datetimeFigureOut">
              <a:rPr lang="zh-CN" altLang="en-US" smtClean="0"/>
              <a:t>2018-6-11</a:t>
            </a:fld>
            <a:endParaRPr lang="zh-CN" altLang="en-US"/>
          </a:p>
        </p:txBody>
      </p:sp>
      <p:sp>
        <p:nvSpPr>
          <p:cNvPr id="4" name="幻灯片图像占位符 3"/>
          <p:cNvSpPr>
            <a:spLocks noGrp="1" noRot="1" noChangeAspect="1"/>
          </p:cNvSpPr>
          <p:nvPr>
            <p:ph type="sldImg" idx="2"/>
          </p:nvPr>
        </p:nvSpPr>
        <p:spPr>
          <a:xfrm>
            <a:off x="452438" y="685800"/>
            <a:ext cx="59531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59B040-64C2-4A94-81F6-1A05AC1D5582}" type="slidenum">
              <a:rPr lang="zh-CN" altLang="en-US" smtClean="0"/>
              <a:t>‹#›</a:t>
            </a:fld>
            <a:endParaRPr lang="zh-CN" altLang="en-US"/>
          </a:p>
        </p:txBody>
      </p:sp>
    </p:spTree>
    <p:extLst>
      <p:ext uri="{BB962C8B-B14F-4D97-AF65-F5344CB8AC3E}">
        <p14:creationId xmlns:p14="http://schemas.microsoft.com/office/powerpoint/2010/main" val="215781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5106" y="1119506"/>
            <a:ext cx="8910639" cy="2381521"/>
          </a:xfrm>
          <a:prstGeom prst="rect">
            <a:avLst/>
          </a:prstGeom>
        </p:spPr>
        <p:txBody>
          <a:bodyPr lIns="119792" tIns="59896" rIns="119792" bIns="59896" anchor="b"/>
          <a:lstStyle>
            <a:lvl1pPr algn="ctr">
              <a:defRPr sz="59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485106" y="3592867"/>
            <a:ext cx="8910639" cy="1651546"/>
          </a:xfrm>
          <a:prstGeom prst="rect">
            <a:avLst/>
          </a:prstGeom>
        </p:spPr>
        <p:txBody>
          <a:bodyPr lIns="119792" tIns="59896" rIns="119792" bIns="59896"/>
          <a:lstStyle>
            <a:lvl1pPr marL="0" indent="0" algn="ctr">
              <a:buNone/>
              <a:defRPr sz="2300"/>
            </a:lvl1pPr>
            <a:lvl2pPr marL="449222" indent="0" algn="ctr">
              <a:buNone/>
              <a:defRPr sz="2000"/>
            </a:lvl2pPr>
            <a:lvl3pPr marL="898444" indent="0" algn="ctr">
              <a:buNone/>
              <a:defRPr sz="1700"/>
            </a:lvl3pPr>
            <a:lvl4pPr marL="1347665" indent="0" algn="ctr">
              <a:buNone/>
              <a:defRPr sz="1600"/>
            </a:lvl4pPr>
            <a:lvl5pPr marL="1796886" indent="0" algn="ctr">
              <a:buNone/>
              <a:defRPr sz="1600"/>
            </a:lvl5pPr>
            <a:lvl6pPr marL="2246109" indent="0" algn="ctr">
              <a:buNone/>
              <a:defRPr sz="1600"/>
            </a:lvl6pPr>
            <a:lvl7pPr marL="2695330" indent="0" algn="ctr">
              <a:buNone/>
              <a:defRPr sz="1600"/>
            </a:lvl7pPr>
            <a:lvl8pPr marL="3144553" indent="0" algn="ctr">
              <a:buNone/>
              <a:defRPr sz="1600"/>
            </a:lvl8pPr>
            <a:lvl9pPr marL="3593775"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43316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09" y="1820978"/>
            <a:ext cx="10247234" cy="4340259"/>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50884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2233" y="364198"/>
            <a:ext cx="2561808" cy="5797040"/>
          </a:xfrm>
          <a:prstGeom prst="rect">
            <a:avLst/>
          </a:prstGeom>
        </p:spPr>
        <p:txBody>
          <a:bodyPr vert="eaVert" lIns="119792" tIns="59896" rIns="119792" bIns="5989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16810" y="364198"/>
            <a:ext cx="7536914" cy="5797040"/>
          </a:xfrm>
          <a:prstGeom prst="rect">
            <a:avLst/>
          </a:prstGeom>
        </p:spPr>
        <p:txBody>
          <a:bodyPr vert="eaVert"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8104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idx="1"/>
          </p:nvPr>
        </p:nvSpPr>
        <p:spPr>
          <a:xfrm>
            <a:off x="816809" y="1820978"/>
            <a:ext cx="10247234"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588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0621" y="1705387"/>
            <a:ext cx="10247234" cy="2845474"/>
          </a:xfrm>
          <a:prstGeom prst="rect">
            <a:avLst/>
          </a:prstGeom>
        </p:spPr>
        <p:txBody>
          <a:bodyPr lIns="119792" tIns="59896" rIns="119792" bIns="59896" anchor="b"/>
          <a:lstStyle>
            <a:lvl1pPr>
              <a:defRPr sz="59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0621" y="4577779"/>
            <a:ext cx="10247234" cy="1496366"/>
          </a:xfrm>
          <a:prstGeom prst="rect">
            <a:avLst/>
          </a:prstGeom>
        </p:spPr>
        <p:txBody>
          <a:bodyPr lIns="119792" tIns="59896" rIns="119792" bIns="59896"/>
          <a:lstStyle>
            <a:lvl1pPr marL="0" indent="0">
              <a:buNone/>
              <a:defRPr sz="2300">
                <a:solidFill>
                  <a:schemeClr val="tx1">
                    <a:tint val="75000"/>
                  </a:schemeClr>
                </a:solidFill>
              </a:defRPr>
            </a:lvl1pPr>
            <a:lvl2pPr marL="449222" indent="0">
              <a:buNone/>
              <a:defRPr sz="2000">
                <a:solidFill>
                  <a:schemeClr val="tx1">
                    <a:tint val="75000"/>
                  </a:schemeClr>
                </a:solidFill>
              </a:defRPr>
            </a:lvl2pPr>
            <a:lvl3pPr marL="898444" indent="0">
              <a:buNone/>
              <a:defRPr sz="1700">
                <a:solidFill>
                  <a:schemeClr val="tx1">
                    <a:tint val="75000"/>
                  </a:schemeClr>
                </a:solidFill>
              </a:defRPr>
            </a:lvl3pPr>
            <a:lvl4pPr marL="1347665" indent="0">
              <a:buNone/>
              <a:defRPr sz="1600">
                <a:solidFill>
                  <a:schemeClr val="tx1">
                    <a:tint val="75000"/>
                  </a:schemeClr>
                </a:solidFill>
              </a:defRPr>
            </a:lvl4pPr>
            <a:lvl5pPr marL="1796886" indent="0">
              <a:buNone/>
              <a:defRPr sz="1600">
                <a:solidFill>
                  <a:schemeClr val="tx1">
                    <a:tint val="75000"/>
                  </a:schemeClr>
                </a:solidFill>
              </a:defRPr>
            </a:lvl5pPr>
            <a:lvl6pPr marL="2246109" indent="0">
              <a:buNone/>
              <a:defRPr sz="1600">
                <a:solidFill>
                  <a:schemeClr val="tx1">
                    <a:tint val="75000"/>
                  </a:schemeClr>
                </a:solidFill>
              </a:defRPr>
            </a:lvl6pPr>
            <a:lvl7pPr marL="2695330" indent="0">
              <a:buNone/>
              <a:defRPr sz="1600">
                <a:solidFill>
                  <a:schemeClr val="tx1">
                    <a:tint val="75000"/>
                  </a:schemeClr>
                </a:solidFill>
              </a:defRPr>
            </a:lvl7pPr>
            <a:lvl8pPr marL="3144553" indent="0">
              <a:buNone/>
              <a:defRPr sz="1600">
                <a:solidFill>
                  <a:schemeClr val="tx1">
                    <a:tint val="75000"/>
                  </a:schemeClr>
                </a:solidFill>
              </a:defRPr>
            </a:lvl8pPr>
            <a:lvl9pPr marL="3593775"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5" name="Footer Placeholder 4"/>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6" name="Slide Number Placeholder 5"/>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08080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16809"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Content Placeholder 2"/>
          <p:cNvSpPr>
            <a:spLocks noGrp="1"/>
          </p:cNvSpPr>
          <p:nvPr>
            <p:ph sz="half" idx="1"/>
          </p:nvPr>
        </p:nvSpPr>
        <p:spPr>
          <a:xfrm>
            <a:off x="816809"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014680" y="1820978"/>
            <a:ext cx="5049361" cy="4340259"/>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113393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18356" y="364196"/>
            <a:ext cx="10247234" cy="1322189"/>
          </a:xfrm>
          <a:prstGeom prst="rect">
            <a:avLst/>
          </a:prstGeom>
        </p:spPr>
        <p:txBody>
          <a:bodyPr lIns="119792" tIns="59896" rIns="119792" bIns="59896"/>
          <a:lstStyle/>
          <a:p>
            <a:r>
              <a:rPr lang="zh-CN" altLang="en-US" smtClean="0"/>
              <a:t>单击此处编辑母版标题样式</a:t>
            </a:r>
            <a:endParaRPr lang="en-US" dirty="0"/>
          </a:p>
        </p:txBody>
      </p:sp>
      <p:sp>
        <p:nvSpPr>
          <p:cNvPr id="3" name="Text Placeholder 2"/>
          <p:cNvSpPr>
            <a:spLocks noGrp="1"/>
          </p:cNvSpPr>
          <p:nvPr>
            <p:ph type="body" idx="1"/>
          </p:nvPr>
        </p:nvSpPr>
        <p:spPr>
          <a:xfrm>
            <a:off x="818357" y="1676882"/>
            <a:ext cx="5026156"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18357" y="2498698"/>
            <a:ext cx="5026156"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14681" y="1676882"/>
            <a:ext cx="5050909" cy="821815"/>
          </a:xfrm>
          <a:prstGeom prst="rect">
            <a:avLst/>
          </a:prstGeom>
        </p:spPr>
        <p:txBody>
          <a:bodyPr lIns="119792" tIns="59896" rIns="119792" bIns="59896" anchor="b"/>
          <a:lstStyle>
            <a:lvl1pPr marL="0" indent="0">
              <a:buNone/>
              <a:defRPr sz="2300" b="1"/>
            </a:lvl1pPr>
            <a:lvl2pPr marL="449222" indent="0">
              <a:buNone/>
              <a:defRPr sz="2000" b="1"/>
            </a:lvl2pPr>
            <a:lvl3pPr marL="898444" indent="0">
              <a:buNone/>
              <a:defRPr sz="1700" b="1"/>
            </a:lvl3pPr>
            <a:lvl4pPr marL="1347665" indent="0">
              <a:buNone/>
              <a:defRPr sz="1600" b="1"/>
            </a:lvl4pPr>
            <a:lvl5pPr marL="1796886" indent="0">
              <a:buNone/>
              <a:defRPr sz="1600" b="1"/>
            </a:lvl5pPr>
            <a:lvl6pPr marL="2246109" indent="0">
              <a:buNone/>
              <a:defRPr sz="1600" b="1"/>
            </a:lvl6pPr>
            <a:lvl7pPr marL="2695330" indent="0">
              <a:buNone/>
              <a:defRPr sz="1600" b="1"/>
            </a:lvl7pPr>
            <a:lvl8pPr marL="3144553" indent="0">
              <a:buNone/>
              <a:defRPr sz="1600" b="1"/>
            </a:lvl8pPr>
            <a:lvl9pPr marL="3593775"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014681" y="2498698"/>
            <a:ext cx="5050909" cy="3675206"/>
          </a:xfrm>
          <a:prstGeom prst="rect">
            <a:avLst/>
          </a:prstGeom>
        </p:spPr>
        <p:txBody>
          <a:bodyPr lIns="119792" tIns="59896" rIns="119792" bIns="5989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8" name="Footer Placeholder 7"/>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9" name="Slide Number Placeholder 8"/>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272286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134590" y="147261"/>
            <a:ext cx="10623150" cy="460786"/>
            <a:chOff x="138112" y="147638"/>
            <a:chExt cx="10901363" cy="461962"/>
          </a:xfrm>
        </p:grpSpPr>
        <p:sp>
          <p:nvSpPr>
            <p:cNvPr id="7"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8" name="直接连接符 7"/>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userDrawn="1"/>
        </p:nvGrpSpPr>
        <p:grpSpPr>
          <a:xfrm>
            <a:off x="10972849" y="0"/>
            <a:ext cx="860465" cy="933721"/>
            <a:chOff x="988368" y="0"/>
            <a:chExt cx="883000" cy="936104"/>
          </a:xfrm>
        </p:grpSpPr>
        <p:sp>
          <p:nvSpPr>
            <p:cNvPr id="10"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11"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Tree>
    <p:extLst>
      <p:ext uri="{BB962C8B-B14F-4D97-AF65-F5344CB8AC3E}">
        <p14:creationId xmlns:p14="http://schemas.microsoft.com/office/powerpoint/2010/main" val="17390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3" name="Footer Placeholder 2"/>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4" name="Slide Number Placeholder 3"/>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7776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50910" y="984913"/>
            <a:ext cx="6014681" cy="4861216"/>
          </a:xfrm>
          <a:prstGeom prst="rect">
            <a:avLst/>
          </a:prstGeom>
        </p:spPr>
        <p:txBody>
          <a:bodyPr lIns="119792" tIns="59896" rIns="119792" bIns="59896"/>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41151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56" y="456036"/>
            <a:ext cx="3831884" cy="1596126"/>
          </a:xfrm>
          <a:prstGeom prst="rect">
            <a:avLst/>
          </a:prstGeom>
        </p:spPr>
        <p:txBody>
          <a:bodyPr lIns="119792" tIns="59896" rIns="119792" bIns="59896" anchor="b"/>
          <a:lstStyle>
            <a:lvl1pPr>
              <a:defRPr sz="31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050910" y="984913"/>
            <a:ext cx="6014681" cy="4861216"/>
          </a:xfrm>
          <a:prstGeom prst="rect">
            <a:avLst/>
          </a:prstGeom>
        </p:spPr>
        <p:txBody>
          <a:bodyPr lIns="119792" tIns="59896" rIns="119792" bIns="59896" anchor="t"/>
          <a:lstStyle>
            <a:lvl1pPr marL="0" indent="0">
              <a:buNone/>
              <a:defRPr sz="3100"/>
            </a:lvl1pPr>
            <a:lvl2pPr marL="449222" indent="0">
              <a:buNone/>
              <a:defRPr sz="2800"/>
            </a:lvl2pPr>
            <a:lvl3pPr marL="898444" indent="0">
              <a:buNone/>
              <a:defRPr sz="2300"/>
            </a:lvl3pPr>
            <a:lvl4pPr marL="1347665" indent="0">
              <a:buNone/>
              <a:defRPr sz="2000"/>
            </a:lvl4pPr>
            <a:lvl5pPr marL="1796886" indent="0">
              <a:buNone/>
              <a:defRPr sz="2000"/>
            </a:lvl5pPr>
            <a:lvl6pPr marL="2246109" indent="0">
              <a:buNone/>
              <a:defRPr sz="2000"/>
            </a:lvl6pPr>
            <a:lvl7pPr marL="2695330" indent="0">
              <a:buNone/>
              <a:defRPr sz="2000"/>
            </a:lvl7pPr>
            <a:lvl8pPr marL="3144553" indent="0">
              <a:buNone/>
              <a:defRPr sz="2000"/>
            </a:lvl8pPr>
            <a:lvl9pPr marL="3593775"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8356" y="2052163"/>
            <a:ext cx="3831884" cy="3801883"/>
          </a:xfrm>
          <a:prstGeom prst="rect">
            <a:avLst/>
          </a:prstGeom>
        </p:spPr>
        <p:txBody>
          <a:bodyPr lIns="119792" tIns="59896" rIns="119792" bIns="59896"/>
          <a:lstStyle>
            <a:lvl1pPr marL="0" indent="0">
              <a:buNone/>
              <a:defRPr sz="1600"/>
            </a:lvl1pPr>
            <a:lvl2pPr marL="449222" indent="0">
              <a:buNone/>
              <a:defRPr sz="1400"/>
            </a:lvl2pPr>
            <a:lvl3pPr marL="898444" indent="0">
              <a:buNone/>
              <a:defRPr sz="1300"/>
            </a:lvl3pPr>
            <a:lvl4pPr marL="1347665" indent="0">
              <a:buNone/>
              <a:defRPr sz="1000"/>
            </a:lvl4pPr>
            <a:lvl5pPr marL="1796886" indent="0">
              <a:buNone/>
              <a:defRPr sz="1000"/>
            </a:lvl5pPr>
            <a:lvl6pPr marL="2246109" indent="0">
              <a:buNone/>
              <a:defRPr sz="1000"/>
            </a:lvl6pPr>
            <a:lvl7pPr marL="2695330" indent="0">
              <a:buNone/>
              <a:defRPr sz="1000"/>
            </a:lvl7pPr>
            <a:lvl8pPr marL="3144553" indent="0">
              <a:buNone/>
              <a:defRPr sz="1000"/>
            </a:lvl8pPr>
            <a:lvl9pPr marL="3593775"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16808" y="6340166"/>
            <a:ext cx="2673191" cy="364195"/>
          </a:xfrm>
          <a:prstGeom prst="rect">
            <a:avLst/>
          </a:prstGeom>
        </p:spPr>
        <p:txBody>
          <a:bodyPr lIns="119792" tIns="59896" rIns="119792" bIns="59896"/>
          <a:lstStyle/>
          <a:p>
            <a:fld id="{10E20019-EA58-42AF-A2D2-B947AB4EB44C}" type="datetimeFigureOut">
              <a:rPr lang="zh-CN" altLang="en-US" smtClean="0"/>
              <a:t>2018-6-11</a:t>
            </a:fld>
            <a:endParaRPr lang="zh-CN" altLang="en-US"/>
          </a:p>
        </p:txBody>
      </p:sp>
      <p:sp>
        <p:nvSpPr>
          <p:cNvPr id="6" name="Footer Placeholder 5"/>
          <p:cNvSpPr>
            <a:spLocks noGrp="1"/>
          </p:cNvSpPr>
          <p:nvPr>
            <p:ph type="ftr" sz="quarter" idx="11"/>
          </p:nvPr>
        </p:nvSpPr>
        <p:spPr>
          <a:xfrm>
            <a:off x="3935533" y="6340166"/>
            <a:ext cx="4009786" cy="364195"/>
          </a:xfrm>
          <a:prstGeom prst="rect">
            <a:avLst/>
          </a:prstGeom>
        </p:spPr>
        <p:txBody>
          <a:bodyPr lIns="119792" tIns="59896" rIns="119792" bIns="59896"/>
          <a:lstStyle/>
          <a:p>
            <a:endParaRPr lang="zh-CN" altLang="en-US"/>
          </a:p>
        </p:txBody>
      </p:sp>
      <p:sp>
        <p:nvSpPr>
          <p:cNvPr id="7" name="Slide Number Placeholder 6"/>
          <p:cNvSpPr>
            <a:spLocks noGrp="1"/>
          </p:cNvSpPr>
          <p:nvPr>
            <p:ph type="sldNum" sz="quarter" idx="12"/>
          </p:nvPr>
        </p:nvSpPr>
        <p:spPr>
          <a:xfrm>
            <a:off x="8390851" y="6340166"/>
            <a:ext cx="2673191" cy="364195"/>
          </a:xfrm>
          <a:prstGeom prst="rect">
            <a:avLst/>
          </a:prstGeom>
        </p:spPr>
        <p:txBody>
          <a:bodyPr lIns="119792" tIns="59896" rIns="119792" bIns="59896"/>
          <a:lstStyle/>
          <a:p>
            <a:fld id="{2A08CF3C-19D8-4B6C-8053-4282D83563B1}" type="slidenum">
              <a:rPr lang="zh-CN" altLang="en-US" smtClean="0"/>
              <a:t>‹#›</a:t>
            </a:fld>
            <a:endParaRPr lang="zh-CN" altLang="en-US"/>
          </a:p>
        </p:txBody>
      </p:sp>
    </p:spTree>
    <p:extLst>
      <p:ext uri="{BB962C8B-B14F-4D97-AF65-F5344CB8AC3E}">
        <p14:creationId xmlns:p14="http://schemas.microsoft.com/office/powerpoint/2010/main" val="385742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85000">
              <a:schemeClr val="bg1">
                <a:lumMod val="85000"/>
              </a:schemeClr>
            </a:gs>
            <a:gs pos="100000">
              <a:schemeClr val="bg1">
                <a:lumMod val="75000"/>
              </a:schemeClr>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51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98444" rtl="0" eaLnBrk="1" latinLnBrk="0" hangingPunct="1">
        <a:lnSpc>
          <a:spcPct val="90000"/>
        </a:lnSpc>
        <a:spcBef>
          <a:spcPct val="0"/>
        </a:spcBef>
        <a:buNone/>
        <a:defRPr sz="4300" kern="1200">
          <a:solidFill>
            <a:schemeClr val="tx1"/>
          </a:solidFill>
          <a:latin typeface="+mj-lt"/>
          <a:ea typeface="+mj-ea"/>
          <a:cs typeface="+mj-cs"/>
        </a:defRPr>
      </a:lvl1pPr>
    </p:titleStyle>
    <p:bodyStyle>
      <a:lvl1pPr marL="224611" indent="-224611" algn="l" defTabSz="898444" rtl="0" eaLnBrk="1" latinLnBrk="0" hangingPunct="1">
        <a:lnSpc>
          <a:spcPct val="90000"/>
        </a:lnSpc>
        <a:spcBef>
          <a:spcPts val="983"/>
        </a:spcBef>
        <a:buFont typeface="Arial" panose="020B0604020202020204" pitchFamily="34" charset="0"/>
        <a:buChar char="•"/>
        <a:defRPr sz="2800" kern="1200">
          <a:solidFill>
            <a:schemeClr val="tx1"/>
          </a:solidFill>
          <a:latin typeface="+mn-lt"/>
          <a:ea typeface="+mn-ea"/>
          <a:cs typeface="+mn-cs"/>
        </a:defRPr>
      </a:lvl1pPr>
      <a:lvl2pPr marL="673833" indent="-224611" algn="l" defTabSz="898444" rtl="0" eaLnBrk="1" latinLnBrk="0" hangingPunct="1">
        <a:lnSpc>
          <a:spcPct val="90000"/>
        </a:lnSpc>
        <a:spcBef>
          <a:spcPts val="491"/>
        </a:spcBef>
        <a:buFont typeface="Arial" panose="020B0604020202020204" pitchFamily="34" charset="0"/>
        <a:buChar char="•"/>
        <a:defRPr sz="2300" kern="1200">
          <a:solidFill>
            <a:schemeClr val="tx1"/>
          </a:solidFill>
          <a:latin typeface="+mn-lt"/>
          <a:ea typeface="+mn-ea"/>
          <a:cs typeface="+mn-cs"/>
        </a:defRPr>
      </a:lvl2pPr>
      <a:lvl3pPr marL="1123053" indent="-224611" algn="l" defTabSz="898444" rtl="0" eaLnBrk="1" latinLnBrk="0" hangingPunct="1">
        <a:lnSpc>
          <a:spcPct val="90000"/>
        </a:lnSpc>
        <a:spcBef>
          <a:spcPts val="491"/>
        </a:spcBef>
        <a:buFont typeface="Arial" panose="020B0604020202020204" pitchFamily="34" charset="0"/>
        <a:buChar char="•"/>
        <a:defRPr sz="2000" kern="1200">
          <a:solidFill>
            <a:schemeClr val="tx1"/>
          </a:solidFill>
          <a:latin typeface="+mn-lt"/>
          <a:ea typeface="+mn-ea"/>
          <a:cs typeface="+mn-cs"/>
        </a:defRPr>
      </a:lvl3pPr>
      <a:lvl4pPr marL="157227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4pPr>
      <a:lvl5pPr marL="2021498"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5pPr>
      <a:lvl6pPr marL="2470719"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6pPr>
      <a:lvl7pPr marL="2919942"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7pPr>
      <a:lvl8pPr marL="3369163"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8pPr>
      <a:lvl9pPr marL="3818386" indent="-224611" algn="l" defTabSz="898444" rtl="0" eaLnBrk="1" latinLnBrk="0" hangingPunct="1">
        <a:lnSpc>
          <a:spcPct val="90000"/>
        </a:lnSpc>
        <a:spcBef>
          <a:spcPts val="491"/>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98444" rtl="0" eaLnBrk="1" latinLnBrk="0" hangingPunct="1">
        <a:defRPr sz="1700" kern="1200">
          <a:solidFill>
            <a:schemeClr val="tx1"/>
          </a:solidFill>
          <a:latin typeface="+mn-lt"/>
          <a:ea typeface="+mn-ea"/>
          <a:cs typeface="+mn-cs"/>
        </a:defRPr>
      </a:lvl1pPr>
      <a:lvl2pPr marL="449222" algn="l" defTabSz="898444" rtl="0" eaLnBrk="1" latinLnBrk="0" hangingPunct="1">
        <a:defRPr sz="1700" kern="1200">
          <a:solidFill>
            <a:schemeClr val="tx1"/>
          </a:solidFill>
          <a:latin typeface="+mn-lt"/>
          <a:ea typeface="+mn-ea"/>
          <a:cs typeface="+mn-cs"/>
        </a:defRPr>
      </a:lvl2pPr>
      <a:lvl3pPr marL="898444" algn="l" defTabSz="898444" rtl="0" eaLnBrk="1" latinLnBrk="0" hangingPunct="1">
        <a:defRPr sz="1700" kern="1200">
          <a:solidFill>
            <a:schemeClr val="tx1"/>
          </a:solidFill>
          <a:latin typeface="+mn-lt"/>
          <a:ea typeface="+mn-ea"/>
          <a:cs typeface="+mn-cs"/>
        </a:defRPr>
      </a:lvl3pPr>
      <a:lvl4pPr marL="1347665" algn="l" defTabSz="898444" rtl="0" eaLnBrk="1" latinLnBrk="0" hangingPunct="1">
        <a:defRPr sz="1700" kern="1200">
          <a:solidFill>
            <a:schemeClr val="tx1"/>
          </a:solidFill>
          <a:latin typeface="+mn-lt"/>
          <a:ea typeface="+mn-ea"/>
          <a:cs typeface="+mn-cs"/>
        </a:defRPr>
      </a:lvl4pPr>
      <a:lvl5pPr marL="1796886" algn="l" defTabSz="898444" rtl="0" eaLnBrk="1" latinLnBrk="0" hangingPunct="1">
        <a:defRPr sz="1700" kern="1200">
          <a:solidFill>
            <a:schemeClr val="tx1"/>
          </a:solidFill>
          <a:latin typeface="+mn-lt"/>
          <a:ea typeface="+mn-ea"/>
          <a:cs typeface="+mn-cs"/>
        </a:defRPr>
      </a:lvl5pPr>
      <a:lvl6pPr marL="2246109" algn="l" defTabSz="898444" rtl="0" eaLnBrk="1" latinLnBrk="0" hangingPunct="1">
        <a:defRPr sz="1700" kern="1200">
          <a:solidFill>
            <a:schemeClr val="tx1"/>
          </a:solidFill>
          <a:latin typeface="+mn-lt"/>
          <a:ea typeface="+mn-ea"/>
          <a:cs typeface="+mn-cs"/>
        </a:defRPr>
      </a:lvl6pPr>
      <a:lvl7pPr marL="2695330" algn="l" defTabSz="898444" rtl="0" eaLnBrk="1" latinLnBrk="0" hangingPunct="1">
        <a:defRPr sz="1700" kern="1200">
          <a:solidFill>
            <a:schemeClr val="tx1"/>
          </a:solidFill>
          <a:latin typeface="+mn-lt"/>
          <a:ea typeface="+mn-ea"/>
          <a:cs typeface="+mn-cs"/>
        </a:defRPr>
      </a:lvl7pPr>
      <a:lvl8pPr marL="3144553" algn="l" defTabSz="898444" rtl="0" eaLnBrk="1" latinLnBrk="0" hangingPunct="1">
        <a:defRPr sz="1700" kern="1200">
          <a:solidFill>
            <a:schemeClr val="tx1"/>
          </a:solidFill>
          <a:latin typeface="+mn-lt"/>
          <a:ea typeface="+mn-ea"/>
          <a:cs typeface="+mn-cs"/>
        </a:defRPr>
      </a:lvl8pPr>
      <a:lvl9pPr marL="3593775" algn="l" defTabSz="89844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20363;5.15.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hyperlink" Target="&#20363;5.17.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20363;5.19.txt"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20363;5.3.txt" TargetMode="External"/><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20363;5.5.txt" TargetMode="External"/><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hyperlink" Target="&#20363;5.6.tx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498714" y="3307098"/>
            <a:ext cx="3971557"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复合数据类型</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793957" y="1075608"/>
            <a:ext cx="8647218"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a:solidFill>
                  <a:srgbClr val="C00000"/>
                </a:solidFill>
                <a:latin typeface="方正大黑简体" pitchFamily="2" charset="-122"/>
                <a:ea typeface="方正大黑简体" pitchFamily="2" charset="-122"/>
              </a:rPr>
              <a:t>5</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编程进阶</a:t>
            </a:r>
          </a:p>
        </p:txBody>
      </p:sp>
    </p:spTree>
    <p:extLst>
      <p:ext uri="{BB962C8B-B14F-4D97-AF65-F5344CB8AC3E}">
        <p14:creationId xmlns:p14="http://schemas.microsoft.com/office/powerpoint/2010/main" val="16720592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3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6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．定义结构</a:t>
            </a:r>
          </a:p>
        </p:txBody>
      </p:sp>
      <p:sp>
        <p:nvSpPr>
          <p:cNvPr id="33" name="矩形 32"/>
          <p:cNvSpPr/>
          <p:nvPr/>
        </p:nvSpPr>
        <p:spPr>
          <a:xfrm>
            <a:off x="1262312" y="871443"/>
            <a:ext cx="4933082" cy="353943"/>
          </a:xfrm>
          <a:prstGeom prst="rect">
            <a:avLst/>
          </a:prstGeom>
        </p:spPr>
        <p:txBody>
          <a:bodyPr wrap="none">
            <a:spAutoFit/>
          </a:bodyPr>
          <a:lstStyle/>
          <a:p>
            <a:pPr fontAlgn="ctr"/>
            <a:r>
              <a:rPr lang="zh-CN" altLang="zh-CN" dirty="0"/>
              <a:t>例如，使用</a:t>
            </a:r>
            <a:r>
              <a:rPr lang="en-US" altLang="zh-CN" dirty="0"/>
              <a:t>Structure</a:t>
            </a:r>
            <a:r>
              <a:rPr lang="zh-CN" altLang="zh-CN" dirty="0"/>
              <a:t>语句定义学生的一系列信息：</a:t>
            </a:r>
          </a:p>
        </p:txBody>
      </p:sp>
      <p:sp>
        <p:nvSpPr>
          <p:cNvPr id="34" name="TextBox 33"/>
          <p:cNvSpPr txBox="1"/>
          <p:nvPr/>
        </p:nvSpPr>
        <p:spPr>
          <a:xfrm>
            <a:off x="1339702" y="1225386"/>
            <a:ext cx="8920717" cy="2787015"/>
          </a:xfrm>
          <a:prstGeom prst="roundRect">
            <a:avLst>
              <a:gd name="adj" fmla="val 6377"/>
            </a:avLst>
          </a:prstGeom>
          <a:solidFill>
            <a:schemeClr val="accent5">
              <a:lumMod val="40000"/>
              <a:lumOff val="60000"/>
            </a:schemeClr>
          </a:solidFill>
        </p:spPr>
        <p:txBody>
          <a:bodyPr wrap="square" rtlCol="0">
            <a:spAutoFit/>
          </a:bodyPr>
          <a:lstStyle/>
          <a:p>
            <a:r>
              <a:rPr lang="en-US" altLang="zh-CN" dirty="0"/>
              <a:t>Public  Structure  </a:t>
            </a:r>
            <a:r>
              <a:rPr lang="en-US" altLang="zh-CN" dirty="0" err="1"/>
              <a:t>struStudents</a:t>
            </a:r>
            <a:endParaRPr lang="zh-CN" altLang="zh-CN" dirty="0"/>
          </a:p>
          <a:p>
            <a:r>
              <a:rPr lang="en-US" altLang="zh-CN" dirty="0"/>
              <a:t>	Public  </a:t>
            </a:r>
            <a:r>
              <a:rPr lang="en-US" altLang="zh-CN" dirty="0" err="1"/>
              <a:t>strId</a:t>
            </a:r>
            <a:r>
              <a:rPr lang="en-US" altLang="zh-CN" dirty="0"/>
              <a:t>  As  String					</a:t>
            </a:r>
            <a:r>
              <a:rPr lang="en-US" altLang="zh-CN" dirty="0" smtClean="0"/>
              <a:t>' </a:t>
            </a:r>
            <a:r>
              <a:rPr lang="zh-CN" altLang="zh-CN" dirty="0"/>
              <a:t>公有成员</a:t>
            </a:r>
          </a:p>
          <a:p>
            <a:r>
              <a:rPr lang="en-US" altLang="zh-CN" dirty="0"/>
              <a:t>	Friend  </a:t>
            </a:r>
            <a:r>
              <a:rPr lang="en-US" altLang="zh-CN" dirty="0" err="1"/>
              <a:t>strName</a:t>
            </a:r>
            <a:r>
              <a:rPr lang="en-US" altLang="zh-CN" dirty="0"/>
              <a:t>  As  String					' </a:t>
            </a:r>
            <a:r>
              <a:rPr lang="zh-CN" altLang="zh-CN" dirty="0"/>
              <a:t>友元成员</a:t>
            </a:r>
          </a:p>
          <a:p>
            <a:r>
              <a:rPr lang="en-US" altLang="zh-CN" dirty="0"/>
              <a:t>	Private  </a:t>
            </a:r>
            <a:r>
              <a:rPr lang="en-US" altLang="zh-CN" dirty="0" err="1"/>
              <a:t>strBirthDay</a:t>
            </a:r>
            <a:r>
              <a:rPr lang="en-US" altLang="zh-CN" dirty="0"/>
              <a:t>  As  Date					' </a:t>
            </a:r>
            <a:r>
              <a:rPr lang="zh-CN" altLang="zh-CN" dirty="0"/>
              <a:t>私有成员</a:t>
            </a:r>
          </a:p>
          <a:p>
            <a:r>
              <a:rPr lang="en-US" altLang="zh-CN" dirty="0"/>
              <a:t>	Private  </a:t>
            </a:r>
            <a:r>
              <a:rPr lang="en-US" altLang="zh-CN" dirty="0" err="1"/>
              <a:t>intScore</a:t>
            </a:r>
            <a:r>
              <a:rPr lang="en-US" altLang="zh-CN" dirty="0"/>
              <a:t>  As  Integer					' </a:t>
            </a:r>
            <a:r>
              <a:rPr lang="zh-CN" altLang="zh-CN" dirty="0"/>
              <a:t>私有成员</a:t>
            </a:r>
          </a:p>
          <a:p>
            <a:r>
              <a:rPr lang="en-US" altLang="zh-CN" dirty="0"/>
              <a:t>	' </a:t>
            </a:r>
            <a:r>
              <a:rPr lang="zh-CN" altLang="zh-CN" dirty="0"/>
              <a:t>下面定义一个过程成员，它可以访问结构的私有成员</a:t>
            </a:r>
          </a:p>
          <a:p>
            <a:r>
              <a:rPr lang="en-US" altLang="zh-CN" dirty="0"/>
              <a:t>	Friend  Sub  </a:t>
            </a:r>
            <a:r>
              <a:rPr lang="en-US" altLang="zh-CN" dirty="0" err="1"/>
              <a:t>DoubleScore</a:t>
            </a:r>
            <a:r>
              <a:rPr lang="en-US" altLang="zh-CN" dirty="0"/>
              <a:t>(</a:t>
            </a:r>
            <a:r>
              <a:rPr lang="en-US" altLang="zh-CN" dirty="0" err="1"/>
              <a:t>ByVal</a:t>
            </a:r>
            <a:r>
              <a:rPr lang="en-US" altLang="zh-CN" dirty="0"/>
              <a:t>  </a:t>
            </a:r>
            <a:r>
              <a:rPr lang="en-US" altLang="zh-CN" dirty="0" err="1"/>
              <a:t>inScore</a:t>
            </a:r>
            <a:r>
              <a:rPr lang="en-US" altLang="zh-CN" dirty="0"/>
              <a:t>  As  Integer)</a:t>
            </a:r>
            <a:endParaRPr lang="zh-CN" altLang="zh-CN" dirty="0"/>
          </a:p>
          <a:p>
            <a:r>
              <a:rPr lang="en-US" altLang="zh-CN" dirty="0"/>
              <a:t>		</a:t>
            </a:r>
            <a:r>
              <a:rPr lang="en-US" altLang="zh-CN" dirty="0" err="1"/>
              <a:t>IntScore</a:t>
            </a:r>
            <a:r>
              <a:rPr lang="en-US" altLang="zh-CN" dirty="0"/>
              <a:t> = </a:t>
            </a:r>
            <a:r>
              <a:rPr lang="en-US" altLang="zh-CN" dirty="0" err="1"/>
              <a:t>intScore</a:t>
            </a:r>
            <a:r>
              <a:rPr lang="en-US" altLang="zh-CN" dirty="0"/>
              <a:t> * 2</a:t>
            </a:r>
            <a:endParaRPr lang="zh-CN" altLang="zh-CN" dirty="0"/>
          </a:p>
          <a:p>
            <a:r>
              <a:rPr lang="en-US" altLang="zh-CN" dirty="0"/>
              <a:t>	End Sub</a:t>
            </a:r>
            <a:endParaRPr lang="zh-CN" altLang="zh-CN" dirty="0"/>
          </a:p>
          <a:p>
            <a:r>
              <a:rPr lang="en-US" altLang="zh-CN" dirty="0"/>
              <a:t>End </a:t>
            </a:r>
            <a:r>
              <a:rPr lang="en-US" altLang="zh-CN" dirty="0" smtClean="0"/>
              <a:t>Structure</a:t>
            </a:r>
          </a:p>
        </p:txBody>
      </p:sp>
    </p:spTree>
    <p:extLst>
      <p:ext uri="{BB962C8B-B14F-4D97-AF65-F5344CB8AC3E}">
        <p14:creationId xmlns:p14="http://schemas.microsoft.com/office/powerpoint/2010/main" val="961935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．构造函数的继承</a:t>
            </a:r>
          </a:p>
        </p:txBody>
      </p:sp>
      <p:sp>
        <p:nvSpPr>
          <p:cNvPr id="3" name="TextBox 2"/>
          <p:cNvSpPr txBox="1"/>
          <p:nvPr/>
        </p:nvSpPr>
        <p:spPr>
          <a:xfrm>
            <a:off x="1063256" y="1105786"/>
            <a:ext cx="9080204" cy="1400383"/>
          </a:xfrm>
          <a:prstGeom prst="rect">
            <a:avLst/>
          </a:prstGeom>
          <a:noFill/>
        </p:spPr>
        <p:txBody>
          <a:bodyPr wrap="square" rtlCol="0">
            <a:spAutoFit/>
          </a:bodyPr>
          <a:lstStyle/>
          <a:p>
            <a:pPr indent="446088"/>
            <a:r>
              <a:rPr lang="zh-CN" altLang="zh-CN" dirty="0"/>
              <a:t>构造函数是用来创建对象的。每一个类都有一个构造函数，其方法名为</a:t>
            </a:r>
            <a:r>
              <a:rPr lang="en-US" altLang="zh-CN" dirty="0"/>
              <a:t>New</a:t>
            </a:r>
            <a:r>
              <a:rPr lang="zh-CN" altLang="zh-CN" dirty="0"/>
              <a:t>，可以手工添加到类中，若没有手工添加</a:t>
            </a:r>
            <a:r>
              <a:rPr lang="en-US" altLang="zh-CN" dirty="0"/>
              <a:t>New</a:t>
            </a:r>
            <a:r>
              <a:rPr lang="zh-CN" altLang="zh-CN" dirty="0"/>
              <a:t>方法，</a:t>
            </a:r>
            <a:r>
              <a:rPr lang="en-US" altLang="zh-CN" dirty="0"/>
              <a:t>VB.NET</a:t>
            </a:r>
            <a:r>
              <a:rPr lang="zh-CN" altLang="zh-CN" dirty="0"/>
              <a:t>会自动添加一个</a:t>
            </a:r>
            <a:r>
              <a:rPr lang="en-US" altLang="zh-CN" dirty="0"/>
              <a:t>New</a:t>
            </a:r>
            <a:r>
              <a:rPr lang="zh-CN" altLang="zh-CN" dirty="0"/>
              <a:t>方法。例如，对于上例，选择“项目”→“显示所有文件”菜单命令，在“解决方案资源管理器”窗口中会看到一个名为“</a:t>
            </a:r>
            <a:r>
              <a:rPr lang="en-US" altLang="zh-CN" dirty="0"/>
              <a:t>Form1.Designer.vb</a:t>
            </a:r>
            <a:r>
              <a:rPr lang="zh-CN" altLang="zh-CN" dirty="0"/>
              <a:t>”的文件，如图</a:t>
            </a:r>
            <a:r>
              <a:rPr lang="en-US" altLang="zh-CN" dirty="0"/>
              <a:t>5.23</a:t>
            </a:r>
            <a:r>
              <a:rPr lang="zh-CN" altLang="zh-CN" dirty="0"/>
              <a:t>所示，打开这个文件就可以看到系统自动生成的代码，其中就有构造控件按钮对象的</a:t>
            </a:r>
            <a:r>
              <a:rPr lang="en-US" altLang="zh-CN" dirty="0"/>
              <a:t>New</a:t>
            </a:r>
            <a:r>
              <a:rPr lang="zh-CN" altLang="zh-CN" dirty="0"/>
              <a:t>方法（图中框出）</a:t>
            </a:r>
            <a:r>
              <a:rPr lang="zh-CN" altLang="zh-CN" dirty="0" smtClean="0"/>
              <a:t>。</a:t>
            </a:r>
            <a:endParaRPr lang="zh-CN" altLang="zh-CN" dirty="0"/>
          </a:p>
        </p:txBody>
      </p:sp>
      <p:pic>
        <p:nvPicPr>
          <p:cNvPr id="40962" name="Picture 2" descr="5t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874" y="2663031"/>
            <a:ext cx="5016869" cy="3483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0678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．构造函数的继承</a:t>
            </a:r>
          </a:p>
        </p:txBody>
      </p:sp>
      <p:sp>
        <p:nvSpPr>
          <p:cNvPr id="3" name="矩形 2"/>
          <p:cNvSpPr/>
          <p:nvPr/>
        </p:nvSpPr>
        <p:spPr>
          <a:xfrm>
            <a:off x="1363868" y="935239"/>
            <a:ext cx="2551211" cy="353943"/>
          </a:xfrm>
          <a:prstGeom prst="rect">
            <a:avLst/>
          </a:prstGeom>
        </p:spPr>
        <p:txBody>
          <a:bodyPr wrap="none">
            <a:spAutoFit/>
          </a:bodyPr>
          <a:lstStyle/>
          <a:p>
            <a:pPr fontAlgn="ctr"/>
            <a:r>
              <a:rPr lang="zh-CN" altLang="zh-CN" dirty="0"/>
              <a:t>一般创建一个</a:t>
            </a:r>
            <a:r>
              <a:rPr lang="en-US" altLang="zh-CN" dirty="0"/>
              <a:t>New</a:t>
            </a:r>
            <a:r>
              <a:rPr lang="zh-CN" altLang="zh-CN" dirty="0"/>
              <a:t>方法：</a:t>
            </a:r>
          </a:p>
        </p:txBody>
      </p:sp>
      <p:sp>
        <p:nvSpPr>
          <p:cNvPr id="4" name="TextBox 3"/>
          <p:cNvSpPr txBox="1"/>
          <p:nvPr/>
        </p:nvSpPr>
        <p:spPr>
          <a:xfrm>
            <a:off x="1363868" y="1289182"/>
            <a:ext cx="8800858" cy="1259919"/>
          </a:xfrm>
          <a:prstGeom prst="roundRect">
            <a:avLst/>
          </a:prstGeom>
          <a:solidFill>
            <a:schemeClr val="accent5">
              <a:lumMod val="40000"/>
              <a:lumOff val="60000"/>
            </a:schemeClr>
          </a:solidFill>
        </p:spPr>
        <p:txBody>
          <a:bodyPr wrap="square" rtlCol="0">
            <a:spAutoFit/>
          </a:bodyPr>
          <a:lstStyle/>
          <a:p>
            <a:r>
              <a:rPr lang="en-US" altLang="zh-CN" dirty="0"/>
              <a:t>Public Sub New()</a:t>
            </a:r>
            <a:endParaRPr lang="zh-CN" altLang="zh-CN" dirty="0"/>
          </a:p>
          <a:p>
            <a:r>
              <a:rPr lang="en-US" altLang="zh-CN" dirty="0"/>
              <a:t>    </a:t>
            </a:r>
            <a:r>
              <a:rPr lang="en-US" altLang="zh-CN" dirty="0" err="1"/>
              <a:t>MyBase.New</a:t>
            </a:r>
            <a:r>
              <a:rPr lang="en-US" altLang="zh-CN" dirty="0"/>
              <a:t>()				</a:t>
            </a:r>
            <a:r>
              <a:rPr lang="en-US" altLang="zh-CN" dirty="0" smtClean="0"/>
              <a:t>' </a:t>
            </a:r>
            <a:r>
              <a:rPr lang="zh-CN" altLang="zh-CN" dirty="0"/>
              <a:t>该调用是</a:t>
            </a:r>
            <a:r>
              <a:rPr lang="en-US" altLang="zh-CN" dirty="0"/>
              <a:t> Windows </a:t>
            </a:r>
            <a:r>
              <a:rPr lang="zh-CN" altLang="zh-CN" dirty="0"/>
              <a:t>窗体设计器所必需的</a:t>
            </a:r>
          </a:p>
          <a:p>
            <a:r>
              <a:rPr lang="en-US" altLang="zh-CN" dirty="0"/>
              <a:t>    ' </a:t>
            </a:r>
            <a:r>
              <a:rPr lang="zh-CN" altLang="zh-CN" dirty="0"/>
              <a:t>添加任何初始化代码</a:t>
            </a:r>
          </a:p>
          <a:p>
            <a:r>
              <a:rPr lang="en-US" altLang="zh-CN" dirty="0"/>
              <a:t>End </a:t>
            </a:r>
            <a:r>
              <a:rPr lang="en-US" altLang="zh-CN" dirty="0" smtClean="0"/>
              <a:t>Sub</a:t>
            </a:r>
            <a:endParaRPr lang="zh-CN" altLang="zh-CN" dirty="0"/>
          </a:p>
        </p:txBody>
      </p:sp>
      <p:sp>
        <p:nvSpPr>
          <p:cNvPr id="5" name="TextBox 4"/>
          <p:cNvSpPr txBox="1"/>
          <p:nvPr/>
        </p:nvSpPr>
        <p:spPr>
          <a:xfrm>
            <a:off x="829340" y="2658140"/>
            <a:ext cx="9441711" cy="615553"/>
          </a:xfrm>
          <a:prstGeom prst="rect">
            <a:avLst/>
          </a:prstGeom>
          <a:noFill/>
        </p:spPr>
        <p:txBody>
          <a:bodyPr wrap="square" rtlCol="0">
            <a:spAutoFit/>
          </a:bodyPr>
          <a:lstStyle/>
          <a:p>
            <a:pPr indent="446088"/>
            <a:r>
              <a:rPr lang="zh-CN" altLang="zh-CN" dirty="0"/>
              <a:t>当继承一个类时，必须要继承基类的构造函数。继承的方法是在子类中建立一个构造函数（也可以自动创建），然后在构造函数中的第一行代码处添加如下语句</a:t>
            </a:r>
            <a:r>
              <a:rPr lang="zh-CN" altLang="zh-CN" dirty="0" smtClean="0"/>
              <a:t>：</a:t>
            </a:r>
            <a:endParaRPr lang="zh-CN" altLang="zh-CN" dirty="0"/>
          </a:p>
        </p:txBody>
      </p:sp>
      <p:sp>
        <p:nvSpPr>
          <p:cNvPr id="6" name="圆角矩形 5"/>
          <p:cNvSpPr/>
          <p:nvPr/>
        </p:nvSpPr>
        <p:spPr>
          <a:xfrm>
            <a:off x="1363868" y="3355676"/>
            <a:ext cx="8800858" cy="391597"/>
          </a:xfrm>
          <a:prstGeom prst="roundRect">
            <a:avLst/>
          </a:prstGeom>
          <a:solidFill>
            <a:schemeClr val="accent5">
              <a:lumMod val="40000"/>
              <a:lumOff val="60000"/>
            </a:schemeClr>
          </a:solidFill>
        </p:spPr>
        <p:txBody>
          <a:bodyPr wrap="square">
            <a:spAutoFit/>
          </a:bodyPr>
          <a:lstStyle/>
          <a:p>
            <a:r>
              <a:rPr lang="en-US" altLang="zh-CN" dirty="0" err="1"/>
              <a:t>MyBase.New</a:t>
            </a:r>
            <a:r>
              <a:rPr lang="en-US" altLang="zh-CN" dirty="0"/>
              <a:t>()</a:t>
            </a:r>
            <a:endParaRPr lang="zh-CN" altLang="zh-CN" dirty="0"/>
          </a:p>
        </p:txBody>
      </p:sp>
    </p:spTree>
    <p:extLst>
      <p:ext uri="{BB962C8B-B14F-4D97-AF65-F5344CB8AC3E}">
        <p14:creationId xmlns:p14="http://schemas.microsoft.com/office/powerpoint/2010/main" val="2605914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47831" y="2704960"/>
            <a:ext cx="1858755"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控件的继承</a:t>
            </a:r>
            <a:endParaRPr lang="zh-CN" altLang="en-US" dirty="0"/>
          </a:p>
        </p:txBody>
      </p:sp>
      <p:cxnSp>
        <p:nvCxnSpPr>
          <p:cNvPr id="11" name="直接连接符 10"/>
          <p:cNvCxnSpPr/>
          <p:nvPr/>
        </p:nvCxnSpPr>
        <p:spPr>
          <a:xfrm>
            <a:off x="5305465" y="3195254"/>
            <a:ext cx="245416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233958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．建立</a:t>
            </a:r>
            <a:r>
              <a:rPr lang="en-US" altLang="zh-CN" dirty="0">
                <a:solidFill>
                  <a:schemeClr val="tx1"/>
                </a:solidFill>
              </a:rPr>
              <a:t>Windows</a:t>
            </a:r>
            <a:r>
              <a:rPr lang="zh-CN" altLang="zh-CN" dirty="0">
                <a:solidFill>
                  <a:schemeClr val="tx1"/>
                </a:solidFill>
              </a:rPr>
              <a:t>窗体控件</a:t>
            </a:r>
          </a:p>
        </p:txBody>
      </p:sp>
      <p:sp>
        <p:nvSpPr>
          <p:cNvPr id="17" name="文本占位符 5"/>
          <p:cNvSpPr txBox="1">
            <a:spLocks/>
          </p:cNvSpPr>
          <p:nvPr/>
        </p:nvSpPr>
        <p:spPr>
          <a:xfrm>
            <a:off x="5420050" y="3841458"/>
            <a:ext cx="233958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．使用自定义控件</a:t>
            </a:r>
          </a:p>
        </p:txBody>
      </p:sp>
    </p:spTree>
    <p:extLst>
      <p:ext uri="{BB962C8B-B14F-4D97-AF65-F5344CB8AC3E}">
        <p14:creationId xmlns:p14="http://schemas.microsoft.com/office/powerpoint/2010/main" val="207987913"/>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a:t>
            </a:r>
            <a:r>
              <a:rPr lang="en-US" altLang="zh-CN" dirty="0"/>
              <a:t>Windows</a:t>
            </a:r>
            <a:r>
              <a:rPr lang="zh-CN" altLang="zh-CN" dirty="0"/>
              <a:t>窗体控件</a:t>
            </a:r>
          </a:p>
        </p:txBody>
      </p:sp>
      <p:sp>
        <p:nvSpPr>
          <p:cNvPr id="3" name="椭圆 2"/>
          <p:cNvSpPr/>
          <p:nvPr/>
        </p:nvSpPr>
        <p:spPr>
          <a:xfrm>
            <a:off x="1688772" y="1726647"/>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Impact MT Std" pitchFamily="34" charset="0"/>
              <a:ea typeface="微软雅黑" pitchFamily="34" charset="-122"/>
            </a:endParaRPr>
          </a:p>
        </p:txBody>
      </p:sp>
      <p:cxnSp>
        <p:nvCxnSpPr>
          <p:cNvPr id="4" name="直接连接符 3"/>
          <p:cNvCxnSpPr/>
          <p:nvPr/>
        </p:nvCxnSpPr>
        <p:spPr>
          <a:xfrm>
            <a:off x="2121513" y="1955211"/>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 name="标题 11"/>
          <p:cNvSpPr txBox="1">
            <a:spLocks/>
          </p:cNvSpPr>
          <p:nvPr/>
        </p:nvSpPr>
        <p:spPr>
          <a:xfrm>
            <a:off x="2876597" y="1747281"/>
            <a:ext cx="3475435" cy="36931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ctr"/>
            <a:r>
              <a:rPr lang="zh-CN" altLang="zh-CN" sz="1800" dirty="0"/>
              <a:t>建立“</a:t>
            </a:r>
            <a:r>
              <a:rPr lang="en-US" altLang="zh-CN" sz="1800" dirty="0"/>
              <a:t>Windows</a:t>
            </a:r>
            <a:r>
              <a:rPr lang="zh-CN" altLang="zh-CN" sz="1800" dirty="0"/>
              <a:t>控件库”项目。</a:t>
            </a:r>
          </a:p>
        </p:txBody>
      </p:sp>
      <p:sp>
        <p:nvSpPr>
          <p:cNvPr id="6" name="椭圆 5"/>
          <p:cNvSpPr/>
          <p:nvPr/>
        </p:nvSpPr>
        <p:spPr>
          <a:xfrm>
            <a:off x="1688773" y="2266567"/>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7" name="直接连接符 6"/>
          <p:cNvCxnSpPr/>
          <p:nvPr/>
        </p:nvCxnSpPr>
        <p:spPr>
          <a:xfrm>
            <a:off x="2121514" y="2495131"/>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标题 11"/>
          <p:cNvSpPr txBox="1">
            <a:spLocks/>
          </p:cNvSpPr>
          <p:nvPr/>
        </p:nvSpPr>
        <p:spPr>
          <a:xfrm>
            <a:off x="2946633" y="2319101"/>
            <a:ext cx="2898693" cy="2986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zh-CN" sz="1800" dirty="0" smtClean="0"/>
              <a:t>指定</a:t>
            </a:r>
            <a:r>
              <a:rPr lang="zh-CN" altLang="zh-CN" sz="1800" dirty="0"/>
              <a:t>控件类及其基类。</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1688773" y="2819083"/>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10" name="直接连接符 9"/>
          <p:cNvCxnSpPr/>
          <p:nvPr/>
        </p:nvCxnSpPr>
        <p:spPr>
          <a:xfrm>
            <a:off x="2121514" y="3047647"/>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标题 11"/>
          <p:cNvSpPr txBox="1">
            <a:spLocks/>
          </p:cNvSpPr>
          <p:nvPr/>
        </p:nvSpPr>
        <p:spPr>
          <a:xfrm>
            <a:off x="2936000" y="2882250"/>
            <a:ext cx="2898693" cy="36931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zh-CN" altLang="zh-CN" sz="1800" dirty="0"/>
              <a:t>编写实现新功能的代码。</a:t>
            </a:r>
          </a:p>
        </p:txBody>
      </p:sp>
      <p:sp>
        <p:nvSpPr>
          <p:cNvPr id="12" name="椭圆 11"/>
          <p:cNvSpPr/>
          <p:nvPr/>
        </p:nvSpPr>
        <p:spPr>
          <a:xfrm>
            <a:off x="1688773" y="3359002"/>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13" name="直接连接符 12"/>
          <p:cNvCxnSpPr/>
          <p:nvPr/>
        </p:nvCxnSpPr>
        <p:spPr>
          <a:xfrm>
            <a:off x="2121514" y="3587566"/>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标题 11"/>
          <p:cNvSpPr txBox="1">
            <a:spLocks/>
          </p:cNvSpPr>
          <p:nvPr/>
        </p:nvSpPr>
        <p:spPr>
          <a:xfrm>
            <a:off x="2914735" y="3422169"/>
            <a:ext cx="4294140" cy="36931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ctr"/>
            <a:r>
              <a:rPr lang="zh-CN" altLang="zh-CN" sz="1800" dirty="0"/>
              <a:t>生成自定义控件的动态链接库（</a:t>
            </a:r>
            <a:r>
              <a:rPr lang="en-US" altLang="zh-CN" sz="1800" dirty="0"/>
              <a:t>.</a:t>
            </a:r>
            <a:r>
              <a:rPr lang="en-US" altLang="zh-CN" sz="1800" dirty="0" err="1"/>
              <a:t>dll</a:t>
            </a:r>
            <a:r>
              <a:rPr lang="zh-CN" altLang="zh-CN" sz="1800" dirty="0"/>
              <a:t>）。</a:t>
            </a:r>
          </a:p>
        </p:txBody>
      </p:sp>
      <p:sp>
        <p:nvSpPr>
          <p:cNvPr id="15" name="矩形 14"/>
          <p:cNvSpPr/>
          <p:nvPr/>
        </p:nvSpPr>
        <p:spPr>
          <a:xfrm>
            <a:off x="1372602" y="1119055"/>
            <a:ext cx="7048384" cy="353943"/>
          </a:xfrm>
          <a:prstGeom prst="rect">
            <a:avLst/>
          </a:prstGeom>
        </p:spPr>
        <p:txBody>
          <a:bodyPr wrap="square">
            <a:spAutoFit/>
          </a:bodyPr>
          <a:lstStyle/>
          <a:p>
            <a:pPr fontAlgn="ctr"/>
            <a:r>
              <a:rPr lang="zh-CN" altLang="zh-CN" dirty="0"/>
              <a:t>要继承</a:t>
            </a:r>
            <a:r>
              <a:rPr lang="en-US" altLang="zh-CN" dirty="0"/>
              <a:t>Windows</a:t>
            </a:r>
            <a:r>
              <a:rPr lang="zh-CN" altLang="zh-CN" dirty="0"/>
              <a:t>窗体控件，生成自定义的可视化控件，基本步骤如下：</a:t>
            </a:r>
          </a:p>
        </p:txBody>
      </p:sp>
      <p:sp>
        <p:nvSpPr>
          <p:cNvPr id="16" name="矩形 15"/>
          <p:cNvSpPr/>
          <p:nvPr/>
        </p:nvSpPr>
        <p:spPr>
          <a:xfrm>
            <a:off x="1550524" y="1747281"/>
            <a:ext cx="708848" cy="338554"/>
          </a:xfrm>
          <a:prstGeom prst="rect">
            <a:avLst/>
          </a:prstGeom>
        </p:spPr>
        <p:txBody>
          <a:bodyPr wrap="none">
            <a:spAutoFit/>
          </a:bodyPr>
          <a:lstStyle/>
          <a:p>
            <a:pPr algn="ctr"/>
            <a:r>
              <a:rPr lang="zh-CN" altLang="en-US" sz="1600" b="1" dirty="0">
                <a:solidFill>
                  <a:schemeClr val="bg1"/>
                </a:solidFill>
                <a:latin typeface="Impact MT Std" pitchFamily="34" charset="0"/>
                <a:ea typeface="微软雅黑" pitchFamily="34" charset="-122"/>
              </a:rPr>
              <a:t>（</a:t>
            </a:r>
            <a:r>
              <a:rPr lang="en-US" altLang="zh-CN" sz="1600" b="1" dirty="0">
                <a:solidFill>
                  <a:schemeClr val="bg1"/>
                </a:solidFill>
                <a:latin typeface="Impact MT Std" pitchFamily="34" charset="0"/>
                <a:ea typeface="微软雅黑" pitchFamily="34" charset="-122"/>
              </a:rPr>
              <a:t>1</a:t>
            </a:r>
            <a:r>
              <a:rPr lang="zh-CN" altLang="en-US" sz="1600" b="1" dirty="0">
                <a:solidFill>
                  <a:schemeClr val="bg1"/>
                </a:solidFill>
                <a:latin typeface="Impact MT Std" pitchFamily="34" charset="0"/>
                <a:ea typeface="微软雅黑" pitchFamily="34" charset="-122"/>
              </a:rPr>
              <a:t>）</a:t>
            </a:r>
          </a:p>
        </p:txBody>
      </p:sp>
      <p:sp>
        <p:nvSpPr>
          <p:cNvPr id="17" name="矩形 16"/>
          <p:cNvSpPr/>
          <p:nvPr/>
        </p:nvSpPr>
        <p:spPr>
          <a:xfrm>
            <a:off x="1540262" y="2289845"/>
            <a:ext cx="708848" cy="338554"/>
          </a:xfrm>
          <a:prstGeom prst="rect">
            <a:avLst/>
          </a:prstGeom>
        </p:spPr>
        <p:txBody>
          <a:bodyPr wrap="none">
            <a:spAutoFit/>
          </a:bodyPr>
          <a:lstStyle/>
          <a:p>
            <a:pPr algn="ctr"/>
            <a:r>
              <a:rPr lang="zh-CN" altLang="en-US" sz="1600" b="1" dirty="0" smtClean="0">
                <a:solidFill>
                  <a:schemeClr val="bg1"/>
                </a:solidFill>
                <a:latin typeface="Impact MT Std" pitchFamily="34" charset="0"/>
                <a:ea typeface="微软雅黑" pitchFamily="34" charset="-122"/>
              </a:rPr>
              <a:t>（</a:t>
            </a:r>
            <a:r>
              <a:rPr lang="en-US" altLang="zh-CN" sz="1600" b="1" dirty="0" smtClean="0">
                <a:solidFill>
                  <a:schemeClr val="bg1"/>
                </a:solidFill>
                <a:latin typeface="Impact MT Std" pitchFamily="34" charset="0"/>
                <a:ea typeface="微软雅黑" pitchFamily="34" charset="-122"/>
              </a:rPr>
              <a:t>2</a:t>
            </a:r>
            <a:r>
              <a:rPr lang="zh-CN" altLang="en-US" sz="1600" b="1" dirty="0" smtClean="0">
                <a:solidFill>
                  <a:schemeClr val="bg1"/>
                </a:solidFill>
                <a:latin typeface="Impact MT Std" pitchFamily="34" charset="0"/>
                <a:ea typeface="微软雅黑" pitchFamily="34" charset="-122"/>
              </a:rPr>
              <a:t>）</a:t>
            </a:r>
            <a:endParaRPr lang="zh-CN" altLang="en-US" sz="1600" b="1" dirty="0">
              <a:solidFill>
                <a:schemeClr val="bg1"/>
              </a:solidFill>
              <a:latin typeface="Impact MT Std" pitchFamily="34" charset="0"/>
              <a:ea typeface="微软雅黑" pitchFamily="34" charset="-122"/>
            </a:endParaRPr>
          </a:p>
        </p:txBody>
      </p:sp>
      <p:sp>
        <p:nvSpPr>
          <p:cNvPr id="18" name="矩形 17"/>
          <p:cNvSpPr/>
          <p:nvPr/>
        </p:nvSpPr>
        <p:spPr>
          <a:xfrm>
            <a:off x="1551266" y="2843042"/>
            <a:ext cx="708848" cy="338554"/>
          </a:xfrm>
          <a:prstGeom prst="rect">
            <a:avLst/>
          </a:prstGeom>
        </p:spPr>
        <p:txBody>
          <a:bodyPr wrap="none">
            <a:spAutoFit/>
          </a:bodyPr>
          <a:lstStyle/>
          <a:p>
            <a:pPr algn="ctr"/>
            <a:r>
              <a:rPr lang="zh-CN" altLang="en-US" sz="1600" b="1" dirty="0" smtClean="0">
                <a:solidFill>
                  <a:schemeClr val="bg1"/>
                </a:solidFill>
                <a:latin typeface="Impact MT Std" pitchFamily="34" charset="0"/>
                <a:ea typeface="微软雅黑" pitchFamily="34" charset="-122"/>
              </a:rPr>
              <a:t>（</a:t>
            </a:r>
            <a:r>
              <a:rPr lang="en-US" altLang="zh-CN" sz="1600" b="1" dirty="0" smtClean="0">
                <a:solidFill>
                  <a:schemeClr val="bg1"/>
                </a:solidFill>
                <a:latin typeface="Impact MT Std" pitchFamily="34" charset="0"/>
                <a:ea typeface="微软雅黑" pitchFamily="34" charset="-122"/>
              </a:rPr>
              <a:t>3</a:t>
            </a:r>
            <a:r>
              <a:rPr lang="zh-CN" altLang="en-US" sz="1600" b="1" dirty="0" smtClean="0">
                <a:solidFill>
                  <a:schemeClr val="bg1"/>
                </a:solidFill>
                <a:latin typeface="Impact MT Std" pitchFamily="34" charset="0"/>
                <a:ea typeface="微软雅黑" pitchFamily="34" charset="-122"/>
              </a:rPr>
              <a:t>）</a:t>
            </a:r>
            <a:endParaRPr lang="zh-CN" altLang="en-US" sz="1600" b="1" dirty="0">
              <a:solidFill>
                <a:schemeClr val="bg1"/>
              </a:solidFill>
              <a:latin typeface="Impact MT Std" pitchFamily="34" charset="0"/>
              <a:ea typeface="微软雅黑" pitchFamily="34" charset="-122"/>
            </a:endParaRPr>
          </a:p>
        </p:txBody>
      </p:sp>
      <p:sp>
        <p:nvSpPr>
          <p:cNvPr id="19" name="矩形 18"/>
          <p:cNvSpPr/>
          <p:nvPr/>
        </p:nvSpPr>
        <p:spPr>
          <a:xfrm>
            <a:off x="1541004" y="3396239"/>
            <a:ext cx="708848" cy="338554"/>
          </a:xfrm>
          <a:prstGeom prst="rect">
            <a:avLst/>
          </a:prstGeom>
        </p:spPr>
        <p:txBody>
          <a:bodyPr wrap="none">
            <a:spAutoFit/>
          </a:bodyPr>
          <a:lstStyle/>
          <a:p>
            <a:pPr algn="ctr"/>
            <a:r>
              <a:rPr lang="zh-CN" altLang="en-US" sz="1600" b="1" dirty="0" smtClean="0">
                <a:solidFill>
                  <a:schemeClr val="bg1"/>
                </a:solidFill>
                <a:latin typeface="Impact MT Std" pitchFamily="34" charset="0"/>
                <a:ea typeface="微软雅黑" pitchFamily="34" charset="-122"/>
              </a:rPr>
              <a:t>（</a:t>
            </a:r>
            <a:r>
              <a:rPr lang="en-US" altLang="zh-CN" sz="1600" b="1" dirty="0" smtClean="0">
                <a:solidFill>
                  <a:schemeClr val="bg1"/>
                </a:solidFill>
                <a:latin typeface="Impact MT Std" pitchFamily="34" charset="0"/>
                <a:ea typeface="微软雅黑" pitchFamily="34" charset="-122"/>
              </a:rPr>
              <a:t>4</a:t>
            </a:r>
            <a:r>
              <a:rPr lang="zh-CN" altLang="en-US" sz="1600" b="1" dirty="0" smtClean="0">
                <a:solidFill>
                  <a:schemeClr val="bg1"/>
                </a:solidFill>
                <a:latin typeface="Impact MT Std" pitchFamily="34" charset="0"/>
                <a:ea typeface="微软雅黑" pitchFamily="34" charset="-122"/>
              </a:rPr>
              <a:t>）</a:t>
            </a:r>
            <a:endParaRPr lang="zh-CN" altLang="en-US" sz="1600" b="1" dirty="0">
              <a:solidFill>
                <a:schemeClr val="bg1"/>
              </a:solidFill>
              <a:latin typeface="Impact MT Std" pitchFamily="34" charset="0"/>
              <a:ea typeface="微软雅黑" pitchFamily="34" charset="-122"/>
            </a:endParaRPr>
          </a:p>
        </p:txBody>
      </p:sp>
      <p:sp>
        <p:nvSpPr>
          <p:cNvPr id="20" name="TextBox 19"/>
          <p:cNvSpPr txBox="1"/>
          <p:nvPr/>
        </p:nvSpPr>
        <p:spPr>
          <a:xfrm>
            <a:off x="1129786" y="3967033"/>
            <a:ext cx="9431079" cy="1661993"/>
          </a:xfrm>
          <a:prstGeom prst="rect">
            <a:avLst/>
          </a:prstGeom>
          <a:noFill/>
        </p:spPr>
        <p:txBody>
          <a:bodyPr wrap="square" rtlCol="0">
            <a:spAutoFit/>
          </a:bodyPr>
          <a:lstStyle/>
          <a:p>
            <a:pPr indent="446088" fontAlgn="ctr">
              <a:lnSpc>
                <a:spcPct val="150000"/>
              </a:lnSpc>
            </a:pPr>
            <a:r>
              <a:rPr lang="zh-CN" altLang="zh-CN" dirty="0"/>
              <a:t>【例</a:t>
            </a:r>
            <a:r>
              <a:rPr lang="en-US" altLang="zh-CN" dirty="0"/>
              <a:t>5.13</a:t>
            </a:r>
            <a:r>
              <a:rPr lang="zh-CN" altLang="zh-CN" dirty="0"/>
              <a:t>】 改造</a:t>
            </a:r>
            <a:r>
              <a:rPr lang="en-US" altLang="zh-CN" dirty="0" err="1"/>
              <a:t>TexBox</a:t>
            </a:r>
            <a:r>
              <a:rPr lang="zh-CN" altLang="zh-CN" dirty="0"/>
              <a:t>控件，使其只接收英文字母的输入。</a:t>
            </a:r>
          </a:p>
          <a:p>
            <a:pPr indent="446088" fontAlgn="ctr">
              <a:lnSpc>
                <a:spcPct val="150000"/>
              </a:lnSpc>
            </a:pPr>
            <a:r>
              <a:rPr lang="en-US" altLang="zh-CN" dirty="0"/>
              <a:t>.NET</a:t>
            </a:r>
            <a:r>
              <a:rPr lang="zh-CN" altLang="zh-CN" dirty="0"/>
              <a:t>系统中的</a:t>
            </a:r>
            <a:r>
              <a:rPr lang="en-US" altLang="zh-CN" dirty="0" err="1"/>
              <a:t>TexBox</a:t>
            </a:r>
            <a:r>
              <a:rPr lang="zh-CN" altLang="zh-CN" dirty="0"/>
              <a:t>控件用来输入、输出各种文字信息。本例将从该控件派生出一个控件，它继承文本框控件的全部属性、方法、事件，但在输入时，要屏蔽英文字母以外的其他字符。因此，在新的控件中要修改输入</a:t>
            </a:r>
            <a:r>
              <a:rPr lang="en-US" altLang="zh-CN" dirty="0" err="1"/>
              <a:t>KeyPress</a:t>
            </a:r>
            <a:r>
              <a:rPr lang="zh-CN" altLang="zh-CN" dirty="0"/>
              <a:t>事件处理程序，使其只接收英文字母，操作步骤如下</a:t>
            </a:r>
            <a:r>
              <a:rPr lang="zh-CN" altLang="zh-CN" dirty="0" smtClean="0"/>
              <a:t>：</a:t>
            </a:r>
            <a:endParaRPr lang="zh-CN" altLang="zh-CN" dirty="0"/>
          </a:p>
        </p:txBody>
      </p:sp>
    </p:spTree>
    <p:extLst>
      <p:ext uri="{BB962C8B-B14F-4D97-AF65-F5344CB8AC3E}">
        <p14:creationId xmlns:p14="http://schemas.microsoft.com/office/powerpoint/2010/main" val="208743046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3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5000"/>
                            </p:stCondLst>
                            <p:childTnLst>
                              <p:par>
                                <p:cTn id="45" presetID="53" presetClass="entr" presetSubtype="16"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par>
                          <p:cTn id="58" fill="hold">
                            <p:stCondLst>
                              <p:cond delay="6500"/>
                            </p:stCondLst>
                            <p:childTnLst>
                              <p:par>
                                <p:cTn id="59" presetID="53" presetClass="entr" presetSubtype="16"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8" grpId="0"/>
      <p:bldP spid="9" grpId="0" animBg="1"/>
      <p:bldP spid="11" grpId="0"/>
      <p:bldP spid="12" grpId="0" animBg="1"/>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a:t>
            </a:r>
            <a:r>
              <a:rPr lang="en-US" altLang="zh-CN" dirty="0"/>
              <a:t>Windows</a:t>
            </a:r>
            <a:r>
              <a:rPr lang="zh-CN" altLang="zh-CN" dirty="0"/>
              <a:t>窗体控件</a:t>
            </a:r>
          </a:p>
        </p:txBody>
      </p:sp>
      <p:sp>
        <p:nvSpPr>
          <p:cNvPr id="3" name="TextBox 2"/>
          <p:cNvSpPr txBox="1"/>
          <p:nvPr/>
        </p:nvSpPr>
        <p:spPr>
          <a:xfrm>
            <a:off x="1052623" y="1095153"/>
            <a:ext cx="9090837" cy="615553"/>
          </a:xfrm>
          <a:prstGeom prst="rect">
            <a:avLst/>
          </a:prstGeom>
          <a:noFill/>
        </p:spPr>
        <p:txBody>
          <a:bodyPr wrap="square" rtlCol="0">
            <a:spAutoFit/>
          </a:bodyPr>
          <a:lstStyle/>
          <a:p>
            <a:pPr indent="446088"/>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窗体控件库”项目，如图</a:t>
            </a:r>
            <a:r>
              <a:rPr lang="en-US" altLang="zh-CN" dirty="0"/>
              <a:t>5.24</a:t>
            </a:r>
            <a:r>
              <a:rPr lang="zh-CN" altLang="zh-CN" dirty="0"/>
              <a:t>所示，输入“</a:t>
            </a:r>
            <a:r>
              <a:rPr lang="en-US" altLang="zh-CN" dirty="0" err="1"/>
              <a:t>myText</a:t>
            </a:r>
            <a:r>
              <a:rPr lang="en-US" altLang="zh-CN" dirty="0"/>
              <a:t> Box</a:t>
            </a:r>
            <a:r>
              <a:rPr lang="zh-CN" altLang="zh-CN" dirty="0"/>
              <a:t>”名称后单击“确定”按钮。</a:t>
            </a:r>
            <a:r>
              <a:rPr lang="en-US" altLang="zh-CN" dirty="0"/>
              <a:t> </a:t>
            </a:r>
            <a:endParaRPr lang="zh-CN" altLang="zh-CN" dirty="0"/>
          </a:p>
        </p:txBody>
      </p:sp>
      <p:pic>
        <p:nvPicPr>
          <p:cNvPr id="41986" name="Picture 2" descr="5t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474" y="1710706"/>
            <a:ext cx="6310202" cy="4406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8326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a:t>
            </a:r>
            <a:r>
              <a:rPr lang="en-US" altLang="zh-CN" dirty="0"/>
              <a:t>Windows</a:t>
            </a:r>
            <a:r>
              <a:rPr lang="zh-CN" altLang="zh-CN" dirty="0"/>
              <a:t>窗体控件</a:t>
            </a:r>
          </a:p>
        </p:txBody>
      </p:sp>
      <p:sp>
        <p:nvSpPr>
          <p:cNvPr id="3" name="TextBox 2"/>
          <p:cNvSpPr txBox="1"/>
          <p:nvPr/>
        </p:nvSpPr>
        <p:spPr>
          <a:xfrm>
            <a:off x="1520456" y="1435395"/>
            <a:ext cx="8250865" cy="615553"/>
          </a:xfrm>
          <a:prstGeom prst="rect">
            <a:avLst/>
          </a:prstGeom>
          <a:noFill/>
        </p:spPr>
        <p:txBody>
          <a:bodyPr wrap="square" rtlCol="0">
            <a:spAutoFit/>
          </a:bodyPr>
          <a:lstStyle/>
          <a:p>
            <a:pPr indent="446088"/>
            <a:r>
              <a:rPr lang="en-US" altLang="zh-CN" dirty="0"/>
              <a:t>VB.NET</a:t>
            </a:r>
            <a:r>
              <a:rPr lang="zh-CN" altLang="zh-CN" dirty="0"/>
              <a:t>自动将一个</a:t>
            </a:r>
            <a:r>
              <a:rPr lang="en-US" altLang="zh-CN" dirty="0" err="1"/>
              <a:t>UserControl</a:t>
            </a:r>
            <a:r>
              <a:rPr lang="zh-CN" altLang="zh-CN" dirty="0"/>
              <a:t>设计器添加到项目中，该设计器类似于一个窗体，如图</a:t>
            </a:r>
            <a:r>
              <a:rPr lang="en-US" altLang="zh-CN" dirty="0"/>
              <a:t>5.25</a:t>
            </a:r>
            <a:r>
              <a:rPr lang="zh-CN" altLang="zh-CN" dirty="0"/>
              <a:t>所示</a:t>
            </a:r>
            <a:r>
              <a:rPr lang="zh-CN" altLang="zh-CN" dirty="0" smtClean="0"/>
              <a:t>。</a:t>
            </a:r>
            <a:endParaRPr lang="zh-CN" altLang="zh-CN" dirty="0"/>
          </a:p>
        </p:txBody>
      </p:sp>
      <p:pic>
        <p:nvPicPr>
          <p:cNvPr id="43010" name="Picture 2" descr="5t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084" y="2050948"/>
            <a:ext cx="2200939" cy="2521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91337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a:t>
            </a:r>
            <a:r>
              <a:rPr lang="en-US" altLang="zh-CN" dirty="0"/>
              <a:t>Windows</a:t>
            </a:r>
            <a:r>
              <a:rPr lang="zh-CN" altLang="zh-CN" dirty="0"/>
              <a:t>窗体控件</a:t>
            </a:r>
          </a:p>
        </p:txBody>
      </p:sp>
      <p:sp>
        <p:nvSpPr>
          <p:cNvPr id="3" name="TextBox 2"/>
          <p:cNvSpPr txBox="1"/>
          <p:nvPr/>
        </p:nvSpPr>
        <p:spPr>
          <a:xfrm>
            <a:off x="925033" y="871870"/>
            <a:ext cx="9462976" cy="1661993"/>
          </a:xfrm>
          <a:prstGeom prst="rect">
            <a:avLst/>
          </a:prstGeom>
          <a:noFill/>
        </p:spPr>
        <p:txBody>
          <a:bodyPr wrap="square" rtlCol="0">
            <a:spAutoFit/>
          </a:bodyPr>
          <a:lstStyle/>
          <a:p>
            <a:pPr indent="446088"/>
            <a:r>
              <a:rPr lang="zh-CN" altLang="zh-CN" dirty="0" smtClean="0"/>
              <a:t>（</a:t>
            </a:r>
            <a:r>
              <a:rPr lang="en-US" altLang="zh-CN" dirty="0"/>
              <a:t>2</a:t>
            </a:r>
            <a:r>
              <a:rPr lang="zh-CN" altLang="zh-CN" dirty="0"/>
              <a:t>）在“解决方案资源管理器”窗口中，右击“</a:t>
            </a:r>
            <a:r>
              <a:rPr lang="en-US" altLang="zh-CN" dirty="0"/>
              <a:t>UserControl1.vb</a:t>
            </a:r>
            <a:r>
              <a:rPr lang="zh-CN" altLang="zh-CN" dirty="0"/>
              <a:t>”，从快捷菜单中选择“重命名”命令，将文件名更改为“</a:t>
            </a:r>
            <a:r>
              <a:rPr lang="en-US" altLang="zh-CN" dirty="0" err="1"/>
              <a:t>myTextBox.vb</a:t>
            </a:r>
            <a:r>
              <a:rPr lang="zh-CN" altLang="zh-CN" dirty="0"/>
              <a:t>”。 </a:t>
            </a:r>
            <a:endParaRPr lang="en-US" altLang="zh-CN" dirty="0" smtClean="0"/>
          </a:p>
          <a:p>
            <a:pPr indent="446088"/>
            <a:r>
              <a:rPr lang="zh-CN" altLang="zh-CN" dirty="0" smtClean="0"/>
              <a:t>（</a:t>
            </a:r>
            <a:r>
              <a:rPr lang="en-US" altLang="zh-CN" dirty="0"/>
              <a:t>3</a:t>
            </a:r>
            <a:r>
              <a:rPr lang="zh-CN" altLang="zh-CN" dirty="0"/>
              <a:t>）在“解决方案资源管理器”窗口中，单击“显示所有文件”按钮。展开“</a:t>
            </a:r>
            <a:r>
              <a:rPr lang="en-US" altLang="zh-CN" dirty="0" err="1"/>
              <a:t>myTextBox.vb</a:t>
            </a:r>
            <a:r>
              <a:rPr lang="zh-CN" altLang="zh-CN" dirty="0"/>
              <a:t>”节点，打开显示设计器生成的代码文件“</a:t>
            </a:r>
            <a:r>
              <a:rPr lang="en-US" altLang="zh-CN" dirty="0" err="1"/>
              <a:t>myTextBox</a:t>
            </a:r>
            <a:r>
              <a:rPr lang="en-US" altLang="zh-CN" dirty="0"/>
              <a:t>. </a:t>
            </a:r>
            <a:r>
              <a:rPr lang="en-US" altLang="zh-CN" dirty="0" err="1"/>
              <a:t>Designer.vb</a:t>
            </a:r>
            <a:r>
              <a:rPr lang="zh-CN" altLang="zh-CN" dirty="0"/>
              <a:t>”。找到</a:t>
            </a:r>
            <a:r>
              <a:rPr lang="en-US" altLang="zh-CN" dirty="0"/>
              <a:t>Class</a:t>
            </a:r>
            <a:r>
              <a:rPr lang="zh-CN" altLang="zh-CN" dirty="0"/>
              <a:t>语句</a:t>
            </a:r>
            <a:r>
              <a:rPr lang="en-US" altLang="zh-CN" dirty="0"/>
              <a:t>Partial Class </a:t>
            </a:r>
            <a:r>
              <a:rPr lang="en-US" altLang="zh-CN" dirty="0" err="1"/>
              <a:t>MyTextBox</a:t>
            </a:r>
            <a:r>
              <a:rPr lang="zh-CN" altLang="zh-CN" dirty="0"/>
              <a:t>后的</a:t>
            </a:r>
            <a:r>
              <a:rPr lang="en-US" altLang="zh-CN" dirty="0"/>
              <a:t>Inherits </a:t>
            </a:r>
            <a:r>
              <a:rPr lang="en-US" altLang="zh-CN" dirty="0" err="1"/>
              <a:t>System.Windows.Forms.UserControl</a:t>
            </a:r>
            <a:r>
              <a:rPr lang="zh-CN" altLang="zh-CN" dirty="0"/>
              <a:t>语句，将该控件要继承的类型从</a:t>
            </a:r>
            <a:r>
              <a:rPr lang="en-US" altLang="zh-CN" dirty="0" err="1"/>
              <a:t>UserControl</a:t>
            </a:r>
            <a:r>
              <a:rPr lang="en-US" altLang="zh-CN" dirty="0"/>
              <a:t> </a:t>
            </a:r>
            <a:r>
              <a:rPr lang="zh-CN" altLang="zh-CN" dirty="0"/>
              <a:t>更改为</a:t>
            </a:r>
            <a:r>
              <a:rPr lang="en-US" altLang="zh-CN" dirty="0"/>
              <a:t> </a:t>
            </a:r>
            <a:r>
              <a:rPr lang="en-US" altLang="zh-CN" dirty="0" err="1"/>
              <a:t>TextBox</a:t>
            </a:r>
            <a:r>
              <a:rPr lang="zh-CN" altLang="zh-CN" dirty="0"/>
              <a:t>，如图</a:t>
            </a:r>
            <a:r>
              <a:rPr lang="en-US" altLang="zh-CN" dirty="0"/>
              <a:t>5.26</a:t>
            </a:r>
            <a:r>
              <a:rPr lang="zh-CN" altLang="zh-CN" dirty="0"/>
              <a:t>所示。</a:t>
            </a:r>
            <a:endParaRPr lang="zh-CN" altLang="en-US" dirty="0"/>
          </a:p>
        </p:txBody>
      </p:sp>
      <p:pic>
        <p:nvPicPr>
          <p:cNvPr id="44034" name="Picture 2" descr="5t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2410" y="2649610"/>
            <a:ext cx="5599962" cy="2668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2575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a:t>
            </a:r>
            <a:r>
              <a:rPr lang="en-US" altLang="zh-CN" dirty="0"/>
              <a:t>Windows</a:t>
            </a:r>
            <a:r>
              <a:rPr lang="zh-CN" altLang="zh-CN" dirty="0"/>
              <a:t>窗体控件</a:t>
            </a:r>
          </a:p>
        </p:txBody>
      </p:sp>
      <p:sp>
        <p:nvSpPr>
          <p:cNvPr id="3" name="TextBox 2"/>
          <p:cNvSpPr txBox="1"/>
          <p:nvPr/>
        </p:nvSpPr>
        <p:spPr>
          <a:xfrm>
            <a:off x="988828" y="861237"/>
            <a:ext cx="9367284" cy="353943"/>
          </a:xfrm>
          <a:prstGeom prst="rect">
            <a:avLst/>
          </a:prstGeom>
          <a:noFill/>
        </p:spPr>
        <p:txBody>
          <a:bodyPr wrap="square" rtlCol="0">
            <a:spAutoFit/>
          </a:bodyPr>
          <a:lstStyle/>
          <a:p>
            <a:r>
              <a:rPr lang="zh-CN" altLang="zh-CN" dirty="0"/>
              <a:t>（</a:t>
            </a:r>
            <a:r>
              <a:rPr lang="en-US" altLang="zh-CN" dirty="0"/>
              <a:t>4</a:t>
            </a:r>
            <a:r>
              <a:rPr lang="zh-CN" altLang="zh-CN" dirty="0"/>
              <a:t>）在“</a:t>
            </a:r>
            <a:r>
              <a:rPr lang="en-US" altLang="zh-CN" dirty="0" err="1"/>
              <a:t>myTextBox.vb</a:t>
            </a:r>
            <a:r>
              <a:rPr lang="zh-CN" altLang="zh-CN" dirty="0"/>
              <a:t>”文件中编写实现新功能的代码，即编写</a:t>
            </a:r>
            <a:r>
              <a:rPr lang="en-US" altLang="zh-CN" dirty="0" err="1"/>
              <a:t>KeyPress</a:t>
            </a:r>
            <a:r>
              <a:rPr lang="zh-CN" altLang="zh-CN" dirty="0"/>
              <a:t>事件处理程序代码如下</a:t>
            </a:r>
            <a:r>
              <a:rPr lang="zh-CN" altLang="zh-CN" dirty="0" smtClean="0"/>
              <a:t>：</a:t>
            </a:r>
            <a:endParaRPr lang="zh-CN" altLang="zh-CN" dirty="0"/>
          </a:p>
        </p:txBody>
      </p:sp>
      <p:sp>
        <p:nvSpPr>
          <p:cNvPr id="4" name="TextBox 3"/>
          <p:cNvSpPr txBox="1"/>
          <p:nvPr/>
        </p:nvSpPr>
        <p:spPr>
          <a:xfrm>
            <a:off x="1461977" y="1269839"/>
            <a:ext cx="8420986" cy="4172605"/>
          </a:xfrm>
          <a:prstGeom prst="roundRect">
            <a:avLst>
              <a:gd name="adj" fmla="val 3638"/>
            </a:avLst>
          </a:prstGeom>
          <a:solidFill>
            <a:schemeClr val="accent5">
              <a:lumMod val="40000"/>
              <a:lumOff val="60000"/>
            </a:schemeClr>
          </a:solidFill>
        </p:spPr>
        <p:txBody>
          <a:bodyPr wrap="square" rtlCol="0">
            <a:spAutoFit/>
          </a:bodyPr>
          <a:lstStyle/>
          <a:p>
            <a:r>
              <a:rPr lang="en-US" altLang="zh-CN" sz="1600" dirty="0"/>
              <a:t>Private Sub </a:t>
            </a:r>
            <a:r>
              <a:rPr lang="en-US" altLang="zh-CN" sz="1600" dirty="0" err="1"/>
              <a:t>myTextBox_KeyPress</a:t>
            </a:r>
            <a:r>
              <a:rPr lang="en-US" altLang="zh-CN" sz="1600" dirty="0"/>
              <a:t>(</a:t>
            </a:r>
            <a:r>
              <a:rPr lang="en-US" altLang="zh-CN" sz="1600" dirty="0" err="1"/>
              <a:t>ByVal</a:t>
            </a:r>
            <a:r>
              <a:rPr lang="en-US" altLang="zh-CN" sz="1600" dirty="0"/>
              <a:t> sender As Object,</a:t>
            </a:r>
            <a:endParaRPr lang="zh-CN" altLang="zh-CN" sz="1600" dirty="0"/>
          </a:p>
          <a:p>
            <a:r>
              <a:rPr lang="en-US" altLang="zh-CN" sz="1600" dirty="0"/>
              <a:t>				</a:t>
            </a:r>
            <a:r>
              <a:rPr lang="en-US" altLang="zh-CN" sz="1600" dirty="0" err="1"/>
              <a:t>ByVal</a:t>
            </a:r>
            <a:r>
              <a:rPr lang="en-US" altLang="zh-CN" sz="1600" dirty="0"/>
              <a:t> e As </a:t>
            </a:r>
            <a:r>
              <a:rPr lang="en-US" altLang="zh-CN" sz="1600" dirty="0" err="1"/>
              <a:t>System.Windows.Forms.KeyPressEventArgs</a:t>
            </a:r>
            <a:r>
              <a:rPr lang="en-US" altLang="zh-CN" sz="1600" dirty="0"/>
              <a:t>) Handles </a:t>
            </a:r>
            <a:r>
              <a:rPr lang="en-US" altLang="zh-CN" sz="1600" dirty="0" err="1"/>
              <a:t>Me.KeyPress</a:t>
            </a:r>
            <a:endParaRPr lang="zh-CN" altLang="zh-CN" sz="1600" dirty="0"/>
          </a:p>
          <a:p>
            <a:r>
              <a:rPr lang="en-US" altLang="zh-CN" sz="1600" dirty="0"/>
              <a:t>    Dim </a:t>
            </a:r>
            <a:r>
              <a:rPr lang="en-US" altLang="zh-CN" sz="1600" dirty="0" err="1"/>
              <a:t>inputkey</a:t>
            </a:r>
            <a:r>
              <a:rPr lang="en-US" altLang="zh-CN" sz="1600" dirty="0"/>
              <a:t> As Integer</a:t>
            </a:r>
            <a:endParaRPr lang="zh-CN" altLang="zh-CN" sz="1600" dirty="0"/>
          </a:p>
          <a:p>
            <a:r>
              <a:rPr lang="en-US" altLang="zh-CN" sz="1600" dirty="0"/>
              <a:t>    </a:t>
            </a:r>
            <a:r>
              <a:rPr lang="en-US" altLang="zh-CN" sz="1600" dirty="0" err="1"/>
              <a:t>inputkey</a:t>
            </a:r>
            <a:r>
              <a:rPr lang="en-US" altLang="zh-CN" sz="1600" dirty="0"/>
              <a:t> = </a:t>
            </a:r>
            <a:r>
              <a:rPr lang="en-US" altLang="zh-CN" sz="1600" dirty="0" err="1"/>
              <a:t>Asc</a:t>
            </a:r>
            <a:r>
              <a:rPr lang="en-US" altLang="zh-CN" sz="1600" dirty="0"/>
              <a:t>(</a:t>
            </a:r>
            <a:r>
              <a:rPr lang="en-US" altLang="zh-CN" sz="1600" dirty="0" err="1"/>
              <a:t>e.KeyChar</a:t>
            </a:r>
            <a:r>
              <a:rPr lang="en-US" altLang="zh-CN" sz="1600" dirty="0"/>
              <a:t>)</a:t>
            </a:r>
            <a:endParaRPr lang="zh-CN" altLang="zh-CN" sz="1600" dirty="0"/>
          </a:p>
          <a:p>
            <a:r>
              <a:rPr lang="en-US" altLang="zh-CN" sz="1600" dirty="0"/>
              <a:t>    Select Case </a:t>
            </a:r>
            <a:r>
              <a:rPr lang="en-US" altLang="zh-CN" sz="1600" dirty="0" err="1"/>
              <a:t>inputkey</a:t>
            </a:r>
            <a:endParaRPr lang="zh-CN" altLang="zh-CN" sz="1600" dirty="0"/>
          </a:p>
          <a:p>
            <a:r>
              <a:rPr lang="en-US" altLang="zh-CN" sz="1600" dirty="0"/>
              <a:t>        Case 65 To 90, 97 To 122 			</a:t>
            </a:r>
            <a:r>
              <a:rPr lang="en-US" altLang="zh-CN" sz="1600" dirty="0" smtClean="0"/>
              <a:t>' </a:t>
            </a:r>
            <a:r>
              <a:rPr lang="zh-CN" altLang="zh-CN" sz="1600" dirty="0"/>
              <a:t>大写、小写英文字母</a:t>
            </a:r>
          </a:p>
          <a:p>
            <a:r>
              <a:rPr lang="en-US" altLang="zh-CN" sz="1600" dirty="0"/>
              <a:t>        Case Else 				</a:t>
            </a:r>
            <a:r>
              <a:rPr lang="en-US" altLang="zh-CN" sz="1600" dirty="0" smtClean="0"/>
              <a:t>' </a:t>
            </a:r>
            <a:r>
              <a:rPr lang="zh-CN" altLang="zh-CN" sz="1600" dirty="0"/>
              <a:t>其他情况</a:t>
            </a:r>
          </a:p>
          <a:p>
            <a:r>
              <a:rPr lang="en-US" altLang="zh-CN" sz="1600" dirty="0"/>
              <a:t>            </a:t>
            </a:r>
            <a:r>
              <a:rPr lang="en-US" altLang="zh-CN" sz="1600" dirty="0" err="1"/>
              <a:t>inputkey</a:t>
            </a:r>
            <a:r>
              <a:rPr lang="en-US" altLang="zh-CN" sz="1600" dirty="0"/>
              <a:t> = 0</a:t>
            </a:r>
            <a:endParaRPr lang="zh-CN" altLang="zh-CN" sz="1600" dirty="0"/>
          </a:p>
          <a:p>
            <a:r>
              <a:rPr lang="en-US" altLang="zh-CN" sz="1600" dirty="0"/>
              <a:t>    End Select</a:t>
            </a:r>
            <a:endParaRPr lang="zh-CN" altLang="zh-CN" sz="1600" dirty="0"/>
          </a:p>
          <a:p>
            <a:r>
              <a:rPr lang="en-US" altLang="zh-CN" sz="1600" dirty="0"/>
              <a:t>    If </a:t>
            </a:r>
            <a:r>
              <a:rPr lang="en-US" altLang="zh-CN" sz="1600" dirty="0" err="1"/>
              <a:t>inputkey</a:t>
            </a:r>
            <a:r>
              <a:rPr lang="en-US" altLang="zh-CN" sz="1600" dirty="0"/>
              <a:t> = 0 Then</a:t>
            </a:r>
            <a:endParaRPr lang="zh-CN" altLang="zh-CN" sz="1600" dirty="0"/>
          </a:p>
          <a:p>
            <a:r>
              <a:rPr lang="en-US" altLang="zh-CN" sz="1600" dirty="0"/>
              <a:t>        </a:t>
            </a:r>
            <a:r>
              <a:rPr lang="en-US" altLang="zh-CN" sz="1600" dirty="0" err="1"/>
              <a:t>e.Handled</a:t>
            </a:r>
            <a:r>
              <a:rPr lang="en-US" altLang="zh-CN" sz="1600" dirty="0"/>
              <a:t> = True 			</a:t>
            </a:r>
            <a:r>
              <a:rPr lang="en-US" altLang="zh-CN" sz="1600" dirty="0" smtClean="0"/>
              <a:t>' </a:t>
            </a:r>
            <a:r>
              <a:rPr lang="zh-CN" altLang="zh-CN" sz="1600" dirty="0"/>
              <a:t>忽略</a:t>
            </a:r>
          </a:p>
          <a:p>
            <a:r>
              <a:rPr lang="en-US" altLang="zh-CN" sz="1600" dirty="0"/>
              <a:t>    Else</a:t>
            </a:r>
            <a:endParaRPr lang="zh-CN" altLang="zh-CN" sz="1600" dirty="0"/>
          </a:p>
          <a:p>
            <a:r>
              <a:rPr lang="en-US" altLang="zh-CN" sz="1600" dirty="0"/>
              <a:t>        </a:t>
            </a:r>
            <a:r>
              <a:rPr lang="en-US" altLang="zh-CN" sz="1600" dirty="0" err="1"/>
              <a:t>e.Handled</a:t>
            </a:r>
            <a:r>
              <a:rPr lang="en-US" altLang="zh-CN" sz="1600" dirty="0"/>
              <a:t> = False 			</a:t>
            </a:r>
            <a:r>
              <a:rPr lang="en-US" altLang="zh-CN" sz="1600" dirty="0" smtClean="0"/>
              <a:t>' </a:t>
            </a:r>
            <a:r>
              <a:rPr lang="zh-CN" altLang="zh-CN" sz="1600" dirty="0"/>
              <a:t>响应</a:t>
            </a:r>
          </a:p>
          <a:p>
            <a:r>
              <a:rPr lang="en-US" altLang="zh-CN" sz="1600" dirty="0"/>
              <a:t>    End If</a:t>
            </a:r>
            <a:endParaRPr lang="zh-CN" altLang="zh-CN" sz="1600" dirty="0"/>
          </a:p>
          <a:p>
            <a:r>
              <a:rPr lang="en-US" altLang="zh-CN" sz="1600" dirty="0"/>
              <a:t>End </a:t>
            </a:r>
            <a:r>
              <a:rPr lang="en-US" altLang="zh-CN" sz="1600" dirty="0" smtClean="0"/>
              <a:t>Sub</a:t>
            </a:r>
          </a:p>
        </p:txBody>
      </p:sp>
      <p:sp>
        <p:nvSpPr>
          <p:cNvPr id="5" name="TextBox 4"/>
          <p:cNvSpPr txBox="1"/>
          <p:nvPr/>
        </p:nvSpPr>
        <p:spPr>
          <a:xfrm>
            <a:off x="839972" y="5550195"/>
            <a:ext cx="9516140" cy="877163"/>
          </a:xfrm>
          <a:prstGeom prst="rect">
            <a:avLst/>
          </a:prstGeom>
          <a:noFill/>
        </p:spPr>
        <p:txBody>
          <a:bodyPr wrap="square" rtlCol="0">
            <a:spAutoFit/>
          </a:bodyPr>
          <a:lstStyle/>
          <a:p>
            <a:pPr indent="446088" fontAlgn="ctr"/>
            <a:r>
              <a:rPr lang="zh-CN" altLang="zh-CN" dirty="0"/>
              <a:t>（</a:t>
            </a:r>
            <a:r>
              <a:rPr lang="en-US" altLang="zh-CN" dirty="0"/>
              <a:t>5</a:t>
            </a:r>
            <a:r>
              <a:rPr lang="zh-CN" altLang="zh-CN" dirty="0"/>
              <a:t>）生成自定义控件的动态链接库（</a:t>
            </a:r>
            <a:r>
              <a:rPr lang="en-US" altLang="zh-CN" dirty="0"/>
              <a:t>.</a:t>
            </a:r>
            <a:r>
              <a:rPr lang="en-US" altLang="zh-CN" dirty="0" err="1"/>
              <a:t>dll</a:t>
            </a:r>
            <a:r>
              <a:rPr lang="zh-CN" altLang="zh-CN" dirty="0"/>
              <a:t>）。</a:t>
            </a:r>
          </a:p>
          <a:p>
            <a:pPr indent="446088" fontAlgn="ctr"/>
            <a:r>
              <a:rPr lang="zh-CN" altLang="zh-CN" dirty="0"/>
              <a:t>执行“生成”→“生成</a:t>
            </a:r>
            <a:r>
              <a:rPr lang="en-US" altLang="zh-CN" dirty="0" err="1"/>
              <a:t>myTextBox</a:t>
            </a:r>
            <a:r>
              <a:rPr lang="zh-CN" altLang="zh-CN" dirty="0"/>
              <a:t>”菜单命令，将在项目的</a:t>
            </a:r>
            <a:r>
              <a:rPr lang="en-US" altLang="zh-CN" dirty="0"/>
              <a:t>bin</a:t>
            </a:r>
            <a:r>
              <a:rPr lang="zh-CN" altLang="zh-CN" dirty="0"/>
              <a:t>文件夹中生成一个动态链接库文件“</a:t>
            </a:r>
            <a:r>
              <a:rPr lang="en-US" altLang="zh-CN" dirty="0"/>
              <a:t>myTextBox.dll </a:t>
            </a:r>
            <a:r>
              <a:rPr lang="zh-CN" altLang="zh-CN" dirty="0"/>
              <a:t>”，这样就完成了从文本框控件派生一个</a:t>
            </a:r>
            <a:r>
              <a:rPr lang="en-US" altLang="zh-CN" dirty="0" err="1"/>
              <a:t>myTextBox</a:t>
            </a:r>
            <a:r>
              <a:rPr lang="zh-CN" altLang="zh-CN" dirty="0"/>
              <a:t>的新控件的操作</a:t>
            </a:r>
            <a:r>
              <a:rPr lang="zh-CN" altLang="zh-CN" dirty="0" smtClean="0"/>
              <a:t>。</a:t>
            </a:r>
            <a:endParaRPr lang="zh-CN" altLang="zh-CN" dirty="0"/>
          </a:p>
        </p:txBody>
      </p:sp>
    </p:spTree>
    <p:extLst>
      <p:ext uri="{BB962C8B-B14F-4D97-AF65-F5344CB8AC3E}">
        <p14:creationId xmlns:p14="http://schemas.microsoft.com/office/powerpoint/2010/main" val="336228712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．使用自定义控件</a:t>
            </a:r>
          </a:p>
        </p:txBody>
      </p:sp>
      <p:sp>
        <p:nvSpPr>
          <p:cNvPr id="3" name="TextBox 2"/>
          <p:cNvSpPr txBox="1"/>
          <p:nvPr/>
        </p:nvSpPr>
        <p:spPr>
          <a:xfrm>
            <a:off x="978195" y="946298"/>
            <a:ext cx="9356652" cy="877163"/>
          </a:xfrm>
          <a:prstGeom prst="rect">
            <a:avLst/>
          </a:prstGeom>
          <a:noFill/>
        </p:spPr>
        <p:txBody>
          <a:bodyPr wrap="square" rtlCol="0">
            <a:spAutoFit/>
          </a:bodyPr>
          <a:lstStyle/>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）用鼠标右击工具箱中的“所有</a:t>
            </a:r>
            <a:r>
              <a:rPr lang="en-US" altLang="zh-CN" dirty="0"/>
              <a:t>Windows</a:t>
            </a:r>
            <a:r>
              <a:rPr lang="zh-CN" altLang="zh-CN" dirty="0"/>
              <a:t>窗体”选项卡，在弹出的菜单中单击“选择项”命令，打开“选择工具箱项”对话框，选择“</a:t>
            </a:r>
            <a:r>
              <a:rPr lang="en-US" altLang="zh-CN" dirty="0"/>
              <a:t>.NET </a:t>
            </a:r>
            <a:r>
              <a:rPr lang="en-US" altLang="zh-CN" dirty="0" err="1"/>
              <a:t>Framwork</a:t>
            </a:r>
            <a:r>
              <a:rPr lang="zh-CN" altLang="zh-CN" dirty="0"/>
              <a:t>组件”选项卡，如图</a:t>
            </a:r>
            <a:r>
              <a:rPr lang="en-US" altLang="zh-CN" dirty="0"/>
              <a:t>5.27</a:t>
            </a:r>
            <a:r>
              <a:rPr lang="zh-CN" altLang="zh-CN" dirty="0"/>
              <a:t>所示</a:t>
            </a:r>
            <a:r>
              <a:rPr lang="zh-CN" altLang="zh-CN" dirty="0" smtClean="0"/>
              <a:t>。</a:t>
            </a:r>
            <a:endParaRPr lang="zh-CN" altLang="zh-CN" dirty="0"/>
          </a:p>
        </p:txBody>
      </p:sp>
      <p:pic>
        <p:nvPicPr>
          <p:cNvPr id="45058" name="Picture 2" descr="5t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3390" y="1915964"/>
            <a:ext cx="3864850" cy="2858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656521" y="2062716"/>
            <a:ext cx="4486939" cy="2446824"/>
          </a:xfrm>
          <a:prstGeom prst="rect">
            <a:avLst/>
          </a:prstGeom>
          <a:noFill/>
        </p:spPr>
        <p:txBody>
          <a:bodyPr wrap="square" rtlCol="0">
            <a:spAutoFit/>
          </a:bodyPr>
          <a:lstStyle/>
          <a:p>
            <a:pPr indent="446088" fontAlgn="ctr">
              <a:lnSpc>
                <a:spcPct val="150000"/>
              </a:lnSpc>
            </a:pPr>
            <a:r>
              <a:rPr lang="zh-CN" altLang="zh-CN" dirty="0"/>
              <a:t>（</a:t>
            </a:r>
            <a:r>
              <a:rPr lang="en-US" altLang="zh-CN" dirty="0"/>
              <a:t>3</a:t>
            </a:r>
            <a:r>
              <a:rPr lang="zh-CN" altLang="zh-CN" dirty="0"/>
              <a:t>）单击“浏览”按钮，选择</a:t>
            </a:r>
            <a:r>
              <a:rPr lang="en-US" altLang="zh-CN" dirty="0"/>
              <a:t>myTextBox.dll</a:t>
            </a:r>
            <a:r>
              <a:rPr lang="zh-CN" altLang="zh-CN" dirty="0"/>
              <a:t>文件并打开，可将自定义的控件添加到“</a:t>
            </a:r>
            <a:r>
              <a:rPr lang="en-US" altLang="zh-CN" dirty="0"/>
              <a:t>.NET </a:t>
            </a:r>
            <a:r>
              <a:rPr lang="en-US" altLang="zh-CN" dirty="0" err="1"/>
              <a:t>Framwork</a:t>
            </a:r>
            <a:r>
              <a:rPr lang="zh-CN" altLang="zh-CN" dirty="0"/>
              <a:t>组件”选项卡中。</a:t>
            </a:r>
          </a:p>
          <a:p>
            <a:pPr indent="446088" fontAlgn="ctr">
              <a:lnSpc>
                <a:spcPct val="150000"/>
              </a:lnSpc>
            </a:pPr>
            <a:r>
              <a:rPr lang="zh-CN" altLang="zh-CN" dirty="0"/>
              <a:t>（</a:t>
            </a:r>
            <a:r>
              <a:rPr lang="en-US" altLang="zh-CN" dirty="0"/>
              <a:t>4</a:t>
            </a:r>
            <a:r>
              <a:rPr lang="zh-CN" altLang="zh-CN" dirty="0"/>
              <a:t>）在图</a:t>
            </a:r>
            <a:r>
              <a:rPr lang="en-US" altLang="zh-CN" dirty="0"/>
              <a:t>5.27</a:t>
            </a:r>
            <a:r>
              <a:rPr lang="zh-CN" altLang="zh-CN" dirty="0"/>
              <a:t>中单击“确定”按钮，即把“</a:t>
            </a:r>
            <a:r>
              <a:rPr lang="en-US" altLang="zh-CN" dirty="0" err="1"/>
              <a:t>myTextBox</a:t>
            </a:r>
            <a:r>
              <a:rPr lang="zh-CN" altLang="zh-CN" dirty="0"/>
              <a:t>”控件添加到工具箱中，然后就可以像普通控件一样使用该控件了</a:t>
            </a:r>
            <a:r>
              <a:rPr lang="zh-CN" altLang="zh-CN" dirty="0" smtClean="0"/>
              <a:t>。</a:t>
            </a:r>
            <a:endParaRPr lang="zh-CN" altLang="zh-CN" dirty="0"/>
          </a:p>
        </p:txBody>
      </p:sp>
    </p:spTree>
    <p:extLst>
      <p:ext uri="{BB962C8B-B14F-4D97-AF65-F5344CB8AC3E}">
        <p14:creationId xmlns:p14="http://schemas.microsoft.com/office/powerpoint/2010/main" val="9138945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420052" y="2704960"/>
            <a:ext cx="2543734"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方法重载与覆盖</a:t>
            </a:r>
            <a:endParaRPr lang="zh-CN" altLang="en-US" dirty="0"/>
          </a:p>
        </p:txBody>
      </p:sp>
      <p:cxnSp>
        <p:nvCxnSpPr>
          <p:cNvPr id="11" name="直接连接符 10"/>
          <p:cNvCxnSpPr/>
          <p:nvPr/>
        </p:nvCxnSpPr>
        <p:spPr>
          <a:xfrm>
            <a:off x="5305465" y="3195254"/>
            <a:ext cx="2658321"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233958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．重载同类中的方法</a:t>
            </a:r>
          </a:p>
        </p:txBody>
      </p:sp>
      <p:sp>
        <p:nvSpPr>
          <p:cNvPr id="17" name="文本占位符 5"/>
          <p:cNvSpPr txBox="1">
            <a:spLocks/>
          </p:cNvSpPr>
          <p:nvPr/>
        </p:nvSpPr>
        <p:spPr>
          <a:xfrm>
            <a:off x="5420050" y="3841458"/>
            <a:ext cx="233958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．重载基类中的方法</a:t>
            </a:r>
          </a:p>
        </p:txBody>
      </p:sp>
      <p:sp>
        <p:nvSpPr>
          <p:cNvPr id="22" name="文本占位符 5"/>
          <p:cNvSpPr txBox="1">
            <a:spLocks/>
          </p:cNvSpPr>
          <p:nvPr/>
        </p:nvSpPr>
        <p:spPr>
          <a:xfrm>
            <a:off x="5420052" y="4256168"/>
            <a:ext cx="233958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．覆盖</a:t>
            </a:r>
          </a:p>
        </p:txBody>
      </p:sp>
    </p:spTree>
    <p:extLst>
      <p:ext uri="{BB962C8B-B14F-4D97-AF65-F5344CB8AC3E}">
        <p14:creationId xmlns:p14="http://schemas.microsoft.com/office/powerpoint/2010/main" val="160776374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．定义结构</a:t>
            </a:r>
          </a:p>
        </p:txBody>
      </p:sp>
      <p:sp>
        <p:nvSpPr>
          <p:cNvPr id="3" name="矩形 2"/>
          <p:cNvSpPr/>
          <p:nvPr/>
        </p:nvSpPr>
        <p:spPr>
          <a:xfrm>
            <a:off x="1066986" y="815066"/>
            <a:ext cx="6599089" cy="353943"/>
          </a:xfrm>
          <a:prstGeom prst="rect">
            <a:avLst/>
          </a:prstGeom>
        </p:spPr>
        <p:txBody>
          <a:bodyPr wrap="square">
            <a:spAutoFit/>
          </a:bodyPr>
          <a:lstStyle/>
          <a:p>
            <a:pPr fontAlgn="ctr"/>
            <a:r>
              <a:rPr lang="zh-CN" altLang="zh-CN" dirty="0"/>
              <a:t>在结构中可以包含其他结构。例如，先定义</a:t>
            </a:r>
            <a:r>
              <a:rPr lang="en-US" altLang="zh-CN" dirty="0"/>
              <a:t>telephone</a:t>
            </a:r>
            <a:r>
              <a:rPr lang="zh-CN" altLang="zh-CN" dirty="0"/>
              <a:t>结构如下：</a:t>
            </a:r>
          </a:p>
        </p:txBody>
      </p:sp>
      <p:sp>
        <p:nvSpPr>
          <p:cNvPr id="4" name="TextBox 3"/>
          <p:cNvSpPr txBox="1"/>
          <p:nvPr/>
        </p:nvSpPr>
        <p:spPr>
          <a:xfrm>
            <a:off x="1169581" y="1169009"/>
            <a:ext cx="8878186" cy="1259919"/>
          </a:xfrm>
          <a:prstGeom prst="roundRect">
            <a:avLst>
              <a:gd name="adj" fmla="val 11604"/>
            </a:avLst>
          </a:prstGeom>
          <a:solidFill>
            <a:schemeClr val="accent5">
              <a:lumMod val="40000"/>
              <a:lumOff val="60000"/>
            </a:schemeClr>
          </a:solidFill>
        </p:spPr>
        <p:txBody>
          <a:bodyPr wrap="square" rtlCol="0">
            <a:spAutoFit/>
          </a:bodyPr>
          <a:lstStyle/>
          <a:p>
            <a:r>
              <a:rPr lang="en-US" altLang="zh-CN" dirty="0"/>
              <a:t>Public  Structure  telephone</a:t>
            </a:r>
            <a:endParaRPr lang="zh-CN" altLang="zh-CN" dirty="0"/>
          </a:p>
          <a:p>
            <a:r>
              <a:rPr lang="en-US" altLang="zh-CN" dirty="0"/>
              <a:t>	Public  </a:t>
            </a:r>
            <a:r>
              <a:rPr lang="en-US" altLang="zh-CN" dirty="0" err="1"/>
              <a:t>strPhone</a:t>
            </a:r>
            <a:r>
              <a:rPr lang="en-US" altLang="zh-CN" dirty="0"/>
              <a:t>  As  String					' </a:t>
            </a:r>
            <a:r>
              <a:rPr lang="zh-CN" altLang="zh-CN" dirty="0"/>
              <a:t>固定电话</a:t>
            </a:r>
          </a:p>
          <a:p>
            <a:r>
              <a:rPr lang="en-US" altLang="zh-CN" dirty="0"/>
              <a:t>	Friend  </a:t>
            </a:r>
            <a:r>
              <a:rPr lang="en-US" altLang="zh-CN" dirty="0" err="1"/>
              <a:t>strMobilPhone</a:t>
            </a:r>
            <a:r>
              <a:rPr lang="en-US" altLang="zh-CN" dirty="0"/>
              <a:t>  As  String				' </a:t>
            </a:r>
            <a:r>
              <a:rPr lang="zh-CN" altLang="zh-CN" dirty="0"/>
              <a:t>手机</a:t>
            </a:r>
          </a:p>
          <a:p>
            <a:r>
              <a:rPr lang="en-US" altLang="zh-CN" dirty="0"/>
              <a:t>End </a:t>
            </a:r>
            <a:r>
              <a:rPr lang="en-US" altLang="zh-CN" dirty="0" smtClean="0"/>
              <a:t>Structure</a:t>
            </a:r>
            <a:endParaRPr lang="zh-CN" altLang="zh-CN" dirty="0"/>
          </a:p>
        </p:txBody>
      </p:sp>
      <p:sp>
        <p:nvSpPr>
          <p:cNvPr id="5" name="矩形 4"/>
          <p:cNvSpPr/>
          <p:nvPr/>
        </p:nvSpPr>
        <p:spPr>
          <a:xfrm>
            <a:off x="1104200" y="2452835"/>
            <a:ext cx="5735160" cy="353943"/>
          </a:xfrm>
          <a:prstGeom prst="rect">
            <a:avLst/>
          </a:prstGeom>
        </p:spPr>
        <p:txBody>
          <a:bodyPr wrap="none">
            <a:spAutoFit/>
          </a:bodyPr>
          <a:lstStyle/>
          <a:p>
            <a:pPr fontAlgn="ctr"/>
            <a:r>
              <a:rPr lang="zh-CN" altLang="zh-CN" dirty="0"/>
              <a:t>然后，再定义</a:t>
            </a:r>
            <a:r>
              <a:rPr lang="en-US" altLang="zh-CN" dirty="0" err="1"/>
              <a:t>newStudents</a:t>
            </a:r>
            <a:r>
              <a:rPr lang="zh-CN" altLang="zh-CN" dirty="0"/>
              <a:t>结构，其中包含</a:t>
            </a:r>
            <a:r>
              <a:rPr lang="en-US" altLang="zh-CN" dirty="0"/>
              <a:t>telephone</a:t>
            </a:r>
            <a:r>
              <a:rPr lang="zh-CN" altLang="zh-CN" dirty="0"/>
              <a:t>结构：</a:t>
            </a:r>
          </a:p>
        </p:txBody>
      </p:sp>
      <p:sp>
        <p:nvSpPr>
          <p:cNvPr id="6" name="TextBox 5"/>
          <p:cNvSpPr txBox="1"/>
          <p:nvPr/>
        </p:nvSpPr>
        <p:spPr>
          <a:xfrm>
            <a:off x="1169581" y="2845743"/>
            <a:ext cx="8878186" cy="2016621"/>
          </a:xfrm>
          <a:prstGeom prst="roundRect">
            <a:avLst>
              <a:gd name="adj" fmla="val 8673"/>
            </a:avLst>
          </a:prstGeom>
          <a:solidFill>
            <a:schemeClr val="accent5">
              <a:lumMod val="40000"/>
              <a:lumOff val="60000"/>
            </a:schemeClr>
          </a:solidFill>
        </p:spPr>
        <p:txBody>
          <a:bodyPr wrap="square" rtlCol="0">
            <a:spAutoFit/>
          </a:bodyPr>
          <a:lstStyle/>
          <a:p>
            <a:r>
              <a:rPr lang="en-US" altLang="zh-CN" dirty="0"/>
              <a:t>Public  Structure  </a:t>
            </a:r>
            <a:r>
              <a:rPr lang="en-US" altLang="zh-CN" dirty="0" err="1"/>
              <a:t>newStudents</a:t>
            </a:r>
            <a:endParaRPr lang="zh-CN" altLang="zh-CN" dirty="0"/>
          </a:p>
          <a:p>
            <a:r>
              <a:rPr lang="en-US" altLang="zh-CN" dirty="0"/>
              <a:t>	Public  </a:t>
            </a:r>
            <a:r>
              <a:rPr lang="en-US" altLang="zh-CN" dirty="0" err="1"/>
              <a:t>strId</a:t>
            </a:r>
            <a:r>
              <a:rPr lang="en-US" altLang="zh-CN" dirty="0"/>
              <a:t>  As  String				</a:t>
            </a:r>
            <a:endParaRPr lang="zh-CN" altLang="zh-CN" dirty="0"/>
          </a:p>
          <a:p>
            <a:r>
              <a:rPr lang="en-US" altLang="zh-CN" dirty="0"/>
              <a:t>	Friend  </a:t>
            </a:r>
            <a:r>
              <a:rPr lang="en-US" altLang="zh-CN" dirty="0" err="1"/>
              <a:t>strName</a:t>
            </a:r>
            <a:r>
              <a:rPr lang="en-US" altLang="zh-CN" dirty="0"/>
              <a:t>  As  String			</a:t>
            </a:r>
            <a:endParaRPr lang="zh-CN" altLang="zh-CN" dirty="0"/>
          </a:p>
          <a:p>
            <a:r>
              <a:rPr lang="en-US" altLang="zh-CN" dirty="0"/>
              <a:t>	Private  </a:t>
            </a:r>
            <a:r>
              <a:rPr lang="en-US" altLang="zh-CN" dirty="0" err="1"/>
              <a:t>strBirthDay</a:t>
            </a:r>
            <a:r>
              <a:rPr lang="en-US" altLang="zh-CN" dirty="0"/>
              <a:t>  As  Date			</a:t>
            </a:r>
            <a:endParaRPr lang="zh-CN" altLang="zh-CN" dirty="0"/>
          </a:p>
          <a:p>
            <a:r>
              <a:rPr lang="en-US" altLang="zh-CN" dirty="0"/>
              <a:t>	Private  </a:t>
            </a:r>
            <a:r>
              <a:rPr lang="en-US" altLang="zh-CN" dirty="0" err="1"/>
              <a:t>intScore</a:t>
            </a:r>
            <a:r>
              <a:rPr lang="en-US" altLang="zh-CN" dirty="0"/>
              <a:t>  As  Integer			</a:t>
            </a:r>
            <a:endParaRPr lang="zh-CN" altLang="zh-CN" dirty="0"/>
          </a:p>
          <a:p>
            <a:r>
              <a:rPr lang="en-US" altLang="zh-CN" dirty="0"/>
              <a:t>	Dim  phone  As  telephone				</a:t>
            </a:r>
            <a:r>
              <a:rPr lang="en-US" altLang="zh-CN" dirty="0" smtClean="0"/>
              <a:t>' </a:t>
            </a:r>
            <a:r>
              <a:rPr lang="zh-CN" altLang="zh-CN" dirty="0"/>
              <a:t>定义结构类型的成员</a:t>
            </a:r>
          </a:p>
          <a:p>
            <a:r>
              <a:rPr lang="en-US" altLang="zh-CN" dirty="0"/>
              <a:t>End </a:t>
            </a:r>
            <a:r>
              <a:rPr lang="en-US" altLang="zh-CN" dirty="0" smtClean="0"/>
              <a:t>Structure</a:t>
            </a:r>
          </a:p>
        </p:txBody>
      </p:sp>
    </p:spTree>
    <p:extLst>
      <p:ext uri="{BB962C8B-B14F-4D97-AF65-F5344CB8AC3E}">
        <p14:creationId xmlns:p14="http://schemas.microsoft.com/office/powerpoint/2010/main" val="25506166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．重载同类中的方法</a:t>
            </a:r>
          </a:p>
        </p:txBody>
      </p:sp>
      <p:sp>
        <p:nvSpPr>
          <p:cNvPr id="3" name="TextBox 2"/>
          <p:cNvSpPr txBox="1"/>
          <p:nvPr/>
        </p:nvSpPr>
        <p:spPr>
          <a:xfrm>
            <a:off x="818707" y="967563"/>
            <a:ext cx="9654363" cy="877163"/>
          </a:xfrm>
          <a:prstGeom prst="rect">
            <a:avLst/>
          </a:prstGeom>
          <a:noFill/>
        </p:spPr>
        <p:txBody>
          <a:bodyPr wrap="square" rtlCol="0">
            <a:spAutoFit/>
          </a:bodyPr>
          <a:lstStyle/>
          <a:p>
            <a:pPr indent="446088"/>
            <a:r>
              <a:rPr lang="zh-CN" altLang="zh-CN" dirty="0"/>
              <a:t>所谓重载就是允许多个方法使用相同的方法名，即同一个方法名可以完成不同的功能。要在一个类中多次声明相同名字的方法，只要每一次声明的方法都有不同的参数列表，就可以实现方法的重载。例如，用</a:t>
            </a:r>
            <a:r>
              <a:rPr lang="en-US" altLang="zh-CN" dirty="0"/>
              <a:t>add</a:t>
            </a:r>
            <a:r>
              <a:rPr lang="zh-CN" altLang="zh-CN" dirty="0"/>
              <a:t>方法实现</a:t>
            </a:r>
            <a:r>
              <a:rPr lang="en-US" altLang="zh-CN" dirty="0"/>
              <a:t>2</a:t>
            </a:r>
            <a:r>
              <a:rPr lang="zh-CN" altLang="zh-CN" dirty="0"/>
              <a:t>个整数相加或</a:t>
            </a:r>
            <a:r>
              <a:rPr lang="en-US" altLang="zh-CN" dirty="0"/>
              <a:t>2</a:t>
            </a:r>
            <a:r>
              <a:rPr lang="zh-CN" altLang="zh-CN" dirty="0"/>
              <a:t>个字符串连接，可以如下定义</a:t>
            </a:r>
            <a:r>
              <a:rPr lang="zh-CN" altLang="zh-CN" dirty="0" smtClean="0"/>
              <a:t>：</a:t>
            </a:r>
            <a:endParaRPr lang="zh-CN" altLang="zh-CN" dirty="0"/>
          </a:p>
        </p:txBody>
      </p:sp>
      <p:sp>
        <p:nvSpPr>
          <p:cNvPr id="4" name="TextBox 3"/>
          <p:cNvSpPr txBox="1"/>
          <p:nvPr/>
        </p:nvSpPr>
        <p:spPr>
          <a:xfrm>
            <a:off x="1382233" y="1844726"/>
            <a:ext cx="8420986" cy="646986"/>
          </a:xfrm>
          <a:prstGeom prst="roundRect">
            <a:avLst/>
          </a:prstGeom>
          <a:solidFill>
            <a:schemeClr val="accent5">
              <a:lumMod val="40000"/>
              <a:lumOff val="60000"/>
            </a:schemeClr>
          </a:solidFill>
        </p:spPr>
        <p:txBody>
          <a:bodyPr wrap="square" rtlCol="0">
            <a:spAutoFit/>
          </a:bodyPr>
          <a:lstStyle/>
          <a:p>
            <a:r>
              <a:rPr lang="en-US" altLang="zh-CN" sz="1600" dirty="0"/>
              <a:t>Public Overloads Function add(</a:t>
            </a:r>
            <a:r>
              <a:rPr lang="en-US" altLang="zh-CN" sz="1600" dirty="0" err="1"/>
              <a:t>ByVal</a:t>
            </a:r>
            <a:r>
              <a:rPr lang="en-US" altLang="zh-CN" sz="1600" dirty="0"/>
              <a:t> x As Integer, </a:t>
            </a:r>
            <a:r>
              <a:rPr lang="en-US" altLang="zh-CN" sz="1600" dirty="0" err="1"/>
              <a:t>ByVal</a:t>
            </a:r>
            <a:r>
              <a:rPr lang="en-US" altLang="zh-CN" sz="1600" dirty="0"/>
              <a:t> y As Integer)As Integer   '  2</a:t>
            </a:r>
            <a:r>
              <a:rPr lang="zh-CN" altLang="zh-CN" sz="1600" dirty="0"/>
              <a:t>个整数相加</a:t>
            </a:r>
          </a:p>
          <a:p>
            <a:r>
              <a:rPr lang="en-US" altLang="zh-CN" sz="1600" dirty="0"/>
              <a:t>Public Overloads Function add(</a:t>
            </a:r>
            <a:r>
              <a:rPr lang="en-US" altLang="zh-CN" sz="1600" dirty="0" err="1"/>
              <a:t>ByVal</a:t>
            </a:r>
            <a:r>
              <a:rPr lang="en-US" altLang="zh-CN" sz="1600" dirty="0"/>
              <a:t> x As String, </a:t>
            </a:r>
            <a:r>
              <a:rPr lang="en-US" altLang="zh-CN" sz="1600" dirty="0" err="1"/>
              <a:t>ByVal</a:t>
            </a:r>
            <a:r>
              <a:rPr lang="en-US" altLang="zh-CN" sz="1600" dirty="0"/>
              <a:t> y As String)As String    </a:t>
            </a:r>
            <a:r>
              <a:rPr lang="en-US" altLang="zh-CN" sz="1600" baseline="-25000" dirty="0"/>
              <a:t> </a:t>
            </a:r>
            <a:r>
              <a:rPr lang="en-US" altLang="zh-CN" sz="1600" dirty="0"/>
              <a:t> '  2</a:t>
            </a:r>
            <a:r>
              <a:rPr lang="zh-CN" altLang="zh-CN" sz="1600" dirty="0"/>
              <a:t>个字符串连</a:t>
            </a:r>
            <a:r>
              <a:rPr lang="zh-CN" altLang="zh-CN" sz="1600" dirty="0" smtClean="0"/>
              <a:t>接</a:t>
            </a:r>
            <a:endParaRPr lang="zh-CN" altLang="zh-CN" sz="1600" dirty="0"/>
          </a:p>
        </p:txBody>
      </p:sp>
      <p:sp>
        <p:nvSpPr>
          <p:cNvPr id="5" name="TextBox 4"/>
          <p:cNvSpPr txBox="1"/>
          <p:nvPr/>
        </p:nvSpPr>
        <p:spPr>
          <a:xfrm>
            <a:off x="818707" y="2491712"/>
            <a:ext cx="9462977" cy="615553"/>
          </a:xfrm>
          <a:prstGeom prst="rect">
            <a:avLst/>
          </a:prstGeom>
          <a:noFill/>
        </p:spPr>
        <p:txBody>
          <a:bodyPr wrap="square" rtlCol="0">
            <a:spAutoFit/>
          </a:bodyPr>
          <a:lstStyle/>
          <a:p>
            <a:pPr indent="446088"/>
            <a:r>
              <a:rPr lang="zh-CN" altLang="zh-CN" dirty="0"/>
              <a:t>上述</a:t>
            </a:r>
            <a:r>
              <a:rPr lang="en-US" altLang="zh-CN" dirty="0"/>
              <a:t>2</a:t>
            </a:r>
            <a:r>
              <a:rPr lang="zh-CN" altLang="zh-CN" dirty="0"/>
              <a:t>个方法的名字都是</a:t>
            </a:r>
            <a:r>
              <a:rPr lang="en-US" altLang="zh-CN" dirty="0"/>
              <a:t>add</a:t>
            </a:r>
            <a:r>
              <a:rPr lang="zh-CN" altLang="zh-CN" dirty="0"/>
              <a:t>，即用同一个名字表示</a:t>
            </a:r>
            <a:r>
              <a:rPr lang="en-US" altLang="zh-CN" dirty="0"/>
              <a:t>2</a:t>
            </a:r>
            <a:r>
              <a:rPr lang="zh-CN" altLang="zh-CN" dirty="0"/>
              <a:t>个不同的方法，在调用时，系统会根据参数的类型，正确地调用相应的方法，不会发生混乱。例如</a:t>
            </a:r>
            <a:r>
              <a:rPr lang="zh-CN" altLang="zh-CN" dirty="0" smtClean="0"/>
              <a:t>：</a:t>
            </a:r>
            <a:endParaRPr lang="zh-CN" altLang="zh-CN" dirty="0"/>
          </a:p>
        </p:txBody>
      </p:sp>
      <p:sp>
        <p:nvSpPr>
          <p:cNvPr id="6" name="TextBox 5"/>
          <p:cNvSpPr txBox="1"/>
          <p:nvPr/>
        </p:nvSpPr>
        <p:spPr>
          <a:xfrm>
            <a:off x="1398181" y="3107265"/>
            <a:ext cx="8420986" cy="681038"/>
          </a:xfrm>
          <a:prstGeom prst="roundRect">
            <a:avLst/>
          </a:prstGeom>
          <a:solidFill>
            <a:schemeClr val="accent5">
              <a:lumMod val="40000"/>
              <a:lumOff val="60000"/>
            </a:schemeClr>
          </a:solidFill>
        </p:spPr>
        <p:txBody>
          <a:bodyPr wrap="square" rtlCol="0">
            <a:spAutoFit/>
          </a:bodyPr>
          <a:lstStyle/>
          <a:p>
            <a:r>
              <a:rPr lang="en-US" altLang="zh-CN" dirty="0"/>
              <a:t>add(10 , 20)				</a:t>
            </a:r>
            <a:r>
              <a:rPr lang="en-US" altLang="zh-CN" dirty="0" smtClean="0"/>
              <a:t>' </a:t>
            </a:r>
            <a:r>
              <a:rPr lang="zh-CN" altLang="zh-CN" dirty="0"/>
              <a:t>调用第一个方法，</a:t>
            </a:r>
            <a:r>
              <a:rPr lang="en-US" altLang="zh-CN" dirty="0"/>
              <a:t>2</a:t>
            </a:r>
            <a:r>
              <a:rPr lang="zh-CN" altLang="zh-CN" dirty="0"/>
              <a:t>个整数相加</a:t>
            </a:r>
          </a:p>
          <a:p>
            <a:r>
              <a:rPr lang="en-US" altLang="zh-CN" dirty="0"/>
              <a:t>add("10" , "20") 				</a:t>
            </a:r>
            <a:r>
              <a:rPr lang="en-US" altLang="zh-CN" dirty="0" smtClean="0"/>
              <a:t>' </a:t>
            </a:r>
            <a:r>
              <a:rPr lang="zh-CN" altLang="zh-CN" dirty="0"/>
              <a:t>调用第二个方法，</a:t>
            </a:r>
            <a:r>
              <a:rPr lang="en-US" altLang="zh-CN" dirty="0"/>
              <a:t>2</a:t>
            </a:r>
            <a:r>
              <a:rPr lang="zh-CN" altLang="zh-CN" dirty="0"/>
              <a:t>个字符串连</a:t>
            </a:r>
            <a:r>
              <a:rPr lang="zh-CN" altLang="zh-CN" dirty="0" smtClean="0"/>
              <a:t>接</a:t>
            </a:r>
            <a:endParaRPr lang="zh-CN" altLang="zh-CN" dirty="0"/>
          </a:p>
        </p:txBody>
      </p:sp>
      <p:sp>
        <p:nvSpPr>
          <p:cNvPr id="7" name="TextBox 6"/>
          <p:cNvSpPr txBox="1"/>
          <p:nvPr/>
        </p:nvSpPr>
        <p:spPr>
          <a:xfrm>
            <a:off x="818707" y="3934047"/>
            <a:ext cx="9346019" cy="615553"/>
          </a:xfrm>
          <a:prstGeom prst="rect">
            <a:avLst/>
          </a:prstGeom>
          <a:noFill/>
        </p:spPr>
        <p:txBody>
          <a:bodyPr wrap="square" rtlCol="0">
            <a:spAutoFit/>
          </a:bodyPr>
          <a:lstStyle/>
          <a:p>
            <a:pPr indent="446088"/>
            <a:r>
              <a:rPr lang="zh-CN" altLang="zh-CN" dirty="0"/>
              <a:t>在</a:t>
            </a:r>
            <a:r>
              <a:rPr lang="en-US" altLang="zh-CN" dirty="0"/>
              <a:t>VB.NET</a:t>
            </a:r>
            <a:r>
              <a:rPr lang="zh-CN" altLang="zh-CN" dirty="0"/>
              <a:t>中，</a:t>
            </a:r>
            <a:r>
              <a:rPr lang="en-US" altLang="zh-CN" dirty="0"/>
              <a:t>Sub</a:t>
            </a:r>
            <a:r>
              <a:rPr lang="zh-CN" altLang="zh-CN" dirty="0"/>
              <a:t>过程、</a:t>
            </a:r>
            <a:r>
              <a:rPr lang="en-US" altLang="zh-CN" dirty="0"/>
              <a:t>Function</a:t>
            </a:r>
            <a:r>
              <a:rPr lang="zh-CN" altLang="zh-CN" dirty="0"/>
              <a:t>过程和属性过程都可以重载，实现重载的方法是在声明语句中使用</a:t>
            </a:r>
            <a:r>
              <a:rPr lang="en-US" altLang="zh-CN" dirty="0"/>
              <a:t>Overloads</a:t>
            </a:r>
            <a:r>
              <a:rPr lang="zh-CN" altLang="zh-CN" dirty="0"/>
              <a:t>关键字，语法格式如下</a:t>
            </a:r>
            <a:r>
              <a:rPr lang="zh-CN" altLang="zh-CN" dirty="0" smtClean="0"/>
              <a:t>：</a:t>
            </a:r>
            <a:endParaRPr lang="zh-CN" altLang="zh-CN" dirty="0"/>
          </a:p>
        </p:txBody>
      </p:sp>
      <p:sp>
        <p:nvSpPr>
          <p:cNvPr id="8" name="圆角矩形 7"/>
          <p:cNvSpPr/>
          <p:nvPr/>
        </p:nvSpPr>
        <p:spPr>
          <a:xfrm>
            <a:off x="1382233" y="4530977"/>
            <a:ext cx="8420986" cy="391597"/>
          </a:xfrm>
          <a:prstGeom prst="roundRect">
            <a:avLst/>
          </a:prstGeom>
          <a:solidFill>
            <a:schemeClr val="accent5">
              <a:lumMod val="40000"/>
              <a:lumOff val="60000"/>
            </a:schemeClr>
          </a:solidFill>
        </p:spPr>
        <p:txBody>
          <a:bodyPr wrap="square">
            <a:spAutoFit/>
          </a:bodyPr>
          <a:lstStyle/>
          <a:p>
            <a:r>
              <a:rPr lang="en-US" altLang="zh-CN" dirty="0"/>
              <a:t>Public Overloads Sub </a:t>
            </a:r>
            <a:r>
              <a:rPr lang="zh-CN" altLang="zh-CN" dirty="0"/>
              <a:t>方法名</a:t>
            </a:r>
            <a:r>
              <a:rPr lang="en-US" altLang="zh-CN" dirty="0"/>
              <a:t>(</a:t>
            </a:r>
            <a:r>
              <a:rPr lang="zh-CN" altLang="zh-CN" dirty="0"/>
              <a:t>参数列表</a:t>
            </a:r>
            <a:r>
              <a:rPr lang="en-US" altLang="zh-CN" dirty="0"/>
              <a:t>)</a:t>
            </a:r>
            <a:endParaRPr lang="zh-CN" altLang="zh-CN" dirty="0"/>
          </a:p>
        </p:txBody>
      </p:sp>
    </p:spTree>
    <p:extLst>
      <p:ext uri="{BB962C8B-B14F-4D97-AF65-F5344CB8AC3E}">
        <p14:creationId xmlns:p14="http://schemas.microsoft.com/office/powerpoint/2010/main" val="2538304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．重载同类中的方法</a:t>
            </a:r>
          </a:p>
        </p:txBody>
      </p:sp>
      <p:sp>
        <p:nvSpPr>
          <p:cNvPr id="3" name="TextBox 2"/>
          <p:cNvSpPr txBox="1"/>
          <p:nvPr/>
        </p:nvSpPr>
        <p:spPr>
          <a:xfrm>
            <a:off x="946298" y="914400"/>
            <a:ext cx="9473609" cy="1400383"/>
          </a:xfrm>
          <a:prstGeom prst="rect">
            <a:avLst/>
          </a:prstGeom>
          <a:noFill/>
        </p:spPr>
        <p:txBody>
          <a:bodyPr wrap="square" rtlCol="0">
            <a:spAutoFit/>
          </a:bodyPr>
          <a:lstStyle/>
          <a:p>
            <a:pPr indent="446088" fontAlgn="ctr"/>
            <a:r>
              <a:rPr lang="zh-CN" altLang="zh-CN" dirty="0"/>
              <a:t>【例</a:t>
            </a:r>
            <a:r>
              <a:rPr lang="en-US" altLang="zh-CN" dirty="0"/>
              <a:t>5.14</a:t>
            </a:r>
            <a:r>
              <a:rPr lang="zh-CN" altLang="zh-CN" dirty="0"/>
              <a:t>】 在类中编写一个“加法”方法，返回整数相加、小数相加的结果。</a:t>
            </a:r>
          </a:p>
          <a:p>
            <a:pPr indent="446088" fontAlgn="ctr"/>
            <a:r>
              <a:rPr lang="zh-CN" altLang="zh-CN" dirty="0"/>
              <a:t>创建名为</a:t>
            </a:r>
            <a:r>
              <a:rPr lang="en-US" altLang="zh-CN" dirty="0"/>
              <a:t>Class1</a:t>
            </a:r>
            <a:r>
              <a:rPr lang="zh-CN" altLang="zh-CN" dirty="0"/>
              <a:t>的类，操作步骤如下：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）执行“项目”→“添加类”菜单命令，建立一个名为</a:t>
            </a:r>
            <a:r>
              <a:rPr lang="en-US" altLang="zh-CN" dirty="0"/>
              <a:t>Class1</a:t>
            </a:r>
            <a:r>
              <a:rPr lang="zh-CN" altLang="zh-CN" dirty="0"/>
              <a:t>的类，其中，定义</a:t>
            </a:r>
            <a:r>
              <a:rPr lang="en-US" altLang="zh-CN" dirty="0"/>
              <a:t>2</a:t>
            </a:r>
            <a:r>
              <a:rPr lang="zh-CN" altLang="zh-CN" dirty="0"/>
              <a:t>个重载的</a:t>
            </a:r>
            <a:r>
              <a:rPr lang="en-US" altLang="zh-CN" dirty="0"/>
              <a:t>add</a:t>
            </a:r>
            <a:r>
              <a:rPr lang="zh-CN" altLang="zh-CN" dirty="0"/>
              <a:t>方法，程序代码如下</a:t>
            </a:r>
            <a:r>
              <a:rPr lang="zh-CN" altLang="zh-CN" dirty="0" smtClean="0"/>
              <a:t>：</a:t>
            </a:r>
            <a:endParaRPr lang="zh-CN" altLang="zh-CN" dirty="0"/>
          </a:p>
        </p:txBody>
      </p:sp>
      <p:sp>
        <p:nvSpPr>
          <p:cNvPr id="4" name="TextBox 3"/>
          <p:cNvSpPr txBox="1"/>
          <p:nvPr/>
        </p:nvSpPr>
        <p:spPr>
          <a:xfrm>
            <a:off x="1754372" y="2314783"/>
            <a:ext cx="8240232" cy="2787015"/>
          </a:xfrm>
          <a:prstGeom prst="roundRect">
            <a:avLst>
              <a:gd name="adj" fmla="val 4958"/>
            </a:avLst>
          </a:prstGeom>
          <a:solidFill>
            <a:schemeClr val="accent5">
              <a:lumMod val="40000"/>
              <a:lumOff val="60000"/>
            </a:schemeClr>
          </a:solidFill>
        </p:spPr>
        <p:txBody>
          <a:bodyPr wrap="square" rtlCol="0">
            <a:spAutoFit/>
          </a:bodyPr>
          <a:lstStyle/>
          <a:p>
            <a:r>
              <a:rPr lang="en-US" altLang="zh-CN" dirty="0"/>
              <a:t>Public Class Class1</a:t>
            </a:r>
            <a:endParaRPr lang="zh-CN" altLang="zh-CN" dirty="0"/>
          </a:p>
          <a:p>
            <a:r>
              <a:rPr lang="en-US" altLang="zh-CN" dirty="0"/>
              <a:t>    Public Overloads Function add(</a:t>
            </a:r>
            <a:r>
              <a:rPr lang="en-US" altLang="zh-CN" dirty="0" err="1"/>
              <a:t>ByVal</a:t>
            </a:r>
            <a:r>
              <a:rPr lang="en-US" altLang="zh-CN" dirty="0"/>
              <a:t> x As Integer, </a:t>
            </a:r>
            <a:r>
              <a:rPr lang="en-US" altLang="zh-CN" dirty="0" err="1"/>
              <a:t>ByVal</a:t>
            </a:r>
            <a:r>
              <a:rPr lang="en-US" altLang="zh-CN" dirty="0"/>
              <a:t> y As Integer) As Integer 	</a:t>
            </a:r>
            <a:endParaRPr lang="zh-CN" altLang="zh-CN" dirty="0"/>
          </a:p>
          <a:p>
            <a:r>
              <a:rPr lang="en-US" altLang="zh-CN" dirty="0"/>
              <a:t>					</a:t>
            </a:r>
            <a:r>
              <a:rPr lang="en-US" altLang="zh-CN" dirty="0" smtClean="0"/>
              <a:t>'</a:t>
            </a:r>
            <a:r>
              <a:rPr lang="en-US" altLang="zh-CN" dirty="0"/>
              <a:t>  2</a:t>
            </a:r>
            <a:r>
              <a:rPr lang="zh-CN" altLang="zh-CN" dirty="0"/>
              <a:t>个整数相加</a:t>
            </a:r>
          </a:p>
          <a:p>
            <a:r>
              <a:rPr lang="en-US" altLang="zh-CN" dirty="0"/>
              <a:t>        Return x + y 				</a:t>
            </a:r>
            <a:r>
              <a:rPr lang="en-US" altLang="zh-CN" dirty="0" smtClean="0"/>
              <a:t>' </a:t>
            </a:r>
            <a:r>
              <a:rPr lang="zh-CN" altLang="zh-CN" dirty="0"/>
              <a:t>返回整型结果</a:t>
            </a:r>
          </a:p>
          <a:p>
            <a:r>
              <a:rPr lang="en-US" altLang="zh-CN" dirty="0"/>
              <a:t>    End Function</a:t>
            </a:r>
            <a:endParaRPr lang="zh-CN" altLang="zh-CN" dirty="0"/>
          </a:p>
          <a:p>
            <a:r>
              <a:rPr lang="en-US" altLang="zh-CN" dirty="0"/>
              <a:t>    Public Overloads Function add(</a:t>
            </a:r>
            <a:r>
              <a:rPr lang="en-US" altLang="zh-CN" dirty="0" err="1"/>
              <a:t>ByVal</a:t>
            </a:r>
            <a:r>
              <a:rPr lang="en-US" altLang="zh-CN" dirty="0"/>
              <a:t> x As Double, </a:t>
            </a:r>
            <a:r>
              <a:rPr lang="en-US" altLang="zh-CN" dirty="0" err="1"/>
              <a:t>ByVal</a:t>
            </a:r>
            <a:r>
              <a:rPr lang="en-US" altLang="zh-CN" dirty="0"/>
              <a:t> y As Double) As Double 	</a:t>
            </a:r>
            <a:r>
              <a:rPr lang="en-US" altLang="zh-CN" dirty="0" smtClean="0"/>
              <a:t>				'</a:t>
            </a:r>
            <a:r>
              <a:rPr lang="en-US" altLang="zh-CN" dirty="0"/>
              <a:t>  2</a:t>
            </a:r>
            <a:r>
              <a:rPr lang="zh-CN" altLang="zh-CN" dirty="0"/>
              <a:t>个小数相加</a:t>
            </a:r>
          </a:p>
          <a:p>
            <a:r>
              <a:rPr lang="en-US" altLang="zh-CN" dirty="0"/>
              <a:t>        Return x + y 				</a:t>
            </a:r>
            <a:r>
              <a:rPr lang="en-US" altLang="zh-CN" dirty="0" smtClean="0"/>
              <a:t>' </a:t>
            </a:r>
            <a:r>
              <a:rPr lang="zh-CN" altLang="zh-CN" dirty="0"/>
              <a:t>返回实型结果</a:t>
            </a:r>
          </a:p>
          <a:p>
            <a:r>
              <a:rPr lang="en-US" altLang="zh-CN" dirty="0"/>
              <a:t>    End Function</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1804186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．重载同类中的方法</a:t>
            </a:r>
          </a:p>
        </p:txBody>
      </p:sp>
      <p:sp>
        <p:nvSpPr>
          <p:cNvPr id="3" name="矩形 2"/>
          <p:cNvSpPr/>
          <p:nvPr/>
        </p:nvSpPr>
        <p:spPr>
          <a:xfrm>
            <a:off x="1199347" y="775750"/>
            <a:ext cx="5718232" cy="353943"/>
          </a:xfrm>
          <a:prstGeom prst="rect">
            <a:avLst/>
          </a:prstGeom>
        </p:spPr>
        <p:txBody>
          <a:bodyPr wrap="none">
            <a:spAutoFit/>
          </a:bodyPr>
          <a:lstStyle/>
          <a:p>
            <a:pPr fontAlgn="ctr"/>
            <a:r>
              <a:rPr lang="zh-CN" altLang="zh-CN" dirty="0"/>
              <a:t>（</a:t>
            </a:r>
            <a:r>
              <a:rPr lang="en-US" altLang="zh-CN" dirty="0"/>
              <a:t>3</a:t>
            </a:r>
            <a:r>
              <a:rPr lang="zh-CN" altLang="zh-CN" dirty="0"/>
              <a:t>）在窗体上建立一个按钮，并编写</a:t>
            </a:r>
            <a:r>
              <a:rPr lang="en-US" altLang="zh-CN" dirty="0"/>
              <a:t>Click</a:t>
            </a:r>
            <a:r>
              <a:rPr lang="zh-CN" altLang="zh-CN" dirty="0"/>
              <a:t>事件代码如下：</a:t>
            </a:r>
          </a:p>
        </p:txBody>
      </p:sp>
      <p:sp>
        <p:nvSpPr>
          <p:cNvPr id="4" name="TextBox 3"/>
          <p:cNvSpPr txBox="1"/>
          <p:nvPr/>
        </p:nvSpPr>
        <p:spPr>
          <a:xfrm>
            <a:off x="1305672" y="1198159"/>
            <a:ext cx="8678300" cy="2375297"/>
          </a:xfrm>
          <a:prstGeom prst="roundRect">
            <a:avLst>
              <a:gd name="adj" fmla="val 5666"/>
            </a:avLst>
          </a:prstGeom>
          <a:solidFill>
            <a:schemeClr val="accent5">
              <a:lumMod val="40000"/>
              <a:lumOff val="60000"/>
            </a:schemeClr>
          </a:solidFill>
        </p:spPr>
        <p:txBody>
          <a:bodyPr wrap="square" rtlCol="0">
            <a:spAutoFit/>
          </a:bodyPr>
          <a:lstStyle/>
          <a:p>
            <a:r>
              <a:rPr lang="en-US" altLang="zh-CN" sz="1600" dirty="0"/>
              <a:t>Dim myClass1 As New Class1() 			</a:t>
            </a:r>
            <a:r>
              <a:rPr lang="en-US" altLang="zh-CN" sz="1600" dirty="0" smtClean="0"/>
              <a:t>' </a:t>
            </a:r>
            <a:r>
              <a:rPr lang="zh-CN" altLang="zh-CN" sz="1600" dirty="0"/>
              <a:t>创建类的实例</a:t>
            </a:r>
          </a:p>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Handles </a:t>
            </a:r>
            <a:r>
              <a:rPr lang="en-US" altLang="zh-CN" sz="1600" dirty="0"/>
              <a:t>Button1.Click</a:t>
            </a:r>
            <a:endParaRPr lang="zh-CN" altLang="zh-CN" sz="1600" dirty="0"/>
          </a:p>
          <a:p>
            <a:r>
              <a:rPr lang="en-US" altLang="zh-CN" sz="1600" dirty="0"/>
              <a:t>    Dim </a:t>
            </a:r>
            <a:r>
              <a:rPr lang="en-US" altLang="zh-CN" sz="1600" dirty="0" err="1"/>
              <a:t>intResult</a:t>
            </a:r>
            <a:r>
              <a:rPr lang="en-US" altLang="zh-CN" sz="1600" dirty="0"/>
              <a:t> As Integer</a:t>
            </a:r>
            <a:endParaRPr lang="zh-CN" altLang="zh-CN" sz="1600" dirty="0"/>
          </a:p>
          <a:p>
            <a:r>
              <a:rPr lang="en-US" altLang="zh-CN" sz="1600" dirty="0"/>
              <a:t>    Dim </a:t>
            </a:r>
            <a:r>
              <a:rPr lang="en-US" altLang="zh-CN" sz="1600" dirty="0" err="1"/>
              <a:t>realResult</a:t>
            </a:r>
            <a:r>
              <a:rPr lang="en-US" altLang="zh-CN" sz="1600" dirty="0"/>
              <a:t> As Double</a:t>
            </a:r>
            <a:endParaRPr lang="zh-CN" altLang="zh-CN" sz="1600" dirty="0"/>
          </a:p>
          <a:p>
            <a:r>
              <a:rPr lang="en-US" altLang="zh-CN" sz="1600" dirty="0"/>
              <a:t>    </a:t>
            </a:r>
            <a:r>
              <a:rPr lang="en-US" altLang="zh-CN" sz="1600" dirty="0" err="1"/>
              <a:t>intResult</a:t>
            </a:r>
            <a:r>
              <a:rPr lang="en-US" altLang="zh-CN" sz="1600" dirty="0"/>
              <a:t> = myClass1.add(20, 30) 				</a:t>
            </a:r>
            <a:r>
              <a:rPr lang="en-US" altLang="zh-CN" sz="1600" dirty="0" smtClean="0"/>
              <a:t>' </a:t>
            </a:r>
            <a:r>
              <a:rPr lang="zh-CN" altLang="zh-CN" sz="1600" dirty="0"/>
              <a:t>调用实例的方法</a:t>
            </a:r>
          </a:p>
          <a:p>
            <a:r>
              <a:rPr lang="en-US" altLang="zh-CN" sz="1600" dirty="0"/>
              <a:t>    </a:t>
            </a:r>
            <a:r>
              <a:rPr lang="en-US" altLang="zh-CN" sz="1600" dirty="0" err="1"/>
              <a:t>realResult</a:t>
            </a:r>
            <a:r>
              <a:rPr lang="en-US" altLang="zh-CN" sz="1600" dirty="0"/>
              <a:t> = myClass1.add(2.305, 3.61) 				</a:t>
            </a:r>
            <a:r>
              <a:rPr lang="en-US" altLang="zh-CN" sz="1600" dirty="0" smtClean="0"/>
              <a:t>' </a:t>
            </a:r>
            <a:r>
              <a:rPr lang="zh-CN" altLang="zh-CN" sz="1600" dirty="0"/>
              <a:t>调用实例的方法</a:t>
            </a:r>
          </a:p>
          <a:p>
            <a:r>
              <a:rPr lang="en-US" altLang="zh-CN" sz="1600" dirty="0"/>
              <a:t>    </a:t>
            </a:r>
            <a:r>
              <a:rPr lang="en-US" altLang="zh-CN" sz="1600" dirty="0" err="1"/>
              <a:t>MsgBox</a:t>
            </a:r>
            <a:r>
              <a:rPr lang="en-US" altLang="zh-CN" sz="1600" dirty="0"/>
              <a:t>("</a:t>
            </a:r>
            <a:r>
              <a:rPr lang="zh-CN" altLang="zh-CN" sz="1600" dirty="0"/>
              <a:t>整数相加</a:t>
            </a:r>
            <a:r>
              <a:rPr lang="en-US" altLang="zh-CN" sz="1600" dirty="0"/>
              <a:t>=" &amp; </a:t>
            </a:r>
            <a:r>
              <a:rPr lang="en-US" altLang="zh-CN" sz="1600" dirty="0" err="1"/>
              <a:t>Str</a:t>
            </a:r>
            <a:r>
              <a:rPr lang="en-US" altLang="zh-CN" sz="1600" dirty="0"/>
              <a:t>(</a:t>
            </a:r>
            <a:r>
              <a:rPr lang="en-US" altLang="zh-CN" sz="1600" dirty="0" err="1"/>
              <a:t>intResult</a:t>
            </a:r>
            <a:r>
              <a:rPr lang="en-US" altLang="zh-CN" sz="1600" dirty="0"/>
              <a:t>) &amp; ",</a:t>
            </a:r>
            <a:r>
              <a:rPr lang="zh-CN" altLang="zh-CN" sz="1600" dirty="0"/>
              <a:t>小数相加</a:t>
            </a:r>
            <a:r>
              <a:rPr lang="en-US" altLang="zh-CN" sz="1600" dirty="0"/>
              <a:t>=" &amp; </a:t>
            </a:r>
            <a:r>
              <a:rPr lang="en-US" altLang="zh-CN" sz="1600" dirty="0" err="1"/>
              <a:t>Str</a:t>
            </a:r>
            <a:r>
              <a:rPr lang="en-US" altLang="zh-CN" sz="1600" dirty="0"/>
              <a:t>(</a:t>
            </a:r>
            <a:r>
              <a:rPr lang="en-US" altLang="zh-CN" sz="1600" dirty="0" err="1"/>
              <a:t>realResult</a:t>
            </a:r>
            <a:r>
              <a:rPr lang="en-US" altLang="zh-CN" sz="1600" dirty="0"/>
              <a:t>),, "</a:t>
            </a:r>
            <a:r>
              <a:rPr lang="zh-CN" altLang="zh-CN" sz="1600" dirty="0"/>
              <a:t>结果</a:t>
            </a:r>
            <a:r>
              <a:rPr lang="en-US" altLang="zh-CN" sz="1600" dirty="0"/>
              <a:t>")</a:t>
            </a:r>
            <a:endParaRPr lang="zh-CN" altLang="zh-CN" sz="1600" dirty="0"/>
          </a:p>
          <a:p>
            <a:r>
              <a:rPr lang="en-US" altLang="zh-CN" sz="1600" dirty="0"/>
              <a:t>End </a:t>
            </a:r>
            <a:r>
              <a:rPr lang="en-US" altLang="zh-CN" sz="1600" dirty="0" smtClean="0"/>
              <a:t>Sub</a:t>
            </a:r>
          </a:p>
        </p:txBody>
      </p:sp>
      <p:sp>
        <p:nvSpPr>
          <p:cNvPr id="5" name="TextBox 4"/>
          <p:cNvSpPr txBox="1"/>
          <p:nvPr/>
        </p:nvSpPr>
        <p:spPr>
          <a:xfrm>
            <a:off x="797442" y="3648103"/>
            <a:ext cx="9377917" cy="615553"/>
          </a:xfrm>
          <a:prstGeom prst="rect">
            <a:avLst/>
          </a:prstGeom>
          <a:noFill/>
        </p:spPr>
        <p:txBody>
          <a:bodyPr wrap="square" rtlCol="0">
            <a:spAutoFit/>
          </a:bodyPr>
          <a:lstStyle/>
          <a:p>
            <a:pPr indent="446088"/>
            <a:r>
              <a:rPr lang="zh-CN" altLang="zh-CN" dirty="0"/>
              <a:t>在上面代码中，两次调用</a:t>
            </a:r>
            <a:r>
              <a:rPr lang="en-US" altLang="zh-CN" dirty="0"/>
              <a:t>add</a:t>
            </a:r>
            <a:r>
              <a:rPr lang="zh-CN" altLang="zh-CN" dirty="0"/>
              <a:t>方法传递的实参类型不同，从而调用的是</a:t>
            </a:r>
            <a:r>
              <a:rPr lang="en-US" altLang="zh-CN" dirty="0"/>
              <a:t>2</a:t>
            </a:r>
            <a:r>
              <a:rPr lang="zh-CN" altLang="zh-CN" dirty="0"/>
              <a:t>个不同的方法，最后显示的计算结果如图</a:t>
            </a:r>
            <a:r>
              <a:rPr lang="en-US" altLang="zh-CN" dirty="0"/>
              <a:t>5.28</a:t>
            </a:r>
            <a:r>
              <a:rPr lang="zh-CN" altLang="zh-CN" dirty="0"/>
              <a:t>所示</a:t>
            </a:r>
            <a:r>
              <a:rPr lang="zh-CN" altLang="zh-CN" dirty="0" smtClean="0"/>
              <a:t>。</a:t>
            </a:r>
            <a:endParaRPr lang="zh-CN" altLang="zh-CN" dirty="0"/>
          </a:p>
        </p:txBody>
      </p:sp>
      <p:pic>
        <p:nvPicPr>
          <p:cNvPr id="46082" name="Picture 2" descr="5t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2882" y="4364038"/>
            <a:ext cx="2207035" cy="120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53178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．重载基类中的方法</a:t>
            </a:r>
          </a:p>
        </p:txBody>
      </p:sp>
      <p:sp>
        <p:nvSpPr>
          <p:cNvPr id="3" name="TextBox 2"/>
          <p:cNvSpPr txBox="1"/>
          <p:nvPr/>
        </p:nvSpPr>
        <p:spPr>
          <a:xfrm>
            <a:off x="1541722" y="1008494"/>
            <a:ext cx="8612372" cy="3794224"/>
          </a:xfrm>
          <a:prstGeom prst="plaque">
            <a:avLst>
              <a:gd name="adj" fmla="val 10573"/>
            </a:avLst>
          </a:prstGeom>
          <a:noFill/>
          <a:ln w="19050">
            <a:solidFill>
              <a:srgbClr val="C00000"/>
            </a:solidFill>
            <a:prstDash val="dashDot"/>
          </a:ln>
        </p:spPr>
        <p:txBody>
          <a:bodyPr wrap="square" rtlCol="0">
            <a:spAutoFit/>
          </a:bodyPr>
          <a:lstStyle/>
          <a:p>
            <a:pPr indent="446088" fontAlgn="ctr">
              <a:lnSpc>
                <a:spcPct val="150000"/>
              </a:lnSpc>
            </a:pPr>
            <a:r>
              <a:rPr lang="en-US" altLang="zh-CN" dirty="0"/>
              <a:t>VB.NET</a:t>
            </a:r>
            <a:r>
              <a:rPr lang="zh-CN" altLang="zh-CN" dirty="0"/>
              <a:t>允许子类中的方法或属性重载基类中的方法或属性，即子类中的方法或属性与基类中的方法或属性同名，但参数列表必须不同。</a:t>
            </a:r>
          </a:p>
          <a:p>
            <a:pPr indent="446088" fontAlgn="ctr">
              <a:lnSpc>
                <a:spcPct val="150000"/>
              </a:lnSpc>
            </a:pPr>
            <a:r>
              <a:rPr lang="zh-CN" altLang="zh-CN" dirty="0"/>
              <a:t>子类中的方法重载与同一类中的普通重载方法的规则基本相同，仍然使用</a:t>
            </a:r>
            <a:r>
              <a:rPr lang="en-US" altLang="zh-CN" dirty="0"/>
              <a:t>Overloads</a:t>
            </a:r>
            <a:r>
              <a:rPr lang="zh-CN" altLang="zh-CN" dirty="0"/>
              <a:t>关键字，但有两点不同：</a:t>
            </a:r>
          </a:p>
          <a:p>
            <a:pPr indent="446088" fontAlgn="ctr">
              <a:lnSpc>
                <a:spcPct val="150000"/>
              </a:lnSpc>
            </a:pPr>
            <a:r>
              <a:rPr lang="zh-CN" altLang="zh-CN" dirty="0"/>
              <a:t>（</a:t>
            </a:r>
            <a:r>
              <a:rPr lang="en-US" altLang="zh-CN" dirty="0"/>
              <a:t>1</a:t>
            </a:r>
            <a:r>
              <a:rPr lang="zh-CN" altLang="zh-CN" dirty="0"/>
              <a:t>）普通重载是重载同一个类中的方法，而子类中要重载的是基类中的方法。</a:t>
            </a:r>
          </a:p>
          <a:p>
            <a:pPr indent="446088" fontAlgn="ctr">
              <a:lnSpc>
                <a:spcPct val="150000"/>
              </a:lnSpc>
            </a:pPr>
            <a:r>
              <a:rPr lang="zh-CN" altLang="zh-CN" dirty="0"/>
              <a:t>（</a:t>
            </a:r>
            <a:r>
              <a:rPr lang="en-US" altLang="zh-CN" dirty="0"/>
              <a:t>2</a:t>
            </a:r>
            <a:r>
              <a:rPr lang="zh-CN" altLang="zh-CN" dirty="0"/>
              <a:t>）普通重载中每个重载方法中都要有</a:t>
            </a:r>
            <a:r>
              <a:rPr lang="en-US" altLang="zh-CN" dirty="0"/>
              <a:t>Overloads</a:t>
            </a:r>
            <a:r>
              <a:rPr lang="zh-CN" altLang="zh-CN" dirty="0"/>
              <a:t>关键字；而子类中要重载基类中的方法时，只需在子类的重载方法中用</a:t>
            </a:r>
            <a:r>
              <a:rPr lang="en-US" altLang="zh-CN" dirty="0"/>
              <a:t>Overloads</a:t>
            </a:r>
            <a:r>
              <a:rPr lang="zh-CN" altLang="zh-CN" dirty="0"/>
              <a:t>关键字，基类的重载方法中可以省略</a:t>
            </a:r>
            <a:r>
              <a:rPr lang="en-US" altLang="zh-CN" dirty="0"/>
              <a:t>Overloads</a:t>
            </a:r>
            <a:r>
              <a:rPr lang="zh-CN" altLang="zh-CN" dirty="0"/>
              <a:t>关键字</a:t>
            </a:r>
            <a:r>
              <a:rPr lang="zh-CN" altLang="zh-CN" dirty="0" smtClean="0"/>
              <a:t>。</a:t>
            </a:r>
            <a:endParaRPr lang="en-US" altLang="zh-CN" dirty="0" smtClean="0"/>
          </a:p>
        </p:txBody>
      </p:sp>
    </p:spTree>
    <p:extLst>
      <p:ext uri="{BB962C8B-B14F-4D97-AF65-F5344CB8AC3E}">
        <p14:creationId xmlns:p14="http://schemas.microsoft.com/office/powerpoint/2010/main" val="8046271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．重载基类中的方法</a:t>
            </a:r>
          </a:p>
        </p:txBody>
      </p:sp>
      <p:sp>
        <p:nvSpPr>
          <p:cNvPr id="3" name="TextBox 2"/>
          <p:cNvSpPr txBox="1"/>
          <p:nvPr/>
        </p:nvSpPr>
        <p:spPr>
          <a:xfrm>
            <a:off x="893135" y="967563"/>
            <a:ext cx="9377916" cy="1923604"/>
          </a:xfrm>
          <a:prstGeom prst="rect">
            <a:avLst/>
          </a:prstGeom>
          <a:noFill/>
        </p:spPr>
        <p:txBody>
          <a:bodyPr wrap="square" rtlCol="0">
            <a:spAutoFit/>
          </a:bodyPr>
          <a:lstStyle/>
          <a:p>
            <a:pPr indent="446088" fontAlgn="ctr"/>
            <a:r>
              <a:rPr lang="zh-CN" altLang="zh-CN" dirty="0"/>
              <a:t>【例</a:t>
            </a:r>
            <a:r>
              <a:rPr lang="en-US" altLang="zh-CN" dirty="0"/>
              <a:t>5.15</a:t>
            </a:r>
            <a:r>
              <a:rPr lang="zh-CN" altLang="zh-CN" dirty="0"/>
              <a:t>】 在例</a:t>
            </a:r>
            <a:r>
              <a:rPr lang="en-US" altLang="zh-CN" dirty="0"/>
              <a:t>5.12</a:t>
            </a:r>
            <a:r>
              <a:rPr lang="zh-CN" altLang="zh-CN" dirty="0"/>
              <a:t>的基础上，保持原基类</a:t>
            </a:r>
            <a:r>
              <a:rPr lang="en-US" altLang="zh-CN" dirty="0"/>
              <a:t>Student</a:t>
            </a:r>
            <a:r>
              <a:rPr lang="zh-CN" altLang="zh-CN" dirty="0"/>
              <a:t>（学生）代码不变，修改子类</a:t>
            </a:r>
            <a:r>
              <a:rPr lang="en-US" altLang="zh-CN" dirty="0" err="1"/>
              <a:t>stuHead</a:t>
            </a:r>
            <a:r>
              <a:rPr lang="zh-CN" altLang="zh-CN" dirty="0"/>
              <a:t>（班干部），在子类中增加一个</a:t>
            </a:r>
            <a:r>
              <a:rPr lang="en-US" altLang="zh-CN" dirty="0"/>
              <a:t>Name</a:t>
            </a:r>
            <a:r>
              <a:rPr lang="zh-CN" altLang="zh-CN" dirty="0"/>
              <a:t>属性，它重载了基类中的同名属性，然后建立</a:t>
            </a:r>
            <a:r>
              <a:rPr lang="en-US" altLang="zh-CN" dirty="0"/>
              <a:t>Student</a:t>
            </a:r>
            <a:r>
              <a:rPr lang="zh-CN" altLang="zh-CN" dirty="0"/>
              <a:t>类的对象，并在该对象中调用基类和子类中的方法。</a:t>
            </a:r>
          </a:p>
          <a:p>
            <a:pPr indent="446088" fontAlgn="ctr"/>
            <a:r>
              <a:rPr lang="zh-CN" altLang="zh-CN" dirty="0"/>
              <a:t>创建基类和子类，操作步骤如下：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）执行“项目”→“添加类”菜单命令，建立一个名为</a:t>
            </a:r>
            <a:r>
              <a:rPr lang="en-US" altLang="zh-CN" dirty="0"/>
              <a:t>Student</a:t>
            </a:r>
            <a:r>
              <a:rPr lang="zh-CN" altLang="zh-CN" dirty="0"/>
              <a:t>的基类，其中，定义一个私有数据成员和一个公有属性，分别为私有变量</a:t>
            </a:r>
            <a:r>
              <a:rPr lang="en-US" altLang="zh-CN" dirty="0" err="1"/>
              <a:t>studentName</a:t>
            </a:r>
            <a:r>
              <a:rPr lang="zh-CN" altLang="zh-CN" dirty="0"/>
              <a:t>和属性</a:t>
            </a:r>
            <a:r>
              <a:rPr lang="en-US" altLang="zh-CN" dirty="0"/>
              <a:t>Name</a:t>
            </a:r>
            <a:r>
              <a:rPr lang="zh-CN" altLang="zh-CN" dirty="0"/>
              <a:t>，代码与例</a:t>
            </a:r>
            <a:r>
              <a:rPr lang="en-US" altLang="zh-CN" dirty="0"/>
              <a:t>5.12</a:t>
            </a:r>
            <a:r>
              <a:rPr lang="zh-CN" altLang="zh-CN" dirty="0"/>
              <a:t>相同</a:t>
            </a:r>
            <a:r>
              <a:rPr lang="zh-CN" altLang="zh-CN" dirty="0" smtClean="0"/>
              <a:t>：</a:t>
            </a:r>
            <a:endParaRPr lang="zh-CN" altLang="zh-CN" dirty="0"/>
          </a:p>
        </p:txBody>
      </p:sp>
      <p:sp>
        <p:nvSpPr>
          <p:cNvPr id="4" name="TextBox 3"/>
          <p:cNvSpPr txBox="1"/>
          <p:nvPr/>
        </p:nvSpPr>
        <p:spPr>
          <a:xfrm>
            <a:off x="1562986" y="2891167"/>
            <a:ext cx="8123274" cy="3056215"/>
          </a:xfrm>
          <a:prstGeom prst="roundRect">
            <a:avLst>
              <a:gd name="adj" fmla="val 6313"/>
            </a:avLst>
          </a:prstGeom>
          <a:solidFill>
            <a:schemeClr val="accent5">
              <a:lumMod val="40000"/>
              <a:lumOff val="60000"/>
            </a:schemeClr>
          </a:solidFill>
        </p:spPr>
        <p:txBody>
          <a:bodyPr wrap="square" rtlCol="0">
            <a:spAutoFit/>
          </a:bodyPr>
          <a:lstStyle/>
          <a:p>
            <a:r>
              <a:rPr lang="en-US" altLang="zh-CN" dirty="0"/>
              <a:t>Public Class Student</a:t>
            </a:r>
            <a:endParaRPr lang="zh-CN" altLang="zh-CN" dirty="0"/>
          </a:p>
          <a:p>
            <a:r>
              <a:rPr lang="en-US" altLang="zh-CN" dirty="0"/>
              <a:t>    Private </a:t>
            </a:r>
            <a:r>
              <a:rPr lang="en-US" altLang="zh-CN" dirty="0" err="1"/>
              <a:t>studentName</a:t>
            </a:r>
            <a:r>
              <a:rPr lang="en-US" altLang="zh-CN" dirty="0"/>
              <a:t> As String 			</a:t>
            </a:r>
            <a:r>
              <a:rPr lang="en-US" altLang="zh-CN" dirty="0" smtClean="0"/>
              <a:t>' </a:t>
            </a:r>
            <a:r>
              <a:rPr lang="zh-CN" altLang="zh-CN" dirty="0"/>
              <a:t>声明私有数据成员</a:t>
            </a:r>
          </a:p>
          <a:p>
            <a:r>
              <a:rPr lang="en-US" altLang="zh-CN" dirty="0"/>
              <a:t>    Public Property Name() As String 			</a:t>
            </a:r>
            <a:r>
              <a:rPr lang="en-US" altLang="zh-CN" dirty="0" smtClean="0"/>
              <a:t>' </a:t>
            </a:r>
            <a:r>
              <a:rPr lang="zh-CN" altLang="zh-CN" dirty="0"/>
              <a:t>声明类中的姓名属性</a:t>
            </a:r>
          </a:p>
          <a:p>
            <a:r>
              <a:rPr lang="en-US" altLang="zh-CN" dirty="0"/>
              <a:t>        Get</a:t>
            </a:r>
            <a:endParaRPr lang="zh-CN" altLang="zh-CN" dirty="0"/>
          </a:p>
          <a:p>
            <a:r>
              <a:rPr lang="en-US" altLang="zh-CN" dirty="0"/>
              <a:t>            Return </a:t>
            </a:r>
            <a:r>
              <a:rPr lang="en-US" altLang="zh-CN" dirty="0" err="1"/>
              <a:t>studentName</a:t>
            </a:r>
            <a:endParaRPr lang="zh-CN" altLang="zh-CN" dirty="0"/>
          </a:p>
          <a:p>
            <a:r>
              <a:rPr lang="en-US" altLang="zh-CN" dirty="0"/>
              <a:t>        End Get</a:t>
            </a:r>
            <a:endParaRPr lang="zh-CN" altLang="zh-CN" dirty="0"/>
          </a:p>
          <a:p>
            <a:r>
              <a:rPr lang="en-US" altLang="zh-CN" dirty="0"/>
              <a:t>        Set(</a:t>
            </a:r>
            <a:r>
              <a:rPr lang="en-US" altLang="zh-CN" dirty="0" err="1"/>
              <a:t>ByVal</a:t>
            </a:r>
            <a:r>
              <a:rPr lang="en-US" altLang="zh-CN" dirty="0"/>
              <a:t> Value As String)</a:t>
            </a:r>
            <a:endParaRPr lang="zh-CN" altLang="zh-CN" dirty="0"/>
          </a:p>
          <a:p>
            <a:r>
              <a:rPr lang="en-US" altLang="zh-CN" dirty="0"/>
              <a:t>            </a:t>
            </a:r>
            <a:r>
              <a:rPr lang="en-US" altLang="zh-CN" dirty="0" err="1"/>
              <a:t>studentName</a:t>
            </a:r>
            <a:r>
              <a:rPr lang="en-US" altLang="zh-CN" dirty="0"/>
              <a:t> = Value</a:t>
            </a:r>
            <a:endParaRPr lang="zh-CN" altLang="zh-CN" dirty="0"/>
          </a:p>
          <a:p>
            <a:r>
              <a:rPr lang="en-US" altLang="zh-CN" dirty="0"/>
              <a:t>        End Set</a:t>
            </a:r>
            <a:endParaRPr lang="zh-CN" altLang="zh-CN" dirty="0"/>
          </a:p>
          <a:p>
            <a:r>
              <a:rPr lang="en-US" altLang="zh-CN" dirty="0"/>
              <a:t>    End Property</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2815850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．重载基类中的方法</a:t>
            </a:r>
          </a:p>
        </p:txBody>
      </p:sp>
      <p:sp>
        <p:nvSpPr>
          <p:cNvPr id="3" name="TextBox 2"/>
          <p:cNvSpPr txBox="1"/>
          <p:nvPr/>
        </p:nvSpPr>
        <p:spPr>
          <a:xfrm>
            <a:off x="1010093" y="818707"/>
            <a:ext cx="9335386" cy="1138773"/>
          </a:xfrm>
          <a:prstGeom prst="rect">
            <a:avLst/>
          </a:prstGeom>
          <a:noFill/>
        </p:spPr>
        <p:txBody>
          <a:bodyPr wrap="square" rtlCol="0">
            <a:spAutoFit/>
          </a:bodyPr>
          <a:lstStyle/>
          <a:p>
            <a:pPr indent="446088" fontAlgn="ctr"/>
            <a:r>
              <a:rPr lang="zh-CN" altLang="zh-CN" dirty="0"/>
              <a:t>（</a:t>
            </a:r>
            <a:r>
              <a:rPr lang="en-US" altLang="zh-CN" dirty="0"/>
              <a:t>3</a:t>
            </a:r>
            <a:r>
              <a:rPr lang="zh-CN" altLang="zh-CN" dirty="0"/>
              <a:t>）执行“项目”→“添加类”菜单命令，建立一个名为</a:t>
            </a:r>
            <a:r>
              <a:rPr lang="en-US" altLang="zh-CN" dirty="0" err="1"/>
              <a:t>stuHead</a:t>
            </a:r>
            <a:r>
              <a:rPr lang="zh-CN" altLang="zh-CN" dirty="0"/>
              <a:t>的子类。其中，定义一个私有数据成员和两个公有属性，分别为私有变量</a:t>
            </a:r>
            <a:r>
              <a:rPr lang="en-US" altLang="zh-CN" dirty="0" err="1"/>
              <a:t>zhiwuNam</a:t>
            </a:r>
            <a:r>
              <a:rPr lang="zh-CN" altLang="zh-CN" dirty="0"/>
              <a:t>、属性</a:t>
            </a:r>
            <a:r>
              <a:rPr lang="en-US" altLang="zh-CN" dirty="0" err="1"/>
              <a:t>zhiwu</a:t>
            </a:r>
            <a:r>
              <a:rPr lang="zh-CN" altLang="zh-CN" dirty="0"/>
              <a:t>和属性</a:t>
            </a:r>
            <a:r>
              <a:rPr lang="en-US" altLang="zh-CN" dirty="0"/>
              <a:t>Name</a:t>
            </a:r>
            <a:r>
              <a:rPr lang="zh-CN" altLang="zh-CN" dirty="0"/>
              <a:t>，其中属性</a:t>
            </a:r>
            <a:r>
              <a:rPr lang="en-US" altLang="zh-CN" dirty="0"/>
              <a:t>Name</a:t>
            </a:r>
            <a:r>
              <a:rPr lang="zh-CN" altLang="zh-CN" dirty="0"/>
              <a:t>含有一个参数，它重载了基类中的同名</a:t>
            </a:r>
            <a:r>
              <a:rPr lang="zh-CN" altLang="zh-CN" dirty="0">
                <a:hlinkClick r:id="rId3" action="ppaction://hlinkfile"/>
              </a:rPr>
              <a:t>属性，</a:t>
            </a:r>
            <a:r>
              <a:rPr lang="zh-CN" altLang="zh-CN" dirty="0" smtClean="0">
                <a:hlinkClick r:id="rId3" action="ppaction://hlinkfile"/>
              </a:rPr>
              <a:t>程序代码</a:t>
            </a:r>
            <a:r>
              <a:rPr lang="zh-CN" altLang="en-US" dirty="0" smtClean="0">
                <a:hlinkClick r:id="rId3" action="ppaction://hlinkfile"/>
              </a:rPr>
              <a:t>。</a:t>
            </a:r>
            <a:endParaRPr lang="zh-CN" altLang="zh-CN" dirty="0"/>
          </a:p>
          <a:p>
            <a:pPr indent="446088" fontAlgn="ctr"/>
            <a:r>
              <a:rPr lang="zh-CN" altLang="zh-CN" dirty="0"/>
              <a:t>（</a:t>
            </a:r>
            <a:r>
              <a:rPr lang="en-US" altLang="zh-CN" dirty="0"/>
              <a:t>4</a:t>
            </a:r>
            <a:r>
              <a:rPr lang="zh-CN" altLang="zh-CN" dirty="0"/>
              <a:t>）在窗体上建立</a:t>
            </a:r>
            <a:r>
              <a:rPr lang="en-US" altLang="zh-CN" dirty="0"/>
              <a:t>2</a:t>
            </a:r>
            <a:r>
              <a:rPr lang="zh-CN" altLang="zh-CN" dirty="0"/>
              <a:t>个按钮，并分别编写</a:t>
            </a:r>
            <a:r>
              <a:rPr lang="en-US" altLang="zh-CN" dirty="0"/>
              <a:t>Click</a:t>
            </a:r>
            <a:r>
              <a:rPr lang="zh-CN" altLang="zh-CN" dirty="0"/>
              <a:t>事件代码如下</a:t>
            </a:r>
            <a:r>
              <a:rPr lang="zh-CN" altLang="zh-CN" dirty="0" smtClean="0"/>
              <a:t>：</a:t>
            </a:r>
            <a:endParaRPr lang="zh-CN" altLang="zh-CN" dirty="0"/>
          </a:p>
        </p:txBody>
      </p:sp>
      <p:sp>
        <p:nvSpPr>
          <p:cNvPr id="4" name="TextBox 3"/>
          <p:cNvSpPr txBox="1"/>
          <p:nvPr/>
        </p:nvSpPr>
        <p:spPr>
          <a:xfrm>
            <a:off x="1711842" y="2000647"/>
            <a:ext cx="8133907" cy="4094172"/>
          </a:xfrm>
          <a:prstGeom prst="roundRect">
            <a:avLst>
              <a:gd name="adj" fmla="val 3380"/>
            </a:avLst>
          </a:prstGeom>
          <a:solidFill>
            <a:schemeClr val="accent5">
              <a:lumMod val="40000"/>
              <a:lumOff val="60000"/>
            </a:schemeClr>
          </a:solidFill>
        </p:spPr>
        <p:txBody>
          <a:bodyPr wrap="square" rtlCol="0">
            <a:spAutoFit/>
          </a:bodyPr>
          <a:lstStyle/>
          <a:p>
            <a:r>
              <a:rPr lang="en-US" altLang="zh-CN" dirty="0"/>
              <a:t>Dim </a:t>
            </a:r>
            <a:r>
              <a:rPr lang="en-US" altLang="zh-CN" dirty="0" err="1"/>
              <a:t>objstuHead</a:t>
            </a:r>
            <a:r>
              <a:rPr lang="en-US" altLang="zh-CN" dirty="0"/>
              <a:t> As New </a:t>
            </a:r>
            <a:r>
              <a:rPr lang="en-US" altLang="zh-CN" dirty="0" err="1"/>
              <a:t>stuHead</a:t>
            </a:r>
            <a:r>
              <a:rPr lang="en-US" altLang="zh-CN" dirty="0"/>
              <a:t>() 		</a:t>
            </a:r>
            <a:r>
              <a:rPr lang="en-US" altLang="zh-CN" dirty="0" smtClean="0"/>
              <a:t>' </a:t>
            </a:r>
            <a:r>
              <a:rPr lang="zh-CN" altLang="zh-CN" dirty="0"/>
              <a:t>创建</a:t>
            </a:r>
            <a:r>
              <a:rPr lang="en-US" altLang="zh-CN" dirty="0" err="1"/>
              <a:t>stuHead</a:t>
            </a:r>
            <a:r>
              <a:rPr lang="zh-CN" altLang="zh-CN" dirty="0"/>
              <a:t>类实例</a:t>
            </a:r>
          </a:p>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Button1.Click</a:t>
            </a:r>
            <a:endParaRPr lang="zh-CN" altLang="zh-CN" dirty="0"/>
          </a:p>
          <a:p>
            <a:r>
              <a:rPr lang="en-US" altLang="zh-CN" dirty="0"/>
              <a:t>    With </a:t>
            </a:r>
            <a:r>
              <a:rPr lang="en-US" altLang="zh-CN" dirty="0" err="1"/>
              <a:t>objstuHead</a:t>
            </a:r>
            <a:endParaRPr lang="zh-CN" altLang="zh-CN" dirty="0"/>
          </a:p>
          <a:p>
            <a:r>
              <a:rPr lang="en-US" altLang="zh-CN" dirty="0"/>
              <a:t>        .Name = "</a:t>
            </a:r>
            <a:r>
              <a:rPr lang="zh-CN" altLang="zh-CN" dirty="0"/>
              <a:t>张三</a:t>
            </a:r>
            <a:r>
              <a:rPr lang="en-US" altLang="zh-CN" dirty="0"/>
              <a:t>" 			</a:t>
            </a:r>
            <a:r>
              <a:rPr lang="en-US" altLang="zh-CN" dirty="0" smtClean="0"/>
              <a:t>' </a:t>
            </a:r>
            <a:r>
              <a:rPr lang="zh-CN" altLang="zh-CN" dirty="0"/>
              <a:t>给</a:t>
            </a:r>
            <a:r>
              <a:rPr lang="en-US" altLang="zh-CN" dirty="0" err="1"/>
              <a:t>objstuHead</a:t>
            </a:r>
            <a:r>
              <a:rPr lang="zh-CN" altLang="zh-CN" dirty="0"/>
              <a:t>对象的</a:t>
            </a:r>
            <a:r>
              <a:rPr lang="en-US" altLang="zh-CN" dirty="0"/>
              <a:t>Name</a:t>
            </a:r>
            <a:r>
              <a:rPr lang="zh-CN" altLang="zh-CN" dirty="0"/>
              <a:t>属性赋值</a:t>
            </a:r>
          </a:p>
          <a:p>
            <a:r>
              <a:rPr lang="en-US" altLang="zh-CN" dirty="0"/>
              <a:t>        .Name(1) = "David" 			</a:t>
            </a:r>
            <a:r>
              <a:rPr lang="en-US" altLang="zh-CN" dirty="0" smtClean="0"/>
              <a:t>' </a:t>
            </a:r>
            <a:r>
              <a:rPr lang="zh-CN" altLang="zh-CN" dirty="0"/>
              <a:t>给</a:t>
            </a:r>
            <a:r>
              <a:rPr lang="en-US" altLang="zh-CN" dirty="0" err="1"/>
              <a:t>objstuHead</a:t>
            </a:r>
            <a:r>
              <a:rPr lang="zh-CN" altLang="zh-CN" dirty="0"/>
              <a:t>对象的</a:t>
            </a:r>
            <a:r>
              <a:rPr lang="en-US" altLang="zh-CN" dirty="0"/>
              <a:t>Name</a:t>
            </a:r>
            <a:r>
              <a:rPr lang="zh-CN" altLang="zh-CN" dirty="0"/>
              <a:t>属性赋值</a:t>
            </a:r>
          </a:p>
          <a:p>
            <a:r>
              <a:rPr lang="en-US" altLang="zh-CN" dirty="0"/>
              <a:t>        </a:t>
            </a:r>
            <a:r>
              <a:rPr lang="en-US" altLang="zh-CN" dirty="0" err="1"/>
              <a:t>MsgBox</a:t>
            </a:r>
            <a:r>
              <a:rPr lang="en-US" altLang="zh-CN" dirty="0"/>
              <a:t>("</a:t>
            </a:r>
            <a:r>
              <a:rPr lang="zh-CN" altLang="zh-CN" dirty="0"/>
              <a:t>学生</a:t>
            </a:r>
            <a:r>
              <a:rPr lang="en-US" altLang="zh-CN" dirty="0"/>
              <a:t>" &amp; .Name &amp; "</a:t>
            </a:r>
            <a:r>
              <a:rPr lang="zh-CN" altLang="zh-CN" dirty="0"/>
              <a:t>的英文名是</a:t>
            </a:r>
            <a:r>
              <a:rPr lang="en-US" altLang="zh-CN" dirty="0"/>
              <a:t>" &amp; .Name(1), , "</a:t>
            </a:r>
            <a:r>
              <a:rPr lang="zh-CN" altLang="zh-CN" dirty="0"/>
              <a:t>学生情况</a:t>
            </a:r>
            <a:r>
              <a:rPr lang="en-US" altLang="zh-CN" dirty="0"/>
              <a:t>")</a:t>
            </a:r>
            <a:endParaRPr lang="zh-CN" altLang="zh-CN" dirty="0"/>
          </a:p>
          <a:p>
            <a:r>
              <a:rPr lang="en-US" altLang="zh-CN" dirty="0"/>
              <a:t>    End With</a:t>
            </a:r>
            <a:endParaRPr lang="zh-CN" altLang="zh-CN" dirty="0"/>
          </a:p>
          <a:p>
            <a:r>
              <a:rPr lang="en-US" altLang="zh-CN" dirty="0"/>
              <a:t>End Sub</a:t>
            </a:r>
            <a:endParaRPr lang="zh-CN" altLang="zh-CN" dirty="0"/>
          </a:p>
          <a:p>
            <a:r>
              <a:rPr lang="en-US" altLang="zh-CN" dirty="0"/>
              <a:t> </a:t>
            </a:r>
            <a:endParaRPr lang="zh-CN" altLang="zh-CN" dirty="0"/>
          </a:p>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Button2.Click</a:t>
            </a:r>
            <a:endParaRPr lang="zh-CN" altLang="zh-CN" dirty="0"/>
          </a:p>
          <a:p>
            <a:r>
              <a:rPr lang="en-US" altLang="zh-CN" dirty="0"/>
              <a:t>    </a:t>
            </a:r>
            <a:r>
              <a:rPr lang="en-US" altLang="zh-CN" dirty="0" err="1"/>
              <a:t>objstuHead</a:t>
            </a:r>
            <a:r>
              <a:rPr lang="en-US" altLang="zh-CN" dirty="0"/>
              <a:t> = Nothing</a:t>
            </a:r>
            <a:endParaRPr lang="zh-CN" altLang="zh-CN" dirty="0"/>
          </a:p>
          <a:p>
            <a:r>
              <a:rPr lang="en-US" altLang="zh-CN" dirty="0"/>
              <a:t>    Close()</a:t>
            </a:r>
            <a:endParaRPr lang="zh-CN" altLang="zh-CN" dirty="0"/>
          </a:p>
          <a:p>
            <a:r>
              <a:rPr lang="en-US" altLang="zh-CN" dirty="0"/>
              <a:t>End </a:t>
            </a:r>
            <a:r>
              <a:rPr lang="en-US" altLang="zh-CN" dirty="0" smtClean="0"/>
              <a:t>Sub</a:t>
            </a:r>
          </a:p>
        </p:txBody>
      </p:sp>
    </p:spTree>
    <p:extLst>
      <p:ext uri="{BB962C8B-B14F-4D97-AF65-F5344CB8AC3E}">
        <p14:creationId xmlns:p14="http://schemas.microsoft.com/office/powerpoint/2010/main" val="194438071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．重载基类中的方法</a:t>
            </a:r>
          </a:p>
        </p:txBody>
      </p:sp>
      <p:sp>
        <p:nvSpPr>
          <p:cNvPr id="3" name="TextBox 2"/>
          <p:cNvSpPr txBox="1"/>
          <p:nvPr/>
        </p:nvSpPr>
        <p:spPr>
          <a:xfrm>
            <a:off x="976457" y="1031358"/>
            <a:ext cx="9239693" cy="1838801"/>
          </a:xfrm>
          <a:prstGeom prst="round2DiagRect">
            <a:avLst/>
          </a:prstGeom>
          <a:noFill/>
          <a:ln>
            <a:solidFill>
              <a:srgbClr val="C00000"/>
            </a:solidFill>
            <a:prstDash val="dashDot"/>
          </a:ln>
        </p:spPr>
        <p:txBody>
          <a:bodyPr wrap="square" rtlCol="0">
            <a:spAutoFit/>
          </a:bodyPr>
          <a:lstStyle/>
          <a:p>
            <a:pPr indent="446088"/>
            <a:r>
              <a:rPr lang="zh-CN" altLang="zh-CN" dirty="0"/>
              <a:t>在上述代码中，子类</a:t>
            </a:r>
            <a:r>
              <a:rPr lang="en-US" altLang="zh-CN" dirty="0" err="1"/>
              <a:t>stuHead</a:t>
            </a:r>
            <a:r>
              <a:rPr lang="zh-CN" altLang="zh-CN" dirty="0"/>
              <a:t>重载了基类</a:t>
            </a:r>
            <a:r>
              <a:rPr lang="en-US" altLang="zh-CN" dirty="0"/>
              <a:t>Student</a:t>
            </a:r>
            <a:r>
              <a:rPr lang="zh-CN" altLang="zh-CN" dirty="0"/>
              <a:t>的</a:t>
            </a:r>
            <a:r>
              <a:rPr lang="en-US" altLang="zh-CN" dirty="0"/>
              <a:t>Name</a:t>
            </a:r>
            <a:r>
              <a:rPr lang="zh-CN" altLang="zh-CN" dirty="0"/>
              <a:t>属性。当给</a:t>
            </a:r>
            <a:r>
              <a:rPr lang="en-US" altLang="zh-CN" dirty="0" err="1"/>
              <a:t>objstuHead</a:t>
            </a:r>
            <a:r>
              <a:rPr lang="zh-CN" altLang="zh-CN" dirty="0"/>
              <a:t>对象中的</a:t>
            </a:r>
            <a:r>
              <a:rPr lang="en-US" altLang="zh-CN" dirty="0"/>
              <a:t>Name</a:t>
            </a:r>
            <a:r>
              <a:rPr lang="zh-CN" altLang="zh-CN" dirty="0"/>
              <a:t>属性赋值时，不带参数的是基类</a:t>
            </a:r>
            <a:r>
              <a:rPr lang="en-US" altLang="zh-CN" dirty="0"/>
              <a:t>Student</a:t>
            </a:r>
            <a:r>
              <a:rPr lang="zh-CN" altLang="zh-CN" dirty="0"/>
              <a:t>的</a:t>
            </a:r>
            <a:r>
              <a:rPr lang="en-US" altLang="zh-CN" dirty="0"/>
              <a:t>Name</a:t>
            </a:r>
            <a:r>
              <a:rPr lang="zh-CN" altLang="zh-CN" dirty="0"/>
              <a:t>属性，而带参数的是子类</a:t>
            </a:r>
            <a:r>
              <a:rPr lang="en-US" altLang="zh-CN" dirty="0" err="1"/>
              <a:t>stuHead</a:t>
            </a:r>
            <a:r>
              <a:rPr lang="zh-CN" altLang="zh-CN" dirty="0"/>
              <a:t>的</a:t>
            </a:r>
            <a:r>
              <a:rPr lang="en-US" altLang="zh-CN" dirty="0"/>
              <a:t>Name</a:t>
            </a:r>
            <a:r>
              <a:rPr lang="zh-CN" altLang="zh-CN" dirty="0"/>
              <a:t>属性。在设置带参数的</a:t>
            </a:r>
            <a:r>
              <a:rPr lang="en-US" altLang="zh-CN" dirty="0"/>
              <a:t>Name</a:t>
            </a:r>
            <a:r>
              <a:rPr lang="zh-CN" altLang="zh-CN" dirty="0"/>
              <a:t>属性时，如果参数为</a:t>
            </a:r>
            <a:r>
              <a:rPr lang="en-US" altLang="zh-CN" dirty="0"/>
              <a:t>1</a:t>
            </a:r>
            <a:r>
              <a:rPr lang="zh-CN" altLang="zh-CN" dirty="0"/>
              <a:t>，则把设置值传送给</a:t>
            </a:r>
            <a:r>
              <a:rPr lang="en-US" altLang="zh-CN" dirty="0" err="1"/>
              <a:t>stuHead</a:t>
            </a:r>
            <a:r>
              <a:rPr lang="zh-CN" altLang="zh-CN" dirty="0"/>
              <a:t>类中的</a:t>
            </a:r>
            <a:r>
              <a:rPr lang="en-US" altLang="zh-CN" dirty="0" err="1"/>
              <a:t>wholeName</a:t>
            </a:r>
            <a:r>
              <a:rPr lang="zh-CN" altLang="zh-CN" dirty="0"/>
              <a:t>数组的第</a:t>
            </a:r>
            <a:r>
              <a:rPr lang="en-US" altLang="zh-CN" dirty="0"/>
              <a:t>1</a:t>
            </a:r>
            <a:r>
              <a:rPr lang="zh-CN" altLang="zh-CN" dirty="0"/>
              <a:t>个元素（通过</a:t>
            </a:r>
            <a:r>
              <a:rPr lang="en-US" altLang="zh-CN" dirty="0"/>
              <a:t>Value</a:t>
            </a:r>
            <a:r>
              <a:rPr lang="zh-CN" altLang="zh-CN" dirty="0"/>
              <a:t>），否则传送给第</a:t>
            </a:r>
            <a:r>
              <a:rPr lang="en-US" altLang="zh-CN" dirty="0"/>
              <a:t>0</a:t>
            </a:r>
            <a:r>
              <a:rPr lang="zh-CN" altLang="zh-CN" dirty="0"/>
              <a:t>个元素。单击</a:t>
            </a:r>
            <a:r>
              <a:rPr lang="en-US" altLang="zh-CN" dirty="0"/>
              <a:t>Button1</a:t>
            </a:r>
            <a:r>
              <a:rPr lang="zh-CN" altLang="zh-CN" dirty="0"/>
              <a:t>按钮将显示“学生张三的英文名是</a:t>
            </a:r>
            <a:r>
              <a:rPr lang="en-US" altLang="zh-CN" dirty="0"/>
              <a:t>David</a:t>
            </a:r>
            <a:r>
              <a:rPr lang="zh-CN" altLang="zh-CN" dirty="0"/>
              <a:t>”信息，如图</a:t>
            </a:r>
            <a:r>
              <a:rPr lang="en-US" altLang="zh-CN" dirty="0"/>
              <a:t>5.29</a:t>
            </a:r>
            <a:r>
              <a:rPr lang="zh-CN" altLang="zh-CN" dirty="0"/>
              <a:t>所示，单击</a:t>
            </a:r>
            <a:r>
              <a:rPr lang="en-US" altLang="zh-CN" dirty="0"/>
              <a:t>Button2</a:t>
            </a:r>
            <a:r>
              <a:rPr lang="zh-CN" altLang="zh-CN" dirty="0"/>
              <a:t>按钮将释放</a:t>
            </a:r>
            <a:r>
              <a:rPr lang="en-US" altLang="zh-CN" dirty="0" err="1"/>
              <a:t>objstuHead</a:t>
            </a:r>
            <a:r>
              <a:rPr lang="zh-CN" altLang="zh-CN" dirty="0"/>
              <a:t>对象，关闭</a:t>
            </a:r>
            <a:r>
              <a:rPr lang="zh-CN" altLang="zh-CN" dirty="0" smtClean="0"/>
              <a:t>窗体</a:t>
            </a:r>
            <a:r>
              <a:rPr lang="zh-CN" altLang="en-US" dirty="0" smtClean="0"/>
              <a:t>。</a:t>
            </a:r>
            <a:endParaRPr lang="zh-CN" altLang="en-US" dirty="0"/>
          </a:p>
        </p:txBody>
      </p:sp>
      <p:pic>
        <p:nvPicPr>
          <p:cNvPr id="47106" name="Picture 2" descr="5t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2996" y="3038401"/>
            <a:ext cx="2626613" cy="17356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9821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．覆盖</a:t>
            </a:r>
          </a:p>
        </p:txBody>
      </p:sp>
      <p:sp>
        <p:nvSpPr>
          <p:cNvPr id="3" name="TextBox 2"/>
          <p:cNvSpPr txBox="1"/>
          <p:nvPr/>
        </p:nvSpPr>
        <p:spPr>
          <a:xfrm>
            <a:off x="744279" y="829340"/>
            <a:ext cx="9537405" cy="877163"/>
          </a:xfrm>
          <a:prstGeom prst="rect">
            <a:avLst/>
          </a:prstGeom>
          <a:noFill/>
        </p:spPr>
        <p:txBody>
          <a:bodyPr wrap="square" rtlCol="0">
            <a:spAutoFit/>
          </a:bodyPr>
          <a:lstStyle/>
          <a:p>
            <a:pPr indent="446088"/>
            <a:r>
              <a:rPr lang="zh-CN" altLang="zh-CN" dirty="0"/>
              <a:t>覆盖是有一定风险的，因此默认情况下，</a:t>
            </a:r>
            <a:r>
              <a:rPr lang="en-US" altLang="zh-CN" dirty="0"/>
              <a:t>VB.NET</a:t>
            </a:r>
            <a:r>
              <a:rPr lang="zh-CN" altLang="zh-CN" dirty="0"/>
              <a:t>不允许覆盖基类中的方法和其他成员。若要覆盖，必须在基类中使用</a:t>
            </a:r>
            <a:r>
              <a:rPr lang="en-US" altLang="zh-CN" dirty="0" err="1"/>
              <a:t>Overridable</a:t>
            </a:r>
            <a:r>
              <a:rPr lang="zh-CN" altLang="zh-CN" dirty="0"/>
              <a:t>关键字明确指定该方法或属性允许被覆盖。为了控制属性和方法的覆盖，表</a:t>
            </a:r>
            <a:r>
              <a:rPr lang="en-US" altLang="zh-CN" dirty="0"/>
              <a:t>5.1</a:t>
            </a:r>
            <a:r>
              <a:rPr lang="zh-CN" altLang="zh-CN" dirty="0"/>
              <a:t>列出了</a:t>
            </a:r>
            <a:r>
              <a:rPr lang="en-US" altLang="zh-CN" dirty="0"/>
              <a:t>VB.NET</a:t>
            </a:r>
            <a:r>
              <a:rPr lang="zh-CN" altLang="zh-CN" dirty="0"/>
              <a:t>提供的用于覆盖的关键字</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087269395"/>
              </p:ext>
            </p:extLst>
          </p:nvPr>
        </p:nvGraphicFramePr>
        <p:xfrm>
          <a:off x="1892596" y="1918917"/>
          <a:ext cx="7772399" cy="2621184"/>
        </p:xfrm>
        <a:graphic>
          <a:graphicData uri="http://schemas.openxmlformats.org/drawingml/2006/table">
            <a:tbl>
              <a:tblPr firstRow="1" bandRow="1" bandCol="1"/>
              <a:tblGrid>
                <a:gridCol w="1905792"/>
                <a:gridCol w="5866607"/>
              </a:tblGrid>
              <a:tr h="291243">
                <a:tc>
                  <a:txBody>
                    <a:bodyPr/>
                    <a:lstStyle/>
                    <a:p>
                      <a:pPr algn="ctr">
                        <a:lnSpc>
                          <a:spcPct val="100000"/>
                        </a:lnSpc>
                        <a:spcAft>
                          <a:spcPts val="0"/>
                        </a:spcAft>
                        <a:tabLst>
                          <a:tab pos="5328920" algn="r"/>
                        </a:tabLst>
                      </a:pPr>
                      <a:r>
                        <a:rPr lang="zh-CN" sz="1400" b="1" kern="1050">
                          <a:effectLst/>
                          <a:latin typeface="Times New Roman"/>
                          <a:ea typeface="宋体"/>
                        </a:rPr>
                        <a:t>关键字</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ct val="100000"/>
                        </a:lnSpc>
                        <a:spcAft>
                          <a:spcPts val="0"/>
                        </a:spcAft>
                        <a:tabLst>
                          <a:tab pos="5328920" algn="r"/>
                        </a:tabLst>
                      </a:pPr>
                      <a:r>
                        <a:rPr lang="zh-CN" sz="1400" b="1" kern="1050">
                          <a:effectLst/>
                          <a:latin typeface="Times New Roman"/>
                          <a:ea typeface="宋体"/>
                        </a:rPr>
                        <a:t>描述</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91243">
                <a:tc>
                  <a:txBody>
                    <a:bodyPr/>
                    <a:lstStyle/>
                    <a:p>
                      <a:pPr algn="just">
                        <a:lnSpc>
                          <a:spcPct val="100000"/>
                        </a:lnSpc>
                        <a:spcAft>
                          <a:spcPts val="0"/>
                        </a:spcAft>
                        <a:tabLst>
                          <a:tab pos="5328920" algn="r"/>
                        </a:tabLst>
                      </a:pPr>
                      <a:r>
                        <a:rPr lang="en-US" sz="1400" kern="1050">
                          <a:effectLst/>
                          <a:latin typeface="Times New Roman"/>
                          <a:ea typeface="宋体"/>
                        </a:rPr>
                        <a:t>Overridable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允许某个类中的属性或方法在派生类中被覆盖</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243">
                <a:tc>
                  <a:txBody>
                    <a:bodyPr/>
                    <a:lstStyle/>
                    <a:p>
                      <a:pPr algn="just">
                        <a:lnSpc>
                          <a:spcPct val="100000"/>
                        </a:lnSpc>
                        <a:spcAft>
                          <a:spcPts val="0"/>
                        </a:spcAft>
                        <a:tabLst>
                          <a:tab pos="5328920" algn="r"/>
                        </a:tabLst>
                      </a:pPr>
                      <a:r>
                        <a:rPr lang="en-US" sz="1400" kern="1050">
                          <a:effectLst/>
                          <a:latin typeface="Times New Roman"/>
                          <a:ea typeface="宋体"/>
                        </a:rPr>
                        <a:t>Overrides</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重写基类中定义为</a:t>
                      </a:r>
                      <a:r>
                        <a:rPr lang="en-US" sz="1400" kern="1050">
                          <a:effectLst/>
                          <a:latin typeface="Times New Roman"/>
                          <a:ea typeface="宋体"/>
                        </a:rPr>
                        <a:t>Overridable</a:t>
                      </a:r>
                      <a:r>
                        <a:rPr lang="zh-CN" sz="1400" kern="1050">
                          <a:effectLst/>
                          <a:latin typeface="Times New Roman"/>
                          <a:ea typeface="宋体"/>
                        </a:rPr>
                        <a:t>的属性或方法</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485">
                <a:tc>
                  <a:txBody>
                    <a:bodyPr/>
                    <a:lstStyle/>
                    <a:p>
                      <a:pPr algn="just">
                        <a:lnSpc>
                          <a:spcPct val="100000"/>
                        </a:lnSpc>
                        <a:spcAft>
                          <a:spcPts val="0"/>
                        </a:spcAft>
                        <a:tabLst>
                          <a:tab pos="5328920" algn="r"/>
                        </a:tabLst>
                      </a:pPr>
                      <a:r>
                        <a:rPr lang="en-US" sz="1400" kern="1050">
                          <a:effectLst/>
                          <a:latin typeface="Times New Roman"/>
                          <a:ea typeface="宋体"/>
                        </a:rPr>
                        <a:t>NotOverridable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a:effectLst/>
                          <a:latin typeface="Times New Roman"/>
                          <a:ea typeface="宋体"/>
                        </a:rPr>
                        <a:t>禁止某个属性或方法在派生类中被覆盖。默认情况下，</a:t>
                      </a:r>
                      <a:r>
                        <a:rPr lang="en-US" sz="1400" kern="1050">
                          <a:effectLst/>
                          <a:latin typeface="Times New Roman"/>
                          <a:ea typeface="宋体"/>
                        </a:rPr>
                        <a:t>Public</a:t>
                      </a:r>
                      <a:r>
                        <a:rPr lang="zh-CN" sz="1400" kern="1050">
                          <a:effectLst/>
                          <a:latin typeface="Times New Roman"/>
                          <a:ea typeface="宋体"/>
                        </a:rPr>
                        <a:t>方法是</a:t>
                      </a:r>
                      <a:r>
                        <a:rPr lang="en-US" sz="1400" kern="1050">
                          <a:effectLst/>
                          <a:latin typeface="Times New Roman"/>
                          <a:ea typeface="宋体"/>
                        </a:rPr>
                        <a:t>NotOverridable</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4970">
                <a:tc>
                  <a:txBody>
                    <a:bodyPr/>
                    <a:lstStyle/>
                    <a:p>
                      <a:pPr algn="just">
                        <a:lnSpc>
                          <a:spcPct val="100000"/>
                        </a:lnSpc>
                        <a:spcAft>
                          <a:spcPts val="0"/>
                        </a:spcAft>
                        <a:tabLst>
                          <a:tab pos="5328920" algn="r"/>
                        </a:tabLst>
                      </a:pPr>
                      <a:r>
                        <a:rPr lang="en-US" sz="1400" kern="1050">
                          <a:effectLst/>
                          <a:latin typeface="Times New Roman"/>
                          <a:ea typeface="宋体"/>
                        </a:rPr>
                        <a:t>MustOverride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tabLst>
                          <a:tab pos="5328920" algn="r"/>
                        </a:tabLst>
                      </a:pPr>
                      <a:r>
                        <a:rPr lang="zh-CN" sz="1400" kern="1050" dirty="0">
                          <a:effectLst/>
                          <a:latin typeface="Times New Roman"/>
                          <a:ea typeface="宋体"/>
                        </a:rPr>
                        <a:t>要求基类中的属性或方法在使用前，必须在派生类中被覆盖。当使用</a:t>
                      </a:r>
                      <a:r>
                        <a:rPr lang="en-US" sz="1400" kern="1050" dirty="0" err="1">
                          <a:effectLst/>
                          <a:latin typeface="Times New Roman"/>
                          <a:ea typeface="宋体"/>
                        </a:rPr>
                        <a:t>MustOverride</a:t>
                      </a:r>
                      <a:r>
                        <a:rPr lang="zh-CN" sz="1400" kern="1050" dirty="0">
                          <a:effectLst/>
                          <a:latin typeface="Times New Roman"/>
                          <a:ea typeface="宋体"/>
                        </a:rPr>
                        <a:t>关键字时，方法定义时仅由</a:t>
                      </a:r>
                      <a:r>
                        <a:rPr lang="en-US" sz="1400" kern="1050" dirty="0">
                          <a:effectLst/>
                          <a:latin typeface="Times New Roman"/>
                          <a:ea typeface="宋体"/>
                        </a:rPr>
                        <a:t>Sub</a:t>
                      </a:r>
                      <a:r>
                        <a:rPr lang="zh-CN" sz="1400" kern="1050" dirty="0">
                          <a:effectLst/>
                          <a:latin typeface="Times New Roman"/>
                          <a:ea typeface="宋体"/>
                        </a:rPr>
                        <a:t>、</a:t>
                      </a:r>
                      <a:r>
                        <a:rPr lang="en-US" sz="1400" kern="1050" dirty="0">
                          <a:effectLst/>
                          <a:latin typeface="Times New Roman"/>
                          <a:ea typeface="宋体"/>
                        </a:rPr>
                        <a:t>Function</a:t>
                      </a:r>
                      <a:r>
                        <a:rPr lang="zh-CN" sz="1400" kern="1050" dirty="0">
                          <a:effectLst/>
                          <a:latin typeface="Times New Roman"/>
                          <a:ea typeface="宋体"/>
                        </a:rPr>
                        <a:t>或</a:t>
                      </a:r>
                      <a:r>
                        <a:rPr lang="en-US" sz="1400" kern="1050" dirty="0">
                          <a:effectLst/>
                          <a:latin typeface="Times New Roman"/>
                          <a:ea typeface="宋体"/>
                        </a:rPr>
                        <a:t>Property</a:t>
                      </a:r>
                      <a:r>
                        <a:rPr lang="zh-CN" sz="1400" kern="1050" dirty="0">
                          <a:effectLst/>
                          <a:latin typeface="Times New Roman"/>
                          <a:ea typeface="宋体"/>
                        </a:rPr>
                        <a:t>语句组成，不允许有其他语句，特别是不能有</a:t>
                      </a:r>
                      <a:r>
                        <a:rPr lang="en-US" sz="1400" kern="1050" dirty="0">
                          <a:effectLst/>
                          <a:latin typeface="Times New Roman"/>
                          <a:ea typeface="宋体"/>
                        </a:rPr>
                        <a:t>End Sub</a:t>
                      </a:r>
                      <a:r>
                        <a:rPr lang="zh-CN" sz="1400" kern="1050" dirty="0">
                          <a:effectLst/>
                          <a:latin typeface="Times New Roman"/>
                          <a:ea typeface="宋体"/>
                        </a:rPr>
                        <a:t>或</a:t>
                      </a:r>
                      <a:r>
                        <a:rPr lang="en-US" sz="1400" kern="1050" dirty="0">
                          <a:effectLst/>
                          <a:latin typeface="Times New Roman"/>
                          <a:ea typeface="宋体"/>
                        </a:rPr>
                        <a:t>End Function</a:t>
                      </a:r>
                      <a:r>
                        <a:rPr lang="zh-CN" sz="1400" kern="1050" dirty="0">
                          <a:effectLst/>
                          <a:latin typeface="Times New Roman"/>
                          <a:ea typeface="宋体"/>
                        </a:rPr>
                        <a:t>语句。此外，必须在</a:t>
                      </a:r>
                      <a:r>
                        <a:rPr lang="en-US" sz="1400" kern="1050" dirty="0" err="1">
                          <a:effectLst/>
                          <a:latin typeface="Times New Roman"/>
                          <a:ea typeface="宋体"/>
                        </a:rPr>
                        <a:t>MustInherit</a:t>
                      </a:r>
                      <a:r>
                        <a:rPr lang="zh-CN" sz="1400" kern="1050" dirty="0">
                          <a:effectLst/>
                          <a:latin typeface="Times New Roman"/>
                          <a:ea typeface="宋体"/>
                        </a:rPr>
                        <a:t>类中声明</a:t>
                      </a:r>
                      <a:r>
                        <a:rPr lang="en-US" sz="1400" kern="1050" dirty="0" err="1">
                          <a:effectLst/>
                          <a:latin typeface="Times New Roman"/>
                          <a:ea typeface="宋体"/>
                        </a:rPr>
                        <a:t>MustOverride</a:t>
                      </a:r>
                      <a:r>
                        <a:rPr lang="zh-CN" sz="1400" kern="1050" dirty="0">
                          <a:effectLst/>
                          <a:latin typeface="Times New Roman"/>
                          <a:ea typeface="宋体"/>
                        </a:rPr>
                        <a:t>方法</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0678012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．覆盖</a:t>
            </a:r>
          </a:p>
        </p:txBody>
      </p:sp>
      <p:sp>
        <p:nvSpPr>
          <p:cNvPr id="3" name="TextBox 2"/>
          <p:cNvSpPr txBox="1"/>
          <p:nvPr/>
        </p:nvSpPr>
        <p:spPr>
          <a:xfrm>
            <a:off x="893135" y="925033"/>
            <a:ext cx="9303488" cy="1661993"/>
          </a:xfrm>
          <a:prstGeom prst="rect">
            <a:avLst/>
          </a:prstGeom>
          <a:noFill/>
        </p:spPr>
        <p:txBody>
          <a:bodyPr wrap="square" rtlCol="0">
            <a:spAutoFit/>
          </a:bodyPr>
          <a:lstStyle/>
          <a:p>
            <a:pPr indent="446088" fontAlgn="ctr"/>
            <a:r>
              <a:rPr lang="zh-CN" altLang="zh-CN" dirty="0"/>
              <a:t>【例</a:t>
            </a:r>
            <a:r>
              <a:rPr lang="en-US" altLang="zh-CN" dirty="0"/>
              <a:t>5.16</a:t>
            </a:r>
            <a:r>
              <a:rPr lang="zh-CN" altLang="zh-CN" dirty="0"/>
              <a:t>】 建立一个基类</a:t>
            </a:r>
            <a:r>
              <a:rPr lang="en-US" altLang="zh-CN" dirty="0" err="1"/>
              <a:t>myBaseClass</a:t>
            </a:r>
            <a:r>
              <a:rPr lang="zh-CN" altLang="zh-CN" dirty="0"/>
              <a:t>，声明一个允许覆盖的方法</a:t>
            </a:r>
            <a:r>
              <a:rPr lang="en-US" altLang="zh-CN" dirty="0" err="1"/>
              <a:t>ShowInfo</a:t>
            </a:r>
            <a:r>
              <a:rPr lang="zh-CN" altLang="zh-CN" dirty="0"/>
              <a:t>，再建立该类的一个派生类</a:t>
            </a:r>
            <a:r>
              <a:rPr lang="en-US" altLang="zh-CN" dirty="0" err="1"/>
              <a:t>mySubClass</a:t>
            </a:r>
            <a:r>
              <a:rPr lang="zh-CN" altLang="zh-CN" dirty="0"/>
              <a:t>，然后建立</a:t>
            </a:r>
            <a:r>
              <a:rPr lang="en-US" altLang="zh-CN" dirty="0" err="1"/>
              <a:t>mySubClass</a:t>
            </a:r>
            <a:r>
              <a:rPr lang="zh-CN" altLang="zh-CN" dirty="0"/>
              <a:t>类的对象，并在该对象中调用基类和子类中的方法。</a:t>
            </a:r>
          </a:p>
          <a:p>
            <a:pPr indent="446088" fontAlgn="ctr"/>
            <a:r>
              <a:rPr lang="zh-CN" altLang="zh-CN" dirty="0"/>
              <a:t>创建基类和子类，操作步骤如下：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）执行“项目”→“添加类”菜单命令，建立一个名为</a:t>
            </a:r>
            <a:r>
              <a:rPr lang="en-US" altLang="zh-CN" dirty="0" err="1"/>
              <a:t>myBaseClass</a:t>
            </a:r>
            <a:r>
              <a:rPr lang="zh-CN" altLang="zh-CN" dirty="0"/>
              <a:t>的基类。其中，定义一个可覆盖的方法</a:t>
            </a:r>
            <a:r>
              <a:rPr lang="en-US" altLang="zh-CN" dirty="0" err="1"/>
              <a:t>ShowInfo</a:t>
            </a:r>
            <a:r>
              <a:rPr lang="zh-CN" altLang="zh-CN" dirty="0"/>
              <a:t>，程序代码如下</a:t>
            </a:r>
            <a:r>
              <a:rPr lang="zh-CN" altLang="zh-CN" dirty="0" smtClean="0"/>
              <a:t>：</a:t>
            </a:r>
            <a:endParaRPr lang="zh-CN" altLang="zh-CN" dirty="0"/>
          </a:p>
        </p:txBody>
      </p:sp>
      <p:sp>
        <p:nvSpPr>
          <p:cNvPr id="4" name="TextBox 3"/>
          <p:cNvSpPr txBox="1"/>
          <p:nvPr/>
        </p:nvSpPr>
        <p:spPr>
          <a:xfrm>
            <a:off x="1605516" y="2679405"/>
            <a:ext cx="8123275" cy="1549360"/>
          </a:xfrm>
          <a:prstGeom prst="roundRect">
            <a:avLst>
              <a:gd name="adj" fmla="val 12550"/>
            </a:avLst>
          </a:prstGeom>
          <a:solidFill>
            <a:schemeClr val="accent5">
              <a:lumMod val="40000"/>
              <a:lumOff val="60000"/>
            </a:schemeClr>
          </a:solidFill>
        </p:spPr>
        <p:txBody>
          <a:bodyPr wrap="square" rtlCol="0">
            <a:spAutoFit/>
          </a:bodyPr>
          <a:lstStyle/>
          <a:p>
            <a:r>
              <a:rPr lang="en-US" altLang="zh-CN" dirty="0"/>
              <a:t>Public Class </a:t>
            </a:r>
            <a:r>
              <a:rPr lang="en-US" altLang="zh-CN" dirty="0" err="1"/>
              <a:t>myBaseClass</a:t>
            </a:r>
            <a:endParaRPr lang="zh-CN" altLang="zh-CN" dirty="0"/>
          </a:p>
          <a:p>
            <a:r>
              <a:rPr lang="en-US" altLang="zh-CN" dirty="0"/>
              <a:t>    Public </a:t>
            </a:r>
            <a:r>
              <a:rPr lang="en-US" altLang="zh-CN" dirty="0" err="1"/>
              <a:t>Overridable</a:t>
            </a:r>
            <a:r>
              <a:rPr lang="en-US" altLang="zh-CN" dirty="0"/>
              <a:t> Sub </a:t>
            </a:r>
            <a:r>
              <a:rPr lang="en-US" altLang="zh-CN" dirty="0" err="1"/>
              <a:t>ShowInfo</a:t>
            </a:r>
            <a:r>
              <a:rPr lang="en-US" altLang="zh-CN" dirty="0"/>
              <a:t>() 			' </a:t>
            </a:r>
            <a:r>
              <a:rPr lang="zh-CN" altLang="zh-CN" dirty="0"/>
              <a:t>允许覆盖</a:t>
            </a:r>
          </a:p>
          <a:p>
            <a:r>
              <a:rPr lang="en-US" altLang="zh-CN" dirty="0"/>
              <a:t>        </a:t>
            </a:r>
            <a:r>
              <a:rPr lang="en-US" altLang="zh-CN" dirty="0" err="1"/>
              <a:t>MsgBox</a:t>
            </a:r>
            <a:r>
              <a:rPr lang="en-US" altLang="zh-CN" dirty="0"/>
              <a:t>("</a:t>
            </a:r>
            <a:r>
              <a:rPr lang="zh-CN" altLang="zh-CN" dirty="0"/>
              <a:t>这是父类方法</a:t>
            </a:r>
            <a:r>
              <a:rPr lang="en-US" altLang="zh-CN" dirty="0"/>
              <a:t>", , "</a:t>
            </a:r>
            <a:r>
              <a:rPr lang="zh-CN" altLang="zh-CN" dirty="0"/>
              <a:t>消息</a:t>
            </a:r>
            <a:r>
              <a:rPr lang="en-US" altLang="zh-CN" dirty="0"/>
              <a:t>") 		</a:t>
            </a:r>
            <a:r>
              <a:rPr lang="en-US" altLang="zh-CN" dirty="0" smtClean="0"/>
              <a:t>	' </a:t>
            </a:r>
            <a:r>
              <a:rPr lang="zh-CN" altLang="zh-CN" dirty="0"/>
              <a:t>显示父类的信息</a:t>
            </a:r>
          </a:p>
          <a:p>
            <a:r>
              <a:rPr lang="en-US" altLang="zh-CN" dirty="0"/>
              <a:t>    End Sub</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15682041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．覆盖</a:t>
            </a:r>
          </a:p>
        </p:txBody>
      </p:sp>
      <p:sp>
        <p:nvSpPr>
          <p:cNvPr id="3" name="TextBox 2"/>
          <p:cNvSpPr txBox="1"/>
          <p:nvPr/>
        </p:nvSpPr>
        <p:spPr>
          <a:xfrm>
            <a:off x="935665" y="978196"/>
            <a:ext cx="9154633" cy="615553"/>
          </a:xfrm>
          <a:prstGeom prst="rect">
            <a:avLst/>
          </a:prstGeom>
          <a:noFill/>
        </p:spPr>
        <p:txBody>
          <a:bodyPr wrap="square" rtlCol="0">
            <a:spAutoFit/>
          </a:bodyPr>
          <a:lstStyle/>
          <a:p>
            <a:pPr indent="446088"/>
            <a:r>
              <a:rPr lang="zh-CN" altLang="zh-CN" dirty="0"/>
              <a:t>（</a:t>
            </a:r>
            <a:r>
              <a:rPr lang="en-US" altLang="zh-CN" dirty="0"/>
              <a:t>3</a:t>
            </a:r>
            <a:r>
              <a:rPr lang="zh-CN" altLang="zh-CN" dirty="0"/>
              <a:t>）执行“项目”→“添加类”菜单命令，建立一个名为</a:t>
            </a:r>
            <a:r>
              <a:rPr lang="en-US" altLang="zh-CN" dirty="0" err="1"/>
              <a:t>mySubClass</a:t>
            </a:r>
            <a:r>
              <a:rPr lang="zh-CN" altLang="zh-CN" dirty="0"/>
              <a:t>的子类。其中，定义一个与父类同名的方法</a:t>
            </a:r>
            <a:r>
              <a:rPr lang="en-US" altLang="zh-CN" dirty="0" err="1"/>
              <a:t>ShowInfo</a:t>
            </a:r>
            <a:r>
              <a:rPr lang="zh-CN" altLang="zh-CN" dirty="0"/>
              <a:t>，它覆盖基类中的同名方法，程序代码如下</a:t>
            </a:r>
            <a:r>
              <a:rPr lang="zh-CN" altLang="zh-CN" dirty="0" smtClean="0"/>
              <a:t>：</a:t>
            </a:r>
            <a:endParaRPr lang="zh-CN" altLang="zh-CN" dirty="0"/>
          </a:p>
        </p:txBody>
      </p:sp>
      <p:sp>
        <p:nvSpPr>
          <p:cNvPr id="4" name="TextBox 3"/>
          <p:cNvSpPr txBox="1"/>
          <p:nvPr/>
        </p:nvSpPr>
        <p:spPr>
          <a:xfrm>
            <a:off x="1711841" y="1593749"/>
            <a:ext cx="7942521" cy="1838801"/>
          </a:xfrm>
          <a:prstGeom prst="roundRect">
            <a:avLst>
              <a:gd name="adj" fmla="val 12619"/>
            </a:avLst>
          </a:prstGeom>
          <a:solidFill>
            <a:schemeClr val="accent5">
              <a:lumMod val="40000"/>
              <a:lumOff val="60000"/>
            </a:schemeClr>
          </a:solidFill>
        </p:spPr>
        <p:txBody>
          <a:bodyPr wrap="square" rtlCol="0">
            <a:spAutoFit/>
          </a:bodyPr>
          <a:lstStyle/>
          <a:p>
            <a:r>
              <a:rPr lang="en-US" altLang="zh-CN" dirty="0"/>
              <a:t>Public Class </a:t>
            </a:r>
            <a:r>
              <a:rPr lang="en-US" altLang="zh-CN" dirty="0" err="1"/>
              <a:t>mySubClass</a:t>
            </a:r>
            <a:endParaRPr lang="zh-CN" altLang="zh-CN" dirty="0"/>
          </a:p>
          <a:p>
            <a:r>
              <a:rPr lang="en-US" altLang="zh-CN" dirty="0"/>
              <a:t>    Inherits </a:t>
            </a:r>
            <a:r>
              <a:rPr lang="en-US" altLang="zh-CN" dirty="0" err="1"/>
              <a:t>myBaseClass</a:t>
            </a:r>
            <a:r>
              <a:rPr lang="en-US" altLang="zh-CN" dirty="0"/>
              <a:t> 			</a:t>
            </a:r>
            <a:r>
              <a:rPr lang="en-US" altLang="zh-CN" dirty="0" smtClean="0"/>
              <a:t>' </a:t>
            </a:r>
            <a:r>
              <a:rPr lang="zh-CN" altLang="zh-CN" dirty="0"/>
              <a:t>继承</a:t>
            </a:r>
            <a:r>
              <a:rPr lang="en-US" altLang="zh-CN" dirty="0" err="1"/>
              <a:t>myBaseClass</a:t>
            </a:r>
            <a:r>
              <a:rPr lang="zh-CN" altLang="zh-CN" dirty="0"/>
              <a:t>类</a:t>
            </a:r>
          </a:p>
          <a:p>
            <a:r>
              <a:rPr lang="en-US" altLang="zh-CN" dirty="0"/>
              <a:t>    Public Overrides Sub </a:t>
            </a:r>
            <a:r>
              <a:rPr lang="en-US" altLang="zh-CN" dirty="0" err="1"/>
              <a:t>ShowInfo</a:t>
            </a:r>
            <a:r>
              <a:rPr lang="en-US" altLang="zh-CN" dirty="0"/>
              <a:t>() 		</a:t>
            </a:r>
            <a:r>
              <a:rPr lang="en-US" altLang="zh-CN" dirty="0" smtClean="0"/>
              <a:t>' </a:t>
            </a:r>
            <a:r>
              <a:rPr lang="zh-CN" altLang="zh-CN" dirty="0"/>
              <a:t>覆盖父类中的同名方法</a:t>
            </a:r>
          </a:p>
          <a:p>
            <a:r>
              <a:rPr lang="en-US" altLang="zh-CN" dirty="0"/>
              <a:t>        </a:t>
            </a:r>
            <a:r>
              <a:rPr lang="en-US" altLang="zh-CN" dirty="0" err="1"/>
              <a:t>MsgBox</a:t>
            </a:r>
            <a:r>
              <a:rPr lang="en-US" altLang="zh-CN" dirty="0"/>
              <a:t>("Hello", , "</a:t>
            </a:r>
            <a:r>
              <a:rPr lang="zh-CN" altLang="zh-CN" dirty="0"/>
              <a:t>子类消息</a:t>
            </a:r>
            <a:r>
              <a:rPr lang="en-US" altLang="zh-CN" dirty="0"/>
              <a:t>") 		' </a:t>
            </a:r>
            <a:r>
              <a:rPr lang="zh-CN" altLang="zh-CN" dirty="0"/>
              <a:t>显示子类的信息</a:t>
            </a:r>
            <a:r>
              <a:rPr lang="en-US" altLang="zh-CN" dirty="0"/>
              <a:t>Hello</a:t>
            </a:r>
            <a:endParaRPr lang="zh-CN" altLang="zh-CN" dirty="0"/>
          </a:p>
          <a:p>
            <a:r>
              <a:rPr lang="en-US" altLang="zh-CN" dirty="0"/>
              <a:t>    End Sub</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22942624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．定义结构类型的变量</a:t>
            </a:r>
          </a:p>
        </p:txBody>
      </p:sp>
      <p:sp>
        <p:nvSpPr>
          <p:cNvPr id="3" name="TextBox 2"/>
          <p:cNvSpPr txBox="1"/>
          <p:nvPr/>
        </p:nvSpPr>
        <p:spPr>
          <a:xfrm>
            <a:off x="861237" y="786809"/>
            <a:ext cx="9431079" cy="615553"/>
          </a:xfrm>
          <a:prstGeom prst="rect">
            <a:avLst/>
          </a:prstGeom>
          <a:noFill/>
        </p:spPr>
        <p:txBody>
          <a:bodyPr wrap="square" rtlCol="0">
            <a:spAutoFit/>
          </a:bodyPr>
          <a:lstStyle/>
          <a:p>
            <a:pPr indent="446088"/>
            <a:r>
              <a:rPr lang="zh-CN" altLang="zh-CN" dirty="0"/>
              <a:t>声明了结构类型后，就可以定义结构类型的变量（简称结构变量）来存储和处理结构中所描述的具体数据。结构变量的定义与普通变量类似，其语法格式如下</a:t>
            </a:r>
            <a:r>
              <a:rPr lang="zh-CN" altLang="zh-CN" dirty="0" smtClean="0"/>
              <a:t>：</a:t>
            </a:r>
            <a:endParaRPr lang="zh-CN" altLang="zh-CN" dirty="0"/>
          </a:p>
        </p:txBody>
      </p:sp>
      <p:sp>
        <p:nvSpPr>
          <p:cNvPr id="4" name="圆角矩形 3"/>
          <p:cNvSpPr/>
          <p:nvPr/>
        </p:nvSpPr>
        <p:spPr>
          <a:xfrm>
            <a:off x="1407226" y="1495550"/>
            <a:ext cx="8289667" cy="391597"/>
          </a:xfrm>
          <a:prstGeom prst="roundRect">
            <a:avLst/>
          </a:prstGeom>
          <a:solidFill>
            <a:schemeClr val="accent5">
              <a:lumMod val="40000"/>
              <a:lumOff val="60000"/>
            </a:schemeClr>
          </a:solidFill>
        </p:spPr>
        <p:txBody>
          <a:bodyPr wrap="square">
            <a:spAutoFit/>
          </a:bodyPr>
          <a:lstStyle/>
          <a:p>
            <a:r>
              <a:rPr lang="en-US" altLang="zh-CN" dirty="0"/>
              <a:t>[Dim | Public | Private]  </a:t>
            </a:r>
            <a:r>
              <a:rPr lang="zh-CN" altLang="zh-CN" dirty="0"/>
              <a:t>变量名</a:t>
            </a:r>
            <a:r>
              <a:rPr lang="en-US" altLang="zh-CN" dirty="0"/>
              <a:t>1 , </a:t>
            </a:r>
            <a:r>
              <a:rPr lang="zh-CN" altLang="zh-CN" dirty="0"/>
              <a:t>变量名</a:t>
            </a:r>
            <a:r>
              <a:rPr lang="en-US" altLang="zh-CN" dirty="0"/>
              <a:t>2 , … , </a:t>
            </a:r>
            <a:r>
              <a:rPr lang="zh-CN" altLang="zh-CN" dirty="0"/>
              <a:t>变量名</a:t>
            </a:r>
            <a:r>
              <a:rPr lang="en-US" altLang="zh-CN" i="1" dirty="0"/>
              <a:t>n</a:t>
            </a:r>
            <a:r>
              <a:rPr lang="en-US" altLang="zh-CN" dirty="0"/>
              <a:t>  As  </a:t>
            </a:r>
            <a:r>
              <a:rPr lang="zh-CN" altLang="zh-CN" dirty="0"/>
              <a:t>结构名</a:t>
            </a:r>
          </a:p>
        </p:txBody>
      </p:sp>
      <p:sp>
        <p:nvSpPr>
          <p:cNvPr id="5" name="TextBox 4"/>
          <p:cNvSpPr txBox="1"/>
          <p:nvPr/>
        </p:nvSpPr>
        <p:spPr>
          <a:xfrm>
            <a:off x="861237" y="1887147"/>
            <a:ext cx="9314121" cy="140038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）变量名，必须是有效的</a:t>
            </a:r>
            <a:r>
              <a:rPr lang="en-US" altLang="zh-CN" dirty="0"/>
              <a:t>VB.NET</a:t>
            </a:r>
            <a:r>
              <a:rPr lang="zh-CN" altLang="zh-CN" dirty="0"/>
              <a:t>标识符。它可以与结构成员同名，它们分别代表不同的数据对象。</a:t>
            </a:r>
          </a:p>
          <a:p>
            <a:pPr indent="446088" fontAlgn="ctr"/>
            <a:r>
              <a:rPr lang="zh-CN" altLang="zh-CN" dirty="0"/>
              <a:t>（</a:t>
            </a:r>
            <a:r>
              <a:rPr lang="en-US" altLang="zh-CN" dirty="0"/>
              <a:t>2</a:t>
            </a:r>
            <a:r>
              <a:rPr lang="zh-CN" altLang="zh-CN" dirty="0"/>
              <a:t>）结构名，已经声明过的结构名称。</a:t>
            </a:r>
          </a:p>
          <a:p>
            <a:pPr indent="446088" fontAlgn="ctr"/>
            <a:r>
              <a:rPr lang="zh-CN" altLang="zh-CN" dirty="0"/>
              <a:t>例如，定义</a:t>
            </a:r>
            <a:r>
              <a:rPr lang="en-US" altLang="zh-CN" dirty="0" err="1"/>
              <a:t>struStudents</a:t>
            </a:r>
            <a:r>
              <a:rPr lang="zh-CN" altLang="zh-CN" dirty="0"/>
              <a:t>结构类型的</a:t>
            </a:r>
            <a:r>
              <a:rPr lang="en-US" altLang="zh-CN" dirty="0"/>
              <a:t>2</a:t>
            </a:r>
            <a:r>
              <a:rPr lang="zh-CN" altLang="zh-CN" dirty="0"/>
              <a:t>个变量</a:t>
            </a:r>
            <a:r>
              <a:rPr lang="en-US" altLang="zh-CN" dirty="0"/>
              <a:t>Stu1</a:t>
            </a:r>
            <a:r>
              <a:rPr lang="zh-CN" altLang="zh-CN" dirty="0"/>
              <a:t>和</a:t>
            </a:r>
            <a:r>
              <a:rPr lang="en-US" altLang="zh-CN" dirty="0"/>
              <a:t>Stu2</a:t>
            </a:r>
            <a:r>
              <a:rPr lang="zh-CN" altLang="zh-CN" dirty="0"/>
              <a:t>的语句如下</a:t>
            </a:r>
            <a:r>
              <a:rPr lang="zh-CN" altLang="zh-CN" dirty="0" smtClean="0"/>
              <a:t>：</a:t>
            </a:r>
            <a:endParaRPr lang="zh-CN" altLang="zh-CN" dirty="0"/>
          </a:p>
        </p:txBody>
      </p:sp>
      <p:sp>
        <p:nvSpPr>
          <p:cNvPr id="6" name="圆角矩形 5"/>
          <p:cNvSpPr/>
          <p:nvPr/>
        </p:nvSpPr>
        <p:spPr>
          <a:xfrm>
            <a:off x="1407226" y="3360294"/>
            <a:ext cx="8289667" cy="391597"/>
          </a:xfrm>
          <a:prstGeom prst="roundRect">
            <a:avLst/>
          </a:prstGeom>
          <a:solidFill>
            <a:schemeClr val="accent5">
              <a:lumMod val="40000"/>
              <a:lumOff val="60000"/>
            </a:schemeClr>
          </a:solidFill>
        </p:spPr>
        <p:txBody>
          <a:bodyPr wrap="square">
            <a:spAutoFit/>
          </a:bodyPr>
          <a:lstStyle/>
          <a:p>
            <a:r>
              <a:rPr lang="en-US" altLang="zh-CN" dirty="0"/>
              <a:t>Dim  Stu1, Stu2  As  </a:t>
            </a:r>
            <a:r>
              <a:rPr lang="en-US" altLang="zh-CN" dirty="0" err="1"/>
              <a:t>struStudents</a:t>
            </a:r>
            <a:endParaRPr lang="zh-CN" altLang="zh-CN" dirty="0"/>
          </a:p>
        </p:txBody>
      </p:sp>
    </p:spTree>
    <p:extLst>
      <p:ext uri="{BB962C8B-B14F-4D97-AF65-F5344CB8AC3E}">
        <p14:creationId xmlns:p14="http://schemas.microsoft.com/office/powerpoint/2010/main" val="26313985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．覆盖</a:t>
            </a:r>
          </a:p>
        </p:txBody>
      </p:sp>
      <p:sp>
        <p:nvSpPr>
          <p:cNvPr id="3" name="矩形 2"/>
          <p:cNvSpPr/>
          <p:nvPr/>
        </p:nvSpPr>
        <p:spPr>
          <a:xfrm>
            <a:off x="1194528" y="754486"/>
            <a:ext cx="6046848" cy="353943"/>
          </a:xfrm>
          <a:prstGeom prst="rect">
            <a:avLst/>
          </a:prstGeom>
        </p:spPr>
        <p:txBody>
          <a:bodyPr wrap="none">
            <a:spAutoFit/>
          </a:bodyPr>
          <a:lstStyle/>
          <a:p>
            <a:pPr fontAlgn="ctr"/>
            <a:r>
              <a:rPr lang="zh-CN" altLang="zh-CN" dirty="0"/>
              <a:t>（</a:t>
            </a:r>
            <a:r>
              <a:rPr lang="en-US" altLang="zh-CN" dirty="0"/>
              <a:t>4</a:t>
            </a:r>
            <a:r>
              <a:rPr lang="zh-CN" altLang="zh-CN" dirty="0"/>
              <a:t>）在窗体上建立</a:t>
            </a:r>
            <a:r>
              <a:rPr lang="en-US" altLang="zh-CN" dirty="0"/>
              <a:t>2</a:t>
            </a:r>
            <a:r>
              <a:rPr lang="zh-CN" altLang="zh-CN" dirty="0"/>
              <a:t>个按钮，并分别编写</a:t>
            </a:r>
            <a:r>
              <a:rPr lang="en-US" altLang="zh-CN" dirty="0"/>
              <a:t>Click</a:t>
            </a:r>
            <a:r>
              <a:rPr lang="zh-CN" altLang="zh-CN" dirty="0"/>
              <a:t>事件代码如下：</a:t>
            </a:r>
          </a:p>
        </p:txBody>
      </p:sp>
      <p:sp>
        <p:nvSpPr>
          <p:cNvPr id="4" name="TextBox 3"/>
          <p:cNvSpPr txBox="1"/>
          <p:nvPr/>
        </p:nvSpPr>
        <p:spPr>
          <a:xfrm>
            <a:off x="1400324" y="1108429"/>
            <a:ext cx="8697433" cy="3056215"/>
          </a:xfrm>
          <a:prstGeom prst="roundRect">
            <a:avLst>
              <a:gd name="adj" fmla="val 5367"/>
            </a:avLst>
          </a:prstGeom>
          <a:solidFill>
            <a:schemeClr val="accent5">
              <a:lumMod val="40000"/>
              <a:lumOff val="60000"/>
            </a:schemeClr>
          </a:solidFill>
        </p:spPr>
        <p:txBody>
          <a:bodyPr wrap="square" rtlCol="0">
            <a:spAutoFit/>
          </a:bodyPr>
          <a:lstStyle/>
          <a:p>
            <a:r>
              <a:rPr lang="en-US" altLang="zh-CN" dirty="0"/>
              <a:t>Dim </a:t>
            </a:r>
            <a:r>
              <a:rPr lang="en-US" altLang="zh-CN" dirty="0" err="1"/>
              <a:t>objmySubClass</a:t>
            </a:r>
            <a:r>
              <a:rPr lang="en-US" altLang="zh-CN" dirty="0"/>
              <a:t> As New </a:t>
            </a:r>
            <a:r>
              <a:rPr lang="en-US" altLang="zh-CN" dirty="0" err="1"/>
              <a:t>mySubClass</a:t>
            </a:r>
            <a:r>
              <a:rPr lang="en-US" altLang="zh-CN" dirty="0"/>
              <a:t>() 	</a:t>
            </a:r>
            <a:r>
              <a:rPr lang="en-US" altLang="zh-CN" dirty="0" smtClean="0"/>
              <a:t>' </a:t>
            </a:r>
            <a:r>
              <a:rPr lang="zh-CN" altLang="zh-CN" dirty="0"/>
              <a:t>创建</a:t>
            </a:r>
            <a:r>
              <a:rPr lang="en-US" altLang="zh-CN" dirty="0" err="1"/>
              <a:t>mySubClass</a:t>
            </a:r>
            <a:r>
              <a:rPr lang="zh-CN" altLang="zh-CN" dirty="0"/>
              <a:t>类实例</a:t>
            </a:r>
          </a:p>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Button1.Click</a:t>
            </a:r>
            <a:endParaRPr lang="zh-CN" altLang="zh-CN" dirty="0"/>
          </a:p>
          <a:p>
            <a:r>
              <a:rPr lang="en-US" altLang="zh-CN" dirty="0"/>
              <a:t>    </a:t>
            </a:r>
            <a:r>
              <a:rPr lang="en-US" altLang="zh-CN" dirty="0" err="1"/>
              <a:t>objmySubClass.ShowInfo</a:t>
            </a:r>
            <a:r>
              <a:rPr lang="en-US" altLang="zh-CN" dirty="0"/>
              <a:t>() 			</a:t>
            </a:r>
            <a:r>
              <a:rPr lang="en-US" altLang="zh-CN" dirty="0" smtClean="0"/>
              <a:t>' </a:t>
            </a:r>
            <a:r>
              <a:rPr lang="zh-CN" altLang="zh-CN" dirty="0"/>
              <a:t>调用</a:t>
            </a:r>
            <a:r>
              <a:rPr lang="en-US" altLang="zh-CN" dirty="0" err="1"/>
              <a:t>objmySubClass</a:t>
            </a:r>
            <a:r>
              <a:rPr lang="zh-CN" altLang="zh-CN" dirty="0"/>
              <a:t>对象的</a:t>
            </a:r>
            <a:r>
              <a:rPr lang="en-US" altLang="zh-CN" dirty="0" err="1"/>
              <a:t>ShowInfo</a:t>
            </a:r>
            <a:r>
              <a:rPr lang="zh-CN" altLang="zh-CN" dirty="0"/>
              <a:t>方法</a:t>
            </a:r>
          </a:p>
          <a:p>
            <a:r>
              <a:rPr lang="en-US" altLang="zh-CN" dirty="0"/>
              <a:t>End Sub</a:t>
            </a:r>
            <a:endParaRPr lang="zh-CN" altLang="zh-CN" dirty="0"/>
          </a:p>
          <a:p>
            <a:r>
              <a:rPr lang="en-US" altLang="zh-CN" dirty="0"/>
              <a:t> </a:t>
            </a:r>
            <a:endParaRPr lang="zh-CN" altLang="zh-CN" dirty="0"/>
          </a:p>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Button2.Click</a:t>
            </a:r>
            <a:endParaRPr lang="zh-CN" altLang="zh-CN" dirty="0"/>
          </a:p>
          <a:p>
            <a:r>
              <a:rPr lang="en-US" altLang="zh-CN" dirty="0"/>
              <a:t>    </a:t>
            </a:r>
            <a:r>
              <a:rPr lang="en-US" altLang="zh-CN" dirty="0" err="1"/>
              <a:t>objmySubClass</a:t>
            </a:r>
            <a:r>
              <a:rPr lang="en-US" altLang="zh-CN" dirty="0"/>
              <a:t> = Nothing</a:t>
            </a:r>
            <a:endParaRPr lang="zh-CN" altLang="zh-CN" dirty="0"/>
          </a:p>
          <a:p>
            <a:r>
              <a:rPr lang="en-US" altLang="zh-CN" dirty="0"/>
              <a:t>    Close()</a:t>
            </a:r>
            <a:endParaRPr lang="zh-CN" altLang="zh-CN" dirty="0"/>
          </a:p>
          <a:p>
            <a:r>
              <a:rPr lang="en-US" altLang="zh-CN" dirty="0"/>
              <a:t>End </a:t>
            </a:r>
            <a:r>
              <a:rPr lang="en-US" altLang="zh-CN" dirty="0" smtClean="0"/>
              <a:t>Sub</a:t>
            </a:r>
          </a:p>
        </p:txBody>
      </p:sp>
      <p:sp>
        <p:nvSpPr>
          <p:cNvPr id="5" name="TextBox 4"/>
          <p:cNvSpPr txBox="1"/>
          <p:nvPr/>
        </p:nvSpPr>
        <p:spPr>
          <a:xfrm>
            <a:off x="905909" y="4164644"/>
            <a:ext cx="7121671" cy="1400383"/>
          </a:xfrm>
          <a:prstGeom prst="rect">
            <a:avLst/>
          </a:prstGeom>
          <a:noFill/>
        </p:spPr>
        <p:txBody>
          <a:bodyPr wrap="square" rtlCol="0">
            <a:spAutoFit/>
          </a:bodyPr>
          <a:lstStyle/>
          <a:p>
            <a:pPr indent="446088"/>
            <a:r>
              <a:rPr lang="zh-CN" altLang="zh-CN" dirty="0"/>
              <a:t>在上面代码中，子类</a:t>
            </a:r>
            <a:r>
              <a:rPr lang="en-US" altLang="zh-CN" dirty="0" err="1"/>
              <a:t>mySubClass</a:t>
            </a:r>
            <a:r>
              <a:rPr lang="zh-CN" altLang="zh-CN" dirty="0"/>
              <a:t>覆盖了基类</a:t>
            </a:r>
            <a:r>
              <a:rPr lang="en-US" altLang="zh-CN" dirty="0" err="1"/>
              <a:t>myBaseClass</a:t>
            </a:r>
            <a:r>
              <a:rPr lang="zh-CN" altLang="zh-CN" dirty="0"/>
              <a:t>的</a:t>
            </a:r>
            <a:r>
              <a:rPr lang="en-US" altLang="zh-CN" dirty="0" err="1"/>
              <a:t>ShowInfo</a:t>
            </a:r>
            <a:r>
              <a:rPr lang="zh-CN" altLang="zh-CN" dirty="0"/>
              <a:t>方法。当调用</a:t>
            </a:r>
            <a:r>
              <a:rPr lang="en-US" altLang="zh-CN" dirty="0" err="1"/>
              <a:t>objmySubClass</a:t>
            </a:r>
            <a:r>
              <a:rPr lang="zh-CN" altLang="zh-CN" dirty="0"/>
              <a:t>对象中的</a:t>
            </a:r>
            <a:r>
              <a:rPr lang="en-US" altLang="zh-CN" dirty="0" err="1"/>
              <a:t>ShowInfo</a:t>
            </a:r>
            <a:r>
              <a:rPr lang="zh-CN" altLang="zh-CN" dirty="0"/>
              <a:t>方法时，调用的是子类</a:t>
            </a:r>
            <a:r>
              <a:rPr lang="en-US" altLang="zh-CN" dirty="0" err="1"/>
              <a:t>mySubClass</a:t>
            </a:r>
            <a:r>
              <a:rPr lang="zh-CN" altLang="zh-CN" dirty="0"/>
              <a:t>中的</a:t>
            </a:r>
            <a:r>
              <a:rPr lang="en-US" altLang="zh-CN" dirty="0" err="1"/>
              <a:t>ShowInfo</a:t>
            </a:r>
            <a:r>
              <a:rPr lang="zh-CN" altLang="zh-CN" dirty="0"/>
              <a:t>方法，即单击</a:t>
            </a:r>
            <a:r>
              <a:rPr lang="en-US" altLang="zh-CN" dirty="0"/>
              <a:t>Button1</a:t>
            </a:r>
            <a:r>
              <a:rPr lang="zh-CN" altLang="zh-CN" dirty="0"/>
              <a:t>按钮将显示“</a:t>
            </a:r>
            <a:r>
              <a:rPr lang="en-US" altLang="zh-CN" dirty="0"/>
              <a:t>Hello</a:t>
            </a:r>
            <a:r>
              <a:rPr lang="zh-CN" altLang="zh-CN" dirty="0"/>
              <a:t>”信息（如图</a:t>
            </a:r>
            <a:r>
              <a:rPr lang="en-US" altLang="zh-CN" dirty="0"/>
              <a:t>5.30</a:t>
            </a:r>
            <a:r>
              <a:rPr lang="zh-CN" altLang="zh-CN" dirty="0"/>
              <a:t>所示），而不显示“这是父类方法”，单击</a:t>
            </a:r>
            <a:r>
              <a:rPr lang="en-US" altLang="zh-CN" dirty="0"/>
              <a:t>Button2</a:t>
            </a:r>
            <a:r>
              <a:rPr lang="zh-CN" altLang="zh-CN" dirty="0"/>
              <a:t>按钮将释放</a:t>
            </a:r>
            <a:r>
              <a:rPr lang="en-US" altLang="zh-CN" dirty="0" err="1"/>
              <a:t>objmySubClass</a:t>
            </a:r>
            <a:r>
              <a:rPr lang="zh-CN" altLang="zh-CN" dirty="0"/>
              <a:t>对象，关闭窗体。</a:t>
            </a:r>
            <a:endParaRPr lang="zh-CN" altLang="en-US" dirty="0"/>
          </a:p>
        </p:txBody>
      </p:sp>
      <p:pic>
        <p:nvPicPr>
          <p:cNvPr id="82946" name="Picture 2" descr="5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9133" y="4239974"/>
            <a:ext cx="1206128" cy="12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9559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722012" y="2704960"/>
            <a:ext cx="1799455"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接口与多态</a:t>
            </a:r>
            <a:endParaRPr lang="zh-CN" altLang="en-US" dirty="0"/>
          </a:p>
        </p:txBody>
      </p:sp>
      <p:cxnSp>
        <p:nvCxnSpPr>
          <p:cNvPr id="11" name="直接连接符 10"/>
          <p:cNvCxnSpPr/>
          <p:nvPr/>
        </p:nvCxnSpPr>
        <p:spPr>
          <a:xfrm>
            <a:off x="5305465" y="3195254"/>
            <a:ext cx="2658321"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1991372"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．接口的定义</a:t>
            </a:r>
          </a:p>
        </p:txBody>
      </p:sp>
      <p:sp>
        <p:nvSpPr>
          <p:cNvPr id="17" name="文本占位符 5"/>
          <p:cNvSpPr txBox="1">
            <a:spLocks/>
          </p:cNvSpPr>
          <p:nvPr/>
        </p:nvSpPr>
        <p:spPr>
          <a:xfrm>
            <a:off x="5420050" y="384145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．接口的实现</a:t>
            </a:r>
          </a:p>
        </p:txBody>
      </p:sp>
      <p:sp>
        <p:nvSpPr>
          <p:cNvPr id="22" name="文本占位符 5"/>
          <p:cNvSpPr txBox="1">
            <a:spLocks/>
          </p:cNvSpPr>
          <p:nvPr/>
        </p:nvSpPr>
        <p:spPr>
          <a:xfrm>
            <a:off x="5420052" y="425616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．接口成员的引用</a:t>
            </a:r>
          </a:p>
        </p:txBody>
      </p:sp>
      <p:sp>
        <p:nvSpPr>
          <p:cNvPr id="23" name="文本占位符 5"/>
          <p:cNvSpPr txBox="1">
            <a:spLocks/>
          </p:cNvSpPr>
          <p:nvPr/>
        </p:nvSpPr>
        <p:spPr>
          <a:xfrm>
            <a:off x="5420047" y="4663430"/>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．多态的实现机制</a:t>
            </a:r>
          </a:p>
        </p:txBody>
      </p:sp>
      <p:sp>
        <p:nvSpPr>
          <p:cNvPr id="24" name="文本占位符 5"/>
          <p:cNvSpPr txBox="1">
            <a:spLocks/>
          </p:cNvSpPr>
          <p:nvPr/>
        </p:nvSpPr>
        <p:spPr>
          <a:xfrm>
            <a:off x="5420049" y="5078140"/>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．接口实现的多态</a:t>
            </a:r>
          </a:p>
        </p:txBody>
      </p:sp>
    </p:spTree>
    <p:extLst>
      <p:ext uri="{BB962C8B-B14F-4D97-AF65-F5344CB8AC3E}">
        <p14:creationId xmlns:p14="http://schemas.microsoft.com/office/powerpoint/2010/main" val="92658887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400"/>
                                        <p:tgtEl>
                                          <p:spTgt spid="23"/>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P spid="22" grpId="0" animBg="1"/>
      <p:bldP spid="23" grpId="0" animBg="1"/>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．接口的定义</a:t>
            </a:r>
          </a:p>
        </p:txBody>
      </p:sp>
      <p:sp>
        <p:nvSpPr>
          <p:cNvPr id="3" name="矩形 2"/>
          <p:cNvSpPr/>
          <p:nvPr/>
        </p:nvSpPr>
        <p:spPr>
          <a:xfrm>
            <a:off x="1350335" y="895350"/>
            <a:ext cx="4464043" cy="353943"/>
          </a:xfrm>
          <a:prstGeom prst="rect">
            <a:avLst/>
          </a:prstGeom>
        </p:spPr>
        <p:txBody>
          <a:bodyPr wrap="none">
            <a:spAutoFit/>
          </a:bodyPr>
          <a:lstStyle/>
          <a:p>
            <a:pPr fontAlgn="ctr"/>
            <a:r>
              <a:rPr lang="zh-CN" altLang="zh-CN" dirty="0"/>
              <a:t>定义接口使用</a:t>
            </a:r>
            <a:r>
              <a:rPr lang="en-US" altLang="zh-CN" dirty="0"/>
              <a:t>Interface</a:t>
            </a:r>
            <a:r>
              <a:rPr lang="zh-CN" altLang="zh-CN" dirty="0"/>
              <a:t>语句，语法格式如下：</a:t>
            </a:r>
          </a:p>
        </p:txBody>
      </p:sp>
      <p:sp>
        <p:nvSpPr>
          <p:cNvPr id="4" name="TextBox 3"/>
          <p:cNvSpPr txBox="1"/>
          <p:nvPr/>
        </p:nvSpPr>
        <p:spPr>
          <a:xfrm>
            <a:off x="1350335" y="1338136"/>
            <a:ext cx="8612372" cy="1903690"/>
          </a:xfrm>
          <a:prstGeom prst="roundRect">
            <a:avLst>
              <a:gd name="adj" fmla="val 8673"/>
            </a:avLst>
          </a:prstGeom>
          <a:solidFill>
            <a:schemeClr val="accent5">
              <a:lumMod val="40000"/>
              <a:lumOff val="60000"/>
            </a:schemeClr>
          </a:solidFill>
        </p:spPr>
        <p:txBody>
          <a:bodyPr wrap="square" rtlCol="0">
            <a:spAutoFit/>
          </a:bodyPr>
          <a:lstStyle/>
          <a:p>
            <a:r>
              <a:rPr lang="en-US" altLang="zh-CN" sz="1600" dirty="0"/>
              <a:t>[</a:t>
            </a:r>
            <a:r>
              <a:rPr lang="en-US" altLang="zh-CN" sz="1600" dirty="0" err="1"/>
              <a:t>Public|Private|Protected|Friend|Protected</a:t>
            </a:r>
            <a:r>
              <a:rPr lang="en-US" altLang="zh-CN" sz="1600" dirty="0"/>
              <a:t> </a:t>
            </a:r>
            <a:r>
              <a:rPr lang="en-US" altLang="zh-CN" sz="1600" dirty="0" err="1"/>
              <a:t>Friend|Shadows</a:t>
            </a:r>
            <a:r>
              <a:rPr lang="en-US" altLang="zh-CN" sz="1600" dirty="0"/>
              <a:t>] Interface </a:t>
            </a:r>
            <a:r>
              <a:rPr lang="zh-CN" altLang="zh-CN" sz="1600" dirty="0"/>
              <a:t>接口名称</a:t>
            </a:r>
          </a:p>
          <a:p>
            <a:r>
              <a:rPr lang="en-US" altLang="zh-CN" sz="1600" dirty="0"/>
              <a:t>[Inherits </a:t>
            </a:r>
            <a:r>
              <a:rPr lang="zh-CN" altLang="zh-CN" sz="1600" dirty="0"/>
              <a:t>接口</a:t>
            </a:r>
            <a:r>
              <a:rPr lang="en-US" altLang="zh-CN" sz="1600" dirty="0"/>
              <a:t>[,</a:t>
            </a:r>
            <a:r>
              <a:rPr lang="zh-CN" altLang="zh-CN" sz="1600" dirty="0"/>
              <a:t>接口</a:t>
            </a:r>
            <a:r>
              <a:rPr lang="en-US" altLang="zh-CN" sz="1600" dirty="0"/>
              <a:t>]]</a:t>
            </a:r>
            <a:endParaRPr lang="zh-CN" altLang="zh-CN" sz="1600" dirty="0"/>
          </a:p>
          <a:p>
            <a:r>
              <a:rPr lang="en-US" altLang="zh-CN" sz="1600" dirty="0"/>
              <a:t>	[[Default] Property </a:t>
            </a:r>
            <a:r>
              <a:rPr lang="zh-CN" altLang="zh-CN" sz="1600" dirty="0"/>
              <a:t>属性过程名</a:t>
            </a:r>
            <a:r>
              <a:rPr lang="en-US" altLang="zh-CN" sz="1600" dirty="0"/>
              <a:t>]</a:t>
            </a:r>
            <a:endParaRPr lang="zh-CN" altLang="zh-CN" sz="1600" dirty="0"/>
          </a:p>
          <a:p>
            <a:r>
              <a:rPr lang="en-US" altLang="zh-CN" sz="1600" dirty="0"/>
              <a:t>	[Function </a:t>
            </a:r>
            <a:r>
              <a:rPr lang="zh-CN" altLang="zh-CN" sz="1600" dirty="0"/>
              <a:t>成员名</a:t>
            </a:r>
            <a:r>
              <a:rPr lang="en-US" altLang="zh-CN" sz="1600" dirty="0"/>
              <a:t>]</a:t>
            </a:r>
            <a:endParaRPr lang="zh-CN" altLang="zh-CN" sz="1600" dirty="0"/>
          </a:p>
          <a:p>
            <a:r>
              <a:rPr lang="en-US" altLang="zh-CN" sz="1600" dirty="0"/>
              <a:t>	[Sub </a:t>
            </a:r>
            <a:r>
              <a:rPr lang="zh-CN" altLang="zh-CN" sz="1600" dirty="0"/>
              <a:t>成员名</a:t>
            </a:r>
            <a:r>
              <a:rPr lang="en-US" altLang="zh-CN" sz="1600" dirty="0"/>
              <a:t>]</a:t>
            </a:r>
            <a:endParaRPr lang="zh-CN" altLang="zh-CN" sz="1600" dirty="0"/>
          </a:p>
          <a:p>
            <a:r>
              <a:rPr lang="en-US" altLang="zh-CN" sz="1600" dirty="0"/>
              <a:t>	[Event </a:t>
            </a:r>
            <a:r>
              <a:rPr lang="zh-CN" altLang="zh-CN" sz="1600" dirty="0"/>
              <a:t>成员名</a:t>
            </a:r>
            <a:r>
              <a:rPr lang="en-US" altLang="zh-CN" sz="1600" dirty="0"/>
              <a:t>]</a:t>
            </a:r>
            <a:endParaRPr lang="zh-CN" altLang="zh-CN" sz="1600" dirty="0"/>
          </a:p>
          <a:p>
            <a:r>
              <a:rPr lang="en-US" altLang="zh-CN" sz="1600" dirty="0"/>
              <a:t>End </a:t>
            </a:r>
            <a:r>
              <a:rPr lang="en-US" altLang="zh-CN" sz="1600" dirty="0" smtClean="0"/>
              <a:t>Interface</a:t>
            </a:r>
            <a:endParaRPr lang="zh-CN" altLang="zh-CN" sz="1600" dirty="0"/>
          </a:p>
        </p:txBody>
      </p:sp>
    </p:spTree>
    <p:extLst>
      <p:ext uri="{BB962C8B-B14F-4D97-AF65-F5344CB8AC3E}">
        <p14:creationId xmlns:p14="http://schemas.microsoft.com/office/powerpoint/2010/main" val="408607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．接口的定义</a:t>
            </a:r>
          </a:p>
        </p:txBody>
      </p:sp>
      <p:sp>
        <p:nvSpPr>
          <p:cNvPr id="21" name="椭圆 20"/>
          <p:cNvSpPr/>
          <p:nvPr/>
        </p:nvSpPr>
        <p:spPr>
          <a:xfrm>
            <a:off x="1038476" y="3072031"/>
            <a:ext cx="1863481" cy="18634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22" name="椭圆 21"/>
          <p:cNvSpPr/>
          <p:nvPr/>
        </p:nvSpPr>
        <p:spPr>
          <a:xfrm>
            <a:off x="3252145" y="1232549"/>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23" name="直接连接符 22"/>
          <p:cNvCxnSpPr/>
          <p:nvPr/>
        </p:nvCxnSpPr>
        <p:spPr>
          <a:xfrm>
            <a:off x="3684886" y="1461113"/>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17765" y="3848706"/>
            <a:ext cx="1501081" cy="27699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1800" b="1" dirty="0">
                <a:solidFill>
                  <a:schemeClr val="bg1"/>
                </a:solidFill>
              </a:rPr>
              <a:t>市场推广方案</a:t>
            </a:r>
            <a:endParaRPr lang="en-US" altLang="zh-CN" sz="1800" b="1" dirty="0">
              <a:solidFill>
                <a:schemeClr val="bg1"/>
              </a:solidFill>
            </a:endParaRPr>
          </a:p>
        </p:txBody>
      </p:sp>
      <p:sp>
        <p:nvSpPr>
          <p:cNvPr id="25" name="椭圆 24"/>
          <p:cNvSpPr/>
          <p:nvPr/>
        </p:nvSpPr>
        <p:spPr>
          <a:xfrm>
            <a:off x="1038476" y="1560256"/>
            <a:ext cx="1863481" cy="1863481"/>
          </a:xfrm>
          <a:prstGeom prst="ellipse">
            <a:avLst/>
          </a:prstGeom>
          <a:solidFill>
            <a:srgbClr val="C0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sp>
        <p:nvSpPr>
          <p:cNvPr id="26" name="KSO_Shape"/>
          <p:cNvSpPr>
            <a:spLocks/>
          </p:cNvSpPr>
          <p:nvPr/>
        </p:nvSpPr>
        <p:spPr bwMode="auto">
          <a:xfrm>
            <a:off x="1341936" y="2091337"/>
            <a:ext cx="1235770" cy="862980"/>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012">
              <a:solidFill>
                <a:srgbClr val="FFFFFF"/>
              </a:solidFill>
              <a:ea typeface="宋体" panose="02010600030101010101" pitchFamily="2" charset="-122"/>
            </a:endParaRPr>
          </a:p>
        </p:txBody>
      </p:sp>
      <p:sp>
        <p:nvSpPr>
          <p:cNvPr id="27" name="标题 11"/>
          <p:cNvSpPr txBox="1">
            <a:spLocks/>
          </p:cNvSpPr>
          <p:nvPr/>
        </p:nvSpPr>
        <p:spPr>
          <a:xfrm>
            <a:off x="4456840" y="1162446"/>
            <a:ext cx="5952820" cy="5973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err="1"/>
              <a:t>Public|Private|Protected|Friend|Protected</a:t>
            </a:r>
            <a:r>
              <a:rPr lang="en-US" altLang="zh-CN" sz="1600" dirty="0"/>
              <a:t> </a:t>
            </a:r>
            <a:r>
              <a:rPr lang="en-US" altLang="zh-CN" sz="1600" dirty="0" err="1"/>
              <a:t>Friend|Shadows</a:t>
            </a:r>
            <a:r>
              <a:rPr lang="zh-CN" altLang="zh-CN" sz="1600" dirty="0"/>
              <a:t>，可选项。指定访问性，其含义与类定义相似，默认为</a:t>
            </a:r>
            <a:r>
              <a:rPr lang="en-US" altLang="zh-CN" sz="1600" dirty="0"/>
              <a:t>Friend</a:t>
            </a:r>
            <a:r>
              <a:rPr lang="zh-CN" altLang="zh-CN" sz="1600" dirty="0"/>
              <a:t>。</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3252146" y="1772469"/>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29" name="直接连接符 28"/>
          <p:cNvCxnSpPr/>
          <p:nvPr/>
        </p:nvCxnSpPr>
        <p:spPr>
          <a:xfrm>
            <a:off x="3684887" y="2001033"/>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标题 11"/>
          <p:cNvSpPr txBox="1">
            <a:spLocks/>
          </p:cNvSpPr>
          <p:nvPr/>
        </p:nvSpPr>
        <p:spPr>
          <a:xfrm>
            <a:off x="4456841" y="1771487"/>
            <a:ext cx="5952820" cy="5973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zh-CN" altLang="zh-CN" sz="1600" dirty="0"/>
              <a:t>接口名称，可选项。要定义的接口名，命名规则应符合</a:t>
            </a:r>
            <a:r>
              <a:rPr lang="en-US" altLang="zh-CN" sz="1600" dirty="0"/>
              <a:t>VB.NET</a:t>
            </a:r>
            <a:r>
              <a:rPr lang="zh-CN" altLang="zh-CN" sz="1600" dirty="0"/>
              <a:t>变量命名的规则。</a:t>
            </a:r>
            <a:r>
              <a:rPr lang="en-US" altLang="zh-CN" sz="1600" dirty="0"/>
              <a:t> </a:t>
            </a:r>
            <a:endParaRPr lang="zh-CN" altLang="zh-CN" sz="1600" dirty="0"/>
          </a:p>
        </p:txBody>
      </p:sp>
      <p:sp>
        <p:nvSpPr>
          <p:cNvPr id="31" name="椭圆 30"/>
          <p:cNvSpPr/>
          <p:nvPr/>
        </p:nvSpPr>
        <p:spPr>
          <a:xfrm>
            <a:off x="3252146" y="2324985"/>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32" name="直接连接符 31"/>
          <p:cNvCxnSpPr/>
          <p:nvPr/>
        </p:nvCxnSpPr>
        <p:spPr>
          <a:xfrm>
            <a:off x="3684887" y="2553549"/>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3" name="标题 11"/>
          <p:cNvSpPr txBox="1">
            <a:spLocks/>
          </p:cNvSpPr>
          <p:nvPr/>
        </p:nvSpPr>
        <p:spPr>
          <a:xfrm>
            <a:off x="4456841" y="2281821"/>
            <a:ext cx="5952820" cy="5973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a:t>Inherits</a:t>
            </a:r>
            <a:r>
              <a:rPr lang="zh-CN" altLang="zh-CN" sz="1600" dirty="0"/>
              <a:t>，可选项。指定所声明的接口从另外的几个接口继承属性和方法。</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椭圆 33"/>
          <p:cNvSpPr/>
          <p:nvPr/>
        </p:nvSpPr>
        <p:spPr>
          <a:xfrm>
            <a:off x="3252146" y="2864904"/>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35" name="直接连接符 34"/>
          <p:cNvCxnSpPr/>
          <p:nvPr/>
        </p:nvCxnSpPr>
        <p:spPr>
          <a:xfrm>
            <a:off x="3684887" y="3093468"/>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6" name="标题 11"/>
          <p:cNvSpPr txBox="1">
            <a:spLocks/>
          </p:cNvSpPr>
          <p:nvPr/>
        </p:nvSpPr>
        <p:spPr>
          <a:xfrm>
            <a:off x="4456842" y="2928071"/>
            <a:ext cx="5952820" cy="36931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a:t>Default</a:t>
            </a:r>
            <a:r>
              <a:rPr lang="zh-CN" altLang="zh-CN" sz="1600" dirty="0"/>
              <a:t>，可选项。指定接口的一个默认属性。</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椭圆 36"/>
          <p:cNvSpPr/>
          <p:nvPr/>
        </p:nvSpPr>
        <p:spPr>
          <a:xfrm>
            <a:off x="3252146" y="3404823"/>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38" name="直接连接符 37"/>
          <p:cNvCxnSpPr/>
          <p:nvPr/>
        </p:nvCxnSpPr>
        <p:spPr>
          <a:xfrm>
            <a:off x="3684887" y="3633387"/>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9" name="标题 11"/>
          <p:cNvSpPr txBox="1">
            <a:spLocks/>
          </p:cNvSpPr>
          <p:nvPr/>
        </p:nvSpPr>
        <p:spPr>
          <a:xfrm>
            <a:off x="4456841" y="3467991"/>
            <a:ext cx="5952820" cy="38071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a:t>Property</a:t>
            </a:r>
            <a:r>
              <a:rPr lang="zh-CN" altLang="zh-CN" sz="1600" dirty="0"/>
              <a:t>，可选项。指定属性过程，该过程是接口的一个成员。 </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椭圆 39"/>
          <p:cNvSpPr/>
          <p:nvPr/>
        </p:nvSpPr>
        <p:spPr>
          <a:xfrm>
            <a:off x="3252146" y="3944743"/>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41" name="直接连接符 40"/>
          <p:cNvCxnSpPr/>
          <p:nvPr/>
        </p:nvCxnSpPr>
        <p:spPr>
          <a:xfrm>
            <a:off x="3684887" y="4173307"/>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标题 11"/>
          <p:cNvSpPr txBox="1">
            <a:spLocks/>
          </p:cNvSpPr>
          <p:nvPr/>
        </p:nvSpPr>
        <p:spPr>
          <a:xfrm>
            <a:off x="4456841" y="4007910"/>
            <a:ext cx="6186350" cy="36931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en-US" altLang="zh-CN" sz="1600" dirty="0"/>
              <a:t>Function</a:t>
            </a:r>
            <a:r>
              <a:rPr lang="zh-CN" altLang="zh-CN" sz="1600" dirty="0"/>
              <a:t>，可选项。指定</a:t>
            </a:r>
            <a:r>
              <a:rPr lang="en-US" altLang="zh-CN" sz="1600" dirty="0"/>
              <a:t>Function</a:t>
            </a:r>
            <a:r>
              <a:rPr lang="zh-CN" altLang="zh-CN" sz="1600" dirty="0"/>
              <a:t>过程，该过程是接口的一个成员</a:t>
            </a:r>
            <a:r>
              <a:rPr lang="zh-CN" altLang="zh-CN" sz="1600" dirty="0" smtClean="0"/>
              <a:t>。</a:t>
            </a:r>
            <a:endParaRPr lang="zh-CN" altLang="zh-CN" sz="1600" dirty="0"/>
          </a:p>
        </p:txBody>
      </p:sp>
      <p:sp>
        <p:nvSpPr>
          <p:cNvPr id="43" name="椭圆 42"/>
          <p:cNvSpPr/>
          <p:nvPr/>
        </p:nvSpPr>
        <p:spPr>
          <a:xfrm>
            <a:off x="3252533" y="4454943"/>
            <a:ext cx="432354" cy="43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44" name="直接连接符 43"/>
          <p:cNvCxnSpPr/>
          <p:nvPr/>
        </p:nvCxnSpPr>
        <p:spPr>
          <a:xfrm>
            <a:off x="3685274" y="4683507"/>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5" name="标题 11"/>
          <p:cNvSpPr txBox="1">
            <a:spLocks/>
          </p:cNvSpPr>
          <p:nvPr/>
        </p:nvSpPr>
        <p:spPr>
          <a:xfrm>
            <a:off x="4457228" y="4518111"/>
            <a:ext cx="5952820" cy="324232"/>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a:t>Sub</a:t>
            </a:r>
            <a:r>
              <a:rPr lang="zh-CN" altLang="zh-CN" sz="1600" dirty="0"/>
              <a:t>，可选项。指定</a:t>
            </a:r>
            <a:r>
              <a:rPr lang="en-US" altLang="zh-CN" sz="1600" dirty="0"/>
              <a:t>Sub</a:t>
            </a:r>
            <a:r>
              <a:rPr lang="zh-CN" altLang="zh-CN" sz="1600" dirty="0"/>
              <a:t>过程，该过程是接口的一个成员。</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椭圆 45"/>
          <p:cNvSpPr/>
          <p:nvPr/>
        </p:nvSpPr>
        <p:spPr>
          <a:xfrm>
            <a:off x="3252533" y="4994863"/>
            <a:ext cx="432354" cy="432476"/>
          </a:xfrm>
          <a:prstGeom prst="ellipse">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dirty="0">
              <a:latin typeface="Impact MT Std" pitchFamily="34" charset="0"/>
              <a:ea typeface="微软雅黑" pitchFamily="34" charset="-122"/>
            </a:endParaRPr>
          </a:p>
        </p:txBody>
      </p:sp>
      <p:cxnSp>
        <p:nvCxnSpPr>
          <p:cNvPr id="47" name="直接连接符 46"/>
          <p:cNvCxnSpPr/>
          <p:nvPr/>
        </p:nvCxnSpPr>
        <p:spPr>
          <a:xfrm>
            <a:off x="3685274" y="5223427"/>
            <a:ext cx="755083"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8" name="标题 11"/>
          <p:cNvSpPr txBox="1">
            <a:spLocks/>
          </p:cNvSpPr>
          <p:nvPr/>
        </p:nvSpPr>
        <p:spPr>
          <a:xfrm>
            <a:off x="4457229" y="5058029"/>
            <a:ext cx="5952820" cy="327499"/>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dirty="0"/>
              <a:t>Event</a:t>
            </a:r>
            <a:r>
              <a:rPr lang="zh-CN" altLang="zh-CN" sz="1600" dirty="0"/>
              <a:t>，可选项。指定事件，该事件是接口的一个成员。</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3113916" y="1271815"/>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1</a:t>
            </a:r>
            <a:r>
              <a:rPr lang="zh-CN" altLang="en-US" b="1" dirty="0" smtClean="0">
                <a:solidFill>
                  <a:schemeClr val="bg1"/>
                </a:solidFill>
              </a:rPr>
              <a:t>）</a:t>
            </a:r>
            <a:endParaRPr lang="zh-CN" altLang="en-US" b="1" dirty="0">
              <a:solidFill>
                <a:schemeClr val="bg1"/>
              </a:solidFill>
            </a:endParaRPr>
          </a:p>
        </p:txBody>
      </p:sp>
      <p:sp>
        <p:nvSpPr>
          <p:cNvPr id="50" name="TextBox 49"/>
          <p:cNvSpPr txBox="1"/>
          <p:nvPr/>
        </p:nvSpPr>
        <p:spPr>
          <a:xfrm>
            <a:off x="3102677" y="1815001"/>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2</a:t>
            </a:r>
            <a:r>
              <a:rPr lang="zh-CN" altLang="en-US" b="1" dirty="0" smtClean="0">
                <a:solidFill>
                  <a:schemeClr val="bg1"/>
                </a:solidFill>
              </a:rPr>
              <a:t>）</a:t>
            </a:r>
            <a:endParaRPr lang="zh-CN" altLang="en-US" b="1" dirty="0">
              <a:solidFill>
                <a:schemeClr val="bg1"/>
              </a:solidFill>
            </a:endParaRPr>
          </a:p>
        </p:txBody>
      </p:sp>
      <p:sp>
        <p:nvSpPr>
          <p:cNvPr id="51" name="TextBox 50"/>
          <p:cNvSpPr txBox="1"/>
          <p:nvPr/>
        </p:nvSpPr>
        <p:spPr>
          <a:xfrm>
            <a:off x="3112704" y="2368820"/>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3</a:t>
            </a:r>
            <a:r>
              <a:rPr lang="zh-CN" altLang="en-US" b="1" dirty="0" smtClean="0">
                <a:solidFill>
                  <a:schemeClr val="bg1"/>
                </a:solidFill>
              </a:rPr>
              <a:t>）</a:t>
            </a:r>
            <a:endParaRPr lang="zh-CN" altLang="en-US" b="1" dirty="0">
              <a:solidFill>
                <a:schemeClr val="bg1"/>
              </a:solidFill>
            </a:endParaRPr>
          </a:p>
        </p:txBody>
      </p:sp>
      <p:sp>
        <p:nvSpPr>
          <p:cNvPr id="52" name="TextBox 51"/>
          <p:cNvSpPr txBox="1"/>
          <p:nvPr/>
        </p:nvSpPr>
        <p:spPr>
          <a:xfrm>
            <a:off x="3112098" y="2901373"/>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4</a:t>
            </a:r>
            <a:r>
              <a:rPr lang="zh-CN" altLang="en-US" b="1" dirty="0" smtClean="0">
                <a:solidFill>
                  <a:schemeClr val="bg1"/>
                </a:solidFill>
              </a:rPr>
              <a:t>）</a:t>
            </a:r>
            <a:endParaRPr lang="zh-CN" altLang="en-US" b="1" dirty="0">
              <a:solidFill>
                <a:schemeClr val="bg1"/>
              </a:solidFill>
            </a:endParaRPr>
          </a:p>
        </p:txBody>
      </p:sp>
      <p:sp>
        <p:nvSpPr>
          <p:cNvPr id="53" name="TextBox 52"/>
          <p:cNvSpPr txBox="1"/>
          <p:nvPr/>
        </p:nvSpPr>
        <p:spPr>
          <a:xfrm>
            <a:off x="3111492" y="3433926"/>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5</a:t>
            </a:r>
            <a:r>
              <a:rPr lang="zh-CN" altLang="en-US" b="1" dirty="0" smtClean="0">
                <a:solidFill>
                  <a:schemeClr val="bg1"/>
                </a:solidFill>
              </a:rPr>
              <a:t>）</a:t>
            </a:r>
            <a:endParaRPr lang="zh-CN" altLang="en-US" b="1" dirty="0">
              <a:solidFill>
                <a:schemeClr val="bg1"/>
              </a:solidFill>
            </a:endParaRPr>
          </a:p>
        </p:txBody>
      </p:sp>
      <p:sp>
        <p:nvSpPr>
          <p:cNvPr id="54" name="TextBox 53"/>
          <p:cNvSpPr txBox="1"/>
          <p:nvPr/>
        </p:nvSpPr>
        <p:spPr>
          <a:xfrm>
            <a:off x="3110886" y="3977112"/>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6</a:t>
            </a:r>
            <a:r>
              <a:rPr lang="zh-CN" altLang="en-US" b="1" dirty="0" smtClean="0">
                <a:solidFill>
                  <a:schemeClr val="bg1"/>
                </a:solidFill>
              </a:rPr>
              <a:t>）</a:t>
            </a:r>
            <a:endParaRPr lang="zh-CN" altLang="en-US" b="1" dirty="0">
              <a:solidFill>
                <a:schemeClr val="bg1"/>
              </a:solidFill>
            </a:endParaRPr>
          </a:p>
        </p:txBody>
      </p:sp>
      <p:sp>
        <p:nvSpPr>
          <p:cNvPr id="55" name="TextBox 54"/>
          <p:cNvSpPr txBox="1"/>
          <p:nvPr/>
        </p:nvSpPr>
        <p:spPr>
          <a:xfrm>
            <a:off x="3110280" y="4488399"/>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7</a:t>
            </a:r>
            <a:r>
              <a:rPr lang="zh-CN" altLang="en-US" b="1" dirty="0" smtClean="0">
                <a:solidFill>
                  <a:schemeClr val="bg1"/>
                </a:solidFill>
              </a:rPr>
              <a:t>）</a:t>
            </a:r>
            <a:endParaRPr lang="zh-CN" altLang="en-US" b="1" dirty="0">
              <a:solidFill>
                <a:schemeClr val="bg1"/>
              </a:solidFill>
            </a:endParaRPr>
          </a:p>
        </p:txBody>
      </p:sp>
      <p:sp>
        <p:nvSpPr>
          <p:cNvPr id="56" name="TextBox 55"/>
          <p:cNvSpPr txBox="1"/>
          <p:nvPr/>
        </p:nvSpPr>
        <p:spPr>
          <a:xfrm>
            <a:off x="3109674" y="5031585"/>
            <a:ext cx="731290" cy="353943"/>
          </a:xfrm>
          <a:prstGeom prst="rect">
            <a:avLst/>
          </a:prstGeom>
          <a:noFill/>
        </p:spPr>
        <p:txBody>
          <a:bodyPr wrap="none" rtlCol="0">
            <a:spAutoFit/>
          </a:bodyPr>
          <a:lstStyle/>
          <a:p>
            <a:r>
              <a:rPr lang="zh-CN" altLang="en-US" b="1" dirty="0" smtClean="0">
                <a:solidFill>
                  <a:schemeClr val="bg1"/>
                </a:solidFill>
              </a:rPr>
              <a:t>（</a:t>
            </a:r>
            <a:r>
              <a:rPr lang="en-US" altLang="zh-CN" b="1" dirty="0" smtClean="0">
                <a:solidFill>
                  <a:schemeClr val="bg1"/>
                </a:solidFill>
              </a:rPr>
              <a:t>8</a:t>
            </a:r>
            <a:r>
              <a:rPr lang="zh-CN" altLang="en-US" b="1" dirty="0" smtClean="0">
                <a:solidFill>
                  <a:schemeClr val="bg1"/>
                </a:solidFill>
              </a:rPr>
              <a:t>）</a:t>
            </a:r>
            <a:endParaRPr lang="zh-CN" altLang="en-US" b="1" dirty="0">
              <a:solidFill>
                <a:schemeClr val="bg1"/>
              </a:solidFill>
            </a:endParaRPr>
          </a:p>
        </p:txBody>
      </p:sp>
      <p:sp>
        <p:nvSpPr>
          <p:cNvPr id="57" name="矩形 56"/>
          <p:cNvSpPr/>
          <p:nvPr/>
        </p:nvSpPr>
        <p:spPr>
          <a:xfrm>
            <a:off x="1088733" y="705918"/>
            <a:ext cx="4326826" cy="353943"/>
          </a:xfrm>
          <a:prstGeom prst="rect">
            <a:avLst/>
          </a:prstGeom>
        </p:spPr>
        <p:txBody>
          <a:bodyPr wrap="none">
            <a:spAutoFit/>
          </a:bodyPr>
          <a:lstStyle/>
          <a:p>
            <a:pPr fontAlgn="ctr"/>
            <a:r>
              <a:rPr lang="zh-CN" altLang="zh-CN" dirty="0"/>
              <a:t>它声明了接口的名称及其中的成员，其中：</a:t>
            </a:r>
          </a:p>
        </p:txBody>
      </p:sp>
    </p:spTree>
    <p:extLst>
      <p:ext uri="{BB962C8B-B14F-4D97-AF65-F5344CB8AC3E}">
        <p14:creationId xmlns:p14="http://schemas.microsoft.com/office/powerpoint/2010/main" val="2492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fltVal val="0.5"/>
                                          </p:val>
                                        </p:tav>
                                        <p:tav tm="100000">
                                          <p:val>
                                            <p:strVal val="#ppt_x"/>
                                          </p:val>
                                        </p:tav>
                                      </p:tavLst>
                                    </p:anim>
                                    <p:anim calcmode="lin" valueType="num">
                                      <p:cBhvr>
                                        <p:cTn id="14" dur="500" fill="hold"/>
                                        <p:tgtEl>
                                          <p:spTgt spid="26"/>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anim calcmode="lin" valueType="num">
                                      <p:cBhvr>
                                        <p:cTn id="20" dur="500" fill="hold"/>
                                        <p:tgtEl>
                                          <p:spTgt spid="25"/>
                                        </p:tgtEl>
                                        <p:attrNameLst>
                                          <p:attrName>ppt_x</p:attrName>
                                        </p:attrNameLst>
                                      </p:cBhvr>
                                      <p:tavLst>
                                        <p:tav tm="0">
                                          <p:val>
                                            <p:fltVal val="0.5"/>
                                          </p:val>
                                        </p:tav>
                                        <p:tav tm="100000">
                                          <p:val>
                                            <p:strVal val="#ppt_x"/>
                                          </p:val>
                                        </p:tav>
                                      </p:tavLst>
                                    </p:anim>
                                    <p:anim calcmode="lin" valueType="num">
                                      <p:cBhvr>
                                        <p:cTn id="21" dur="500" fill="hold"/>
                                        <p:tgtEl>
                                          <p:spTgt spid="25"/>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25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anim calcmode="lin" valueType="num">
                                      <p:cBhvr>
                                        <p:cTn id="34" dur="500" fill="hold"/>
                                        <p:tgtEl>
                                          <p:spTgt spid="21"/>
                                        </p:tgtEl>
                                        <p:attrNameLst>
                                          <p:attrName>ppt_x</p:attrName>
                                        </p:attrNameLst>
                                      </p:cBhvr>
                                      <p:tavLst>
                                        <p:tav tm="0">
                                          <p:val>
                                            <p:fltVal val="0.5"/>
                                          </p:val>
                                        </p:tav>
                                        <p:tav tm="100000">
                                          <p:val>
                                            <p:strVal val="#ppt_x"/>
                                          </p:val>
                                        </p:tav>
                                      </p:tavLst>
                                    </p:anim>
                                    <p:anim calcmode="lin" valueType="num">
                                      <p:cBhvr>
                                        <p:cTn id="35" dur="500" fill="hold"/>
                                        <p:tgtEl>
                                          <p:spTgt spid="21"/>
                                        </p:tgtEl>
                                        <p:attrNameLst>
                                          <p:attrName>ppt_y</p:attrName>
                                        </p:attrNameLst>
                                      </p:cBhvr>
                                      <p:tavLst>
                                        <p:tav tm="0">
                                          <p:val>
                                            <p:fltVal val="0.5"/>
                                          </p:val>
                                        </p:tav>
                                        <p:tav tm="100000">
                                          <p:val>
                                            <p:strVal val="#ppt_y"/>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par>
                          <p:cTn id="58" fill="hold">
                            <p:stCondLst>
                              <p:cond delay="350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4500"/>
                            </p:stCondLst>
                            <p:childTnLst>
                              <p:par>
                                <p:cTn id="69" presetID="22" presetClass="entr" presetSubtype="8"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left)">
                                      <p:cBhvr>
                                        <p:cTn id="71" dur="500"/>
                                        <p:tgtEl>
                                          <p:spTgt spid="32"/>
                                        </p:tgtEl>
                                      </p:cBhvr>
                                    </p:animEffect>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p:cTn id="75" dur="500" fill="hold"/>
                                        <p:tgtEl>
                                          <p:spTgt spid="33"/>
                                        </p:tgtEl>
                                        <p:attrNameLst>
                                          <p:attrName>ppt_w</p:attrName>
                                        </p:attrNameLst>
                                      </p:cBhvr>
                                      <p:tavLst>
                                        <p:tav tm="0">
                                          <p:val>
                                            <p:fltVal val="0"/>
                                          </p:val>
                                        </p:tav>
                                        <p:tav tm="100000">
                                          <p:val>
                                            <p:strVal val="#ppt_w"/>
                                          </p:val>
                                        </p:tav>
                                      </p:tavLst>
                                    </p:anim>
                                    <p:anim calcmode="lin" valueType="num">
                                      <p:cBhvr>
                                        <p:cTn id="76" dur="500" fill="hold"/>
                                        <p:tgtEl>
                                          <p:spTgt spid="33"/>
                                        </p:tgtEl>
                                        <p:attrNameLst>
                                          <p:attrName>ppt_h</p:attrName>
                                        </p:attrNameLst>
                                      </p:cBhvr>
                                      <p:tavLst>
                                        <p:tav tm="0">
                                          <p:val>
                                            <p:fltVal val="0"/>
                                          </p:val>
                                        </p:tav>
                                        <p:tav tm="100000">
                                          <p:val>
                                            <p:strVal val="#ppt_h"/>
                                          </p:val>
                                        </p:tav>
                                      </p:tavLst>
                                    </p:anim>
                                    <p:animEffect transition="in" filter="fade">
                                      <p:cBhvr>
                                        <p:cTn id="77" dur="500"/>
                                        <p:tgtEl>
                                          <p:spTgt spid="33"/>
                                        </p:tgtEl>
                                      </p:cBhvr>
                                    </p:animEffect>
                                  </p:childTnLst>
                                </p:cTn>
                              </p:par>
                            </p:childTnLst>
                          </p:cTn>
                        </p:par>
                        <p:par>
                          <p:cTn id="78" fill="hold">
                            <p:stCondLst>
                              <p:cond delay="5500"/>
                            </p:stCondLst>
                            <p:childTnLst>
                              <p:par>
                                <p:cTn id="79" presetID="10" presetClass="entr" presetSubtype="0"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6000"/>
                            </p:stCondLst>
                            <p:childTnLst>
                              <p:par>
                                <p:cTn id="83" presetID="22" presetClass="entr" presetSubtype="8" fill="hold"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par>
                          <p:cTn id="86" fill="hold">
                            <p:stCondLst>
                              <p:cond delay="6500"/>
                            </p:stCondLst>
                            <p:childTnLst>
                              <p:par>
                                <p:cTn id="87" presetID="53" presetClass="entr" presetSubtype="16" fill="hold" grpId="0" nodeType="after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p:cTn id="89" dur="500" fill="hold"/>
                                        <p:tgtEl>
                                          <p:spTgt spid="36"/>
                                        </p:tgtEl>
                                        <p:attrNameLst>
                                          <p:attrName>ppt_w</p:attrName>
                                        </p:attrNameLst>
                                      </p:cBhvr>
                                      <p:tavLst>
                                        <p:tav tm="0">
                                          <p:val>
                                            <p:fltVal val="0"/>
                                          </p:val>
                                        </p:tav>
                                        <p:tav tm="100000">
                                          <p:val>
                                            <p:strVal val="#ppt_w"/>
                                          </p:val>
                                        </p:tav>
                                      </p:tavLst>
                                    </p:anim>
                                    <p:anim calcmode="lin" valueType="num">
                                      <p:cBhvr>
                                        <p:cTn id="90" dur="500" fill="hold"/>
                                        <p:tgtEl>
                                          <p:spTgt spid="36"/>
                                        </p:tgtEl>
                                        <p:attrNameLst>
                                          <p:attrName>ppt_h</p:attrName>
                                        </p:attrNameLst>
                                      </p:cBhvr>
                                      <p:tavLst>
                                        <p:tav tm="0">
                                          <p:val>
                                            <p:fltVal val="0"/>
                                          </p:val>
                                        </p:tav>
                                        <p:tav tm="100000">
                                          <p:val>
                                            <p:strVal val="#ppt_h"/>
                                          </p:val>
                                        </p:tav>
                                      </p:tavLst>
                                    </p:anim>
                                    <p:animEffect transition="in" filter="fade">
                                      <p:cBhvr>
                                        <p:cTn id="91" dur="500"/>
                                        <p:tgtEl>
                                          <p:spTgt spid="36"/>
                                        </p:tgtEl>
                                      </p:cBhvr>
                                    </p:animEffect>
                                  </p:childTnLst>
                                </p:cTn>
                              </p:par>
                            </p:childTnLst>
                          </p:cTn>
                        </p:par>
                        <p:par>
                          <p:cTn id="92" fill="hold">
                            <p:stCondLst>
                              <p:cond delay="70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childTnLst>
                          </p:cTn>
                        </p:par>
                        <p:par>
                          <p:cTn id="96" fill="hold">
                            <p:stCondLst>
                              <p:cond delay="7500"/>
                            </p:stCondLst>
                            <p:childTnLst>
                              <p:par>
                                <p:cTn id="97" presetID="22" presetClass="entr" presetSubtype="8" fill="hold"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left)">
                                      <p:cBhvr>
                                        <p:cTn id="99" dur="500"/>
                                        <p:tgtEl>
                                          <p:spTgt spid="38"/>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p:cTn id="103" dur="500" fill="hold"/>
                                        <p:tgtEl>
                                          <p:spTgt spid="39"/>
                                        </p:tgtEl>
                                        <p:attrNameLst>
                                          <p:attrName>ppt_w</p:attrName>
                                        </p:attrNameLst>
                                      </p:cBhvr>
                                      <p:tavLst>
                                        <p:tav tm="0">
                                          <p:val>
                                            <p:fltVal val="0"/>
                                          </p:val>
                                        </p:tav>
                                        <p:tav tm="100000">
                                          <p:val>
                                            <p:strVal val="#ppt_w"/>
                                          </p:val>
                                        </p:tav>
                                      </p:tavLst>
                                    </p:anim>
                                    <p:anim calcmode="lin" valueType="num">
                                      <p:cBhvr>
                                        <p:cTn id="104" dur="500" fill="hold"/>
                                        <p:tgtEl>
                                          <p:spTgt spid="39"/>
                                        </p:tgtEl>
                                        <p:attrNameLst>
                                          <p:attrName>ppt_h</p:attrName>
                                        </p:attrNameLst>
                                      </p:cBhvr>
                                      <p:tavLst>
                                        <p:tav tm="0">
                                          <p:val>
                                            <p:fltVal val="0"/>
                                          </p:val>
                                        </p:tav>
                                        <p:tav tm="100000">
                                          <p:val>
                                            <p:strVal val="#ppt_h"/>
                                          </p:val>
                                        </p:tav>
                                      </p:tavLst>
                                    </p:anim>
                                    <p:animEffect transition="in" filter="fade">
                                      <p:cBhvr>
                                        <p:cTn id="105" dur="500"/>
                                        <p:tgtEl>
                                          <p:spTgt spid="39"/>
                                        </p:tgtEl>
                                      </p:cBhvr>
                                    </p:animEffect>
                                  </p:childTnLst>
                                </p:cTn>
                              </p:par>
                            </p:childTnLst>
                          </p:cTn>
                        </p:par>
                        <p:par>
                          <p:cTn id="106" fill="hold">
                            <p:stCondLst>
                              <p:cond delay="8500"/>
                            </p:stCondLst>
                            <p:childTnLst>
                              <p:par>
                                <p:cTn id="107" presetID="10" presetClass="entr" presetSubtype="0" fill="hold" grpId="0" nodeType="after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childTnLst>
                          </p:cTn>
                        </p:par>
                        <p:par>
                          <p:cTn id="110" fill="hold">
                            <p:stCondLst>
                              <p:cond delay="9000"/>
                            </p:stCondLst>
                            <p:childTnLst>
                              <p:par>
                                <p:cTn id="111" presetID="22" presetClass="entr" presetSubtype="8" fill="hold"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left)">
                                      <p:cBhvr>
                                        <p:cTn id="113" dur="500"/>
                                        <p:tgtEl>
                                          <p:spTgt spid="41"/>
                                        </p:tgtEl>
                                      </p:cBhvr>
                                    </p:animEffect>
                                  </p:childTnLst>
                                </p:cTn>
                              </p:par>
                            </p:childTnLst>
                          </p:cTn>
                        </p:par>
                        <p:par>
                          <p:cTn id="114" fill="hold">
                            <p:stCondLst>
                              <p:cond delay="9500"/>
                            </p:stCondLst>
                            <p:childTnLst>
                              <p:par>
                                <p:cTn id="115" presetID="53" presetClass="entr" presetSubtype="16"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500" fill="hold"/>
                                        <p:tgtEl>
                                          <p:spTgt spid="42"/>
                                        </p:tgtEl>
                                        <p:attrNameLst>
                                          <p:attrName>ppt_w</p:attrName>
                                        </p:attrNameLst>
                                      </p:cBhvr>
                                      <p:tavLst>
                                        <p:tav tm="0">
                                          <p:val>
                                            <p:fltVal val="0"/>
                                          </p:val>
                                        </p:tav>
                                        <p:tav tm="100000">
                                          <p:val>
                                            <p:strVal val="#ppt_w"/>
                                          </p:val>
                                        </p:tav>
                                      </p:tavLst>
                                    </p:anim>
                                    <p:anim calcmode="lin" valueType="num">
                                      <p:cBhvr>
                                        <p:cTn id="118" dur="500" fill="hold"/>
                                        <p:tgtEl>
                                          <p:spTgt spid="42"/>
                                        </p:tgtEl>
                                        <p:attrNameLst>
                                          <p:attrName>ppt_h</p:attrName>
                                        </p:attrNameLst>
                                      </p:cBhvr>
                                      <p:tavLst>
                                        <p:tav tm="0">
                                          <p:val>
                                            <p:fltVal val="0"/>
                                          </p:val>
                                        </p:tav>
                                        <p:tav tm="100000">
                                          <p:val>
                                            <p:strVal val="#ppt_h"/>
                                          </p:val>
                                        </p:tav>
                                      </p:tavLst>
                                    </p:anim>
                                    <p:animEffect transition="in" filter="fade">
                                      <p:cBhvr>
                                        <p:cTn id="119" dur="500"/>
                                        <p:tgtEl>
                                          <p:spTgt spid="42"/>
                                        </p:tgtEl>
                                      </p:cBhvr>
                                    </p:animEffect>
                                  </p:childTnLst>
                                </p:cTn>
                              </p:par>
                            </p:childTnLst>
                          </p:cTn>
                        </p:par>
                        <p:par>
                          <p:cTn id="120" fill="hold">
                            <p:stCondLst>
                              <p:cond delay="10000"/>
                            </p:stCondLst>
                            <p:childTnLst>
                              <p:par>
                                <p:cTn id="121" presetID="10" presetClass="entr" presetSubtype="0"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childTnLst>
                          </p:cTn>
                        </p:par>
                        <p:par>
                          <p:cTn id="124" fill="hold">
                            <p:stCondLst>
                              <p:cond delay="10500"/>
                            </p:stCondLst>
                            <p:childTnLst>
                              <p:par>
                                <p:cTn id="125" presetID="22" presetClass="entr" presetSubtype="8"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par>
                          <p:cTn id="128" fill="hold">
                            <p:stCondLst>
                              <p:cond delay="11000"/>
                            </p:stCondLst>
                            <p:childTnLst>
                              <p:par>
                                <p:cTn id="129" presetID="53" presetClass="entr" presetSubtype="16" fill="hold" grpId="0" nodeType="afterEffect">
                                  <p:stCondLst>
                                    <p:cond delay="0"/>
                                  </p:stCondLst>
                                  <p:childTnLst>
                                    <p:set>
                                      <p:cBhvr>
                                        <p:cTn id="130" dur="1" fill="hold">
                                          <p:stCondLst>
                                            <p:cond delay="0"/>
                                          </p:stCondLst>
                                        </p:cTn>
                                        <p:tgtEl>
                                          <p:spTgt spid="45"/>
                                        </p:tgtEl>
                                        <p:attrNameLst>
                                          <p:attrName>style.visibility</p:attrName>
                                        </p:attrNameLst>
                                      </p:cBhvr>
                                      <p:to>
                                        <p:strVal val="visible"/>
                                      </p:to>
                                    </p:set>
                                    <p:anim calcmode="lin" valueType="num">
                                      <p:cBhvr>
                                        <p:cTn id="131" dur="500" fill="hold"/>
                                        <p:tgtEl>
                                          <p:spTgt spid="45"/>
                                        </p:tgtEl>
                                        <p:attrNameLst>
                                          <p:attrName>ppt_w</p:attrName>
                                        </p:attrNameLst>
                                      </p:cBhvr>
                                      <p:tavLst>
                                        <p:tav tm="0">
                                          <p:val>
                                            <p:fltVal val="0"/>
                                          </p:val>
                                        </p:tav>
                                        <p:tav tm="100000">
                                          <p:val>
                                            <p:strVal val="#ppt_w"/>
                                          </p:val>
                                        </p:tav>
                                      </p:tavLst>
                                    </p:anim>
                                    <p:anim calcmode="lin" valueType="num">
                                      <p:cBhvr>
                                        <p:cTn id="132" dur="500" fill="hold"/>
                                        <p:tgtEl>
                                          <p:spTgt spid="45"/>
                                        </p:tgtEl>
                                        <p:attrNameLst>
                                          <p:attrName>ppt_h</p:attrName>
                                        </p:attrNameLst>
                                      </p:cBhvr>
                                      <p:tavLst>
                                        <p:tav tm="0">
                                          <p:val>
                                            <p:fltVal val="0"/>
                                          </p:val>
                                        </p:tav>
                                        <p:tav tm="100000">
                                          <p:val>
                                            <p:strVal val="#ppt_h"/>
                                          </p:val>
                                        </p:tav>
                                      </p:tavLst>
                                    </p:anim>
                                    <p:animEffect transition="in" filter="fade">
                                      <p:cBhvr>
                                        <p:cTn id="133" dur="500"/>
                                        <p:tgtEl>
                                          <p:spTgt spid="45"/>
                                        </p:tgtEl>
                                      </p:cBhvr>
                                    </p:animEffect>
                                  </p:childTnLst>
                                </p:cTn>
                              </p:par>
                            </p:childTnLst>
                          </p:cTn>
                        </p:par>
                        <p:par>
                          <p:cTn id="134" fill="hold">
                            <p:stCondLst>
                              <p:cond delay="11500"/>
                            </p:stCondLst>
                            <p:childTnLst>
                              <p:par>
                                <p:cTn id="135" presetID="10" presetClass="entr" presetSubtype="0" fill="hold" grpId="0" nodeType="after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500"/>
                                        <p:tgtEl>
                                          <p:spTgt spid="46"/>
                                        </p:tgtEl>
                                      </p:cBhvr>
                                    </p:animEffect>
                                  </p:childTnLst>
                                </p:cTn>
                              </p:par>
                            </p:childTnLst>
                          </p:cTn>
                        </p:par>
                        <p:par>
                          <p:cTn id="138" fill="hold">
                            <p:stCondLst>
                              <p:cond delay="12000"/>
                            </p:stCondLst>
                            <p:childTnLst>
                              <p:par>
                                <p:cTn id="139" presetID="22" presetClass="entr" presetSubtype="8" fill="hold" nodeType="after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left)">
                                      <p:cBhvr>
                                        <p:cTn id="141" dur="500"/>
                                        <p:tgtEl>
                                          <p:spTgt spid="47"/>
                                        </p:tgtEl>
                                      </p:cBhvr>
                                    </p:animEffect>
                                  </p:childTnLst>
                                </p:cTn>
                              </p:par>
                            </p:childTnLst>
                          </p:cTn>
                        </p:par>
                        <p:par>
                          <p:cTn id="142" fill="hold">
                            <p:stCondLst>
                              <p:cond delay="12500"/>
                            </p:stCondLst>
                            <p:childTnLst>
                              <p:par>
                                <p:cTn id="143" presetID="53" presetClass="entr" presetSubtype="16" fill="hold" grpId="0" nodeType="after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500" fill="hold"/>
                                        <p:tgtEl>
                                          <p:spTgt spid="48"/>
                                        </p:tgtEl>
                                        <p:attrNameLst>
                                          <p:attrName>ppt_w</p:attrName>
                                        </p:attrNameLst>
                                      </p:cBhvr>
                                      <p:tavLst>
                                        <p:tav tm="0">
                                          <p:val>
                                            <p:fltVal val="0"/>
                                          </p:val>
                                        </p:tav>
                                        <p:tav tm="100000">
                                          <p:val>
                                            <p:strVal val="#ppt_w"/>
                                          </p:val>
                                        </p:tav>
                                      </p:tavLst>
                                    </p:anim>
                                    <p:anim calcmode="lin" valueType="num">
                                      <p:cBhvr>
                                        <p:cTn id="146" dur="500" fill="hold"/>
                                        <p:tgtEl>
                                          <p:spTgt spid="48"/>
                                        </p:tgtEl>
                                        <p:attrNameLst>
                                          <p:attrName>ppt_h</p:attrName>
                                        </p:attrNameLst>
                                      </p:cBhvr>
                                      <p:tavLst>
                                        <p:tav tm="0">
                                          <p:val>
                                            <p:fltVal val="0"/>
                                          </p:val>
                                        </p:tav>
                                        <p:tav tm="100000">
                                          <p:val>
                                            <p:strVal val="#ppt_h"/>
                                          </p:val>
                                        </p:tav>
                                      </p:tavLst>
                                    </p:anim>
                                    <p:animEffect transition="in" filter="fade">
                                      <p:cBhvr>
                                        <p:cTn id="1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4" grpId="0"/>
      <p:bldP spid="25" grpId="0" animBg="1"/>
      <p:bldP spid="26" grpId="0" animBg="1"/>
      <p:bldP spid="27" grpId="0"/>
      <p:bldP spid="28" grpId="0" animBg="1"/>
      <p:bldP spid="30" grpId="0"/>
      <p:bldP spid="31" grpId="0" animBg="1"/>
      <p:bldP spid="33" grpId="0"/>
      <p:bldP spid="34" grpId="0" animBg="1"/>
      <p:bldP spid="36" grpId="0"/>
      <p:bldP spid="37" grpId="0" animBg="1"/>
      <p:bldP spid="39" grpId="0"/>
      <p:bldP spid="40" grpId="0" animBg="1"/>
      <p:bldP spid="42" grpId="0"/>
      <p:bldP spid="43" grpId="0" animBg="1"/>
      <p:bldP spid="45" grpId="0"/>
      <p:bldP spid="46" grpId="0" animBg="1"/>
      <p:bldP spid="4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．接口的定义</a:t>
            </a:r>
          </a:p>
        </p:txBody>
      </p:sp>
      <p:sp>
        <p:nvSpPr>
          <p:cNvPr id="3" name="TextBox 2"/>
          <p:cNvSpPr txBox="1"/>
          <p:nvPr/>
        </p:nvSpPr>
        <p:spPr>
          <a:xfrm>
            <a:off x="1095153" y="829340"/>
            <a:ext cx="9399182" cy="615553"/>
          </a:xfrm>
          <a:prstGeom prst="rect">
            <a:avLst/>
          </a:prstGeom>
          <a:noFill/>
        </p:spPr>
        <p:txBody>
          <a:bodyPr wrap="square" rtlCol="0">
            <a:spAutoFit/>
          </a:bodyPr>
          <a:lstStyle/>
          <a:p>
            <a:pPr indent="446088"/>
            <a:r>
              <a:rPr lang="zh-CN" altLang="zh-CN" dirty="0"/>
              <a:t>例如，在下面例子中声明一个名为</a:t>
            </a:r>
            <a:r>
              <a:rPr lang="en-US" altLang="zh-CN" dirty="0" err="1"/>
              <a:t>MyInterface</a:t>
            </a:r>
            <a:r>
              <a:rPr lang="zh-CN" altLang="zh-CN" dirty="0"/>
              <a:t>的接口，它有</a:t>
            </a:r>
            <a:r>
              <a:rPr lang="en-US" altLang="zh-CN" dirty="0"/>
              <a:t>3</a:t>
            </a:r>
            <a:r>
              <a:rPr lang="zh-CN" altLang="zh-CN" dirty="0"/>
              <a:t>个成员，分别为属性、</a:t>
            </a:r>
            <a:r>
              <a:rPr lang="en-US" altLang="zh-CN" dirty="0"/>
              <a:t>Function</a:t>
            </a:r>
            <a:r>
              <a:rPr lang="zh-CN" altLang="zh-CN" dirty="0"/>
              <a:t>过程和事件，程序代码如下</a:t>
            </a:r>
            <a:r>
              <a:rPr lang="zh-CN" altLang="zh-CN" dirty="0" smtClean="0"/>
              <a:t>：</a:t>
            </a:r>
            <a:endParaRPr lang="zh-CN" altLang="zh-CN" dirty="0"/>
          </a:p>
        </p:txBody>
      </p:sp>
      <p:sp>
        <p:nvSpPr>
          <p:cNvPr id="4" name="TextBox 3"/>
          <p:cNvSpPr txBox="1"/>
          <p:nvPr/>
        </p:nvSpPr>
        <p:spPr>
          <a:xfrm>
            <a:off x="1679944" y="1444893"/>
            <a:ext cx="8208335" cy="1549360"/>
          </a:xfrm>
          <a:prstGeom prst="roundRect">
            <a:avLst>
              <a:gd name="adj" fmla="val 11863"/>
            </a:avLst>
          </a:prstGeom>
          <a:solidFill>
            <a:schemeClr val="accent5">
              <a:lumMod val="40000"/>
              <a:lumOff val="60000"/>
            </a:schemeClr>
          </a:solidFill>
        </p:spPr>
        <p:txBody>
          <a:bodyPr wrap="square" rtlCol="0">
            <a:spAutoFit/>
          </a:bodyPr>
          <a:lstStyle/>
          <a:p>
            <a:r>
              <a:rPr lang="en-US" altLang="zh-CN" dirty="0"/>
              <a:t>Public Interface </a:t>
            </a:r>
            <a:r>
              <a:rPr lang="en-US" altLang="zh-CN" dirty="0" err="1"/>
              <a:t>MyInterface</a:t>
            </a:r>
            <a:endParaRPr lang="zh-CN" altLang="zh-CN" dirty="0"/>
          </a:p>
          <a:p>
            <a:r>
              <a:rPr lang="en-US" altLang="zh-CN" dirty="0"/>
              <a:t>	Property </a:t>
            </a:r>
            <a:r>
              <a:rPr lang="en-US" altLang="zh-CN" dirty="0" err="1"/>
              <a:t>stuName</a:t>
            </a:r>
            <a:r>
              <a:rPr lang="en-US" altLang="zh-CN" dirty="0"/>
              <a:t> As String	 		</a:t>
            </a:r>
            <a:r>
              <a:rPr lang="en-US" altLang="zh-CN" dirty="0" smtClean="0"/>
              <a:t>' </a:t>
            </a:r>
            <a:r>
              <a:rPr lang="zh-CN" altLang="zh-CN" dirty="0"/>
              <a:t>声明属性</a:t>
            </a:r>
          </a:p>
          <a:p>
            <a:r>
              <a:rPr lang="en-US" altLang="zh-CN" dirty="0"/>
              <a:t>   	Function </a:t>
            </a:r>
            <a:r>
              <a:rPr lang="en-US" altLang="zh-CN" dirty="0" err="1"/>
              <a:t>GetScore</a:t>
            </a:r>
            <a:r>
              <a:rPr lang="en-US" altLang="zh-CN" dirty="0"/>
              <a:t>(</a:t>
            </a:r>
            <a:r>
              <a:rPr lang="en-US" altLang="zh-CN" dirty="0" err="1"/>
              <a:t>ByVal</a:t>
            </a:r>
            <a:r>
              <a:rPr lang="en-US" altLang="zh-CN" dirty="0"/>
              <a:t> x As Single) 	As Single	</a:t>
            </a:r>
            <a:r>
              <a:rPr lang="en-US" altLang="zh-CN" dirty="0" smtClean="0"/>
              <a:t>' </a:t>
            </a:r>
            <a:r>
              <a:rPr lang="zh-CN" altLang="zh-CN" dirty="0"/>
              <a:t>声明</a:t>
            </a:r>
            <a:r>
              <a:rPr lang="en-US" altLang="zh-CN" dirty="0"/>
              <a:t>Function</a:t>
            </a:r>
            <a:r>
              <a:rPr lang="zh-CN" altLang="zh-CN" dirty="0"/>
              <a:t>过程</a:t>
            </a:r>
          </a:p>
          <a:p>
            <a:r>
              <a:rPr lang="en-US" altLang="zh-CN" dirty="0"/>
              <a:t>   	Event </a:t>
            </a:r>
            <a:r>
              <a:rPr lang="en-US" altLang="zh-CN" dirty="0" err="1"/>
              <a:t>CalComplete</a:t>
            </a:r>
            <a:r>
              <a:rPr lang="en-US" altLang="zh-CN" dirty="0"/>
              <a:t>()				</a:t>
            </a:r>
            <a:r>
              <a:rPr lang="en-US" altLang="zh-CN" dirty="0" smtClean="0"/>
              <a:t>' </a:t>
            </a:r>
            <a:r>
              <a:rPr lang="zh-CN" altLang="zh-CN" dirty="0"/>
              <a:t>声明事件</a:t>
            </a:r>
          </a:p>
          <a:p>
            <a:r>
              <a:rPr lang="en-US" altLang="zh-CN" dirty="0"/>
              <a:t>End </a:t>
            </a:r>
            <a:r>
              <a:rPr lang="en-US" altLang="zh-CN" dirty="0" smtClean="0"/>
              <a:t>Interface</a:t>
            </a:r>
            <a:endParaRPr lang="zh-CN" altLang="zh-CN" dirty="0"/>
          </a:p>
        </p:txBody>
      </p:sp>
      <p:sp>
        <p:nvSpPr>
          <p:cNvPr id="5" name="TextBox 4"/>
          <p:cNvSpPr txBox="1"/>
          <p:nvPr/>
        </p:nvSpPr>
        <p:spPr>
          <a:xfrm>
            <a:off x="1095153" y="2994253"/>
            <a:ext cx="9537405" cy="1661993"/>
          </a:xfrm>
          <a:prstGeom prst="rect">
            <a:avLst/>
          </a:prstGeom>
          <a:noFill/>
        </p:spPr>
        <p:txBody>
          <a:bodyPr wrap="square" rtlCol="0">
            <a:spAutoFit/>
          </a:bodyPr>
          <a:lstStyle/>
          <a:p>
            <a:pPr indent="446088" fontAlgn="ctr"/>
            <a:r>
              <a:rPr lang="zh-CN" altLang="zh-CN" dirty="0"/>
              <a:t>原则上，接口可以在任何代码模块中定义，但是由于接口的实现是在类中，因此定义接口时，还需考虑它和类的位置。一般可以在以下几种位置定义接口。</a:t>
            </a:r>
          </a:p>
          <a:p>
            <a:pPr indent="446088" fontAlgn="ctr"/>
            <a:r>
              <a:rPr lang="zh-CN" altLang="zh-CN" b="1" dirty="0" smtClean="0"/>
              <a:t>（</a:t>
            </a:r>
            <a:r>
              <a:rPr lang="en-US" altLang="zh-CN" b="1" dirty="0"/>
              <a:t>1</a:t>
            </a:r>
            <a:r>
              <a:rPr lang="zh-CN" altLang="zh-CN" b="1" dirty="0"/>
              <a:t>）在类或模块代码之外</a:t>
            </a:r>
          </a:p>
          <a:p>
            <a:pPr indent="446088" fontAlgn="ctr"/>
            <a:r>
              <a:rPr lang="zh-CN" altLang="zh-CN" dirty="0"/>
              <a:t>如果接口在类（包括窗体）的外部定义，则实现接口的类可以出现在项目中的任何位置，包括模块、窗体和类。</a:t>
            </a:r>
          </a:p>
          <a:p>
            <a:pPr indent="446088" fontAlgn="ctr"/>
            <a:r>
              <a:rPr lang="zh-CN" altLang="zh-CN" dirty="0"/>
              <a:t>例如，在窗体代码的外部定义一个接口，实现接口的类可以出现在窗体模块中，程序代码如下</a:t>
            </a:r>
            <a:r>
              <a:rPr lang="zh-CN" altLang="zh-CN" dirty="0" smtClean="0"/>
              <a:t>：</a:t>
            </a:r>
            <a:endParaRPr lang="zh-CN" altLang="zh-CN" dirty="0"/>
          </a:p>
        </p:txBody>
      </p:sp>
      <p:sp>
        <p:nvSpPr>
          <p:cNvPr id="6" name="TextBox 5"/>
          <p:cNvSpPr txBox="1"/>
          <p:nvPr/>
        </p:nvSpPr>
        <p:spPr>
          <a:xfrm>
            <a:off x="1679944" y="4666247"/>
            <a:ext cx="8314661" cy="1838801"/>
          </a:xfrm>
          <a:prstGeom prst="roundRect">
            <a:avLst>
              <a:gd name="adj" fmla="val 11463"/>
            </a:avLst>
          </a:prstGeom>
          <a:solidFill>
            <a:schemeClr val="accent5">
              <a:lumMod val="40000"/>
              <a:lumOff val="60000"/>
            </a:schemeClr>
          </a:solidFill>
        </p:spPr>
        <p:txBody>
          <a:bodyPr wrap="square" rtlCol="0">
            <a:spAutoFit/>
          </a:bodyPr>
          <a:lstStyle/>
          <a:p>
            <a:r>
              <a:rPr lang="en-US" altLang="zh-CN" dirty="0"/>
              <a:t>Public Interface </a:t>
            </a:r>
            <a:r>
              <a:rPr lang="en-US" altLang="zh-CN" dirty="0" err="1"/>
              <a:t>MyInterface</a:t>
            </a:r>
            <a:r>
              <a:rPr lang="en-US" altLang="zh-CN" dirty="0"/>
              <a:t>					</a:t>
            </a:r>
            <a:r>
              <a:rPr lang="en-US" altLang="zh-CN" dirty="0" smtClean="0"/>
              <a:t>' </a:t>
            </a:r>
            <a:r>
              <a:rPr lang="zh-CN" altLang="zh-CN" dirty="0"/>
              <a:t>声明接口</a:t>
            </a:r>
          </a:p>
          <a:p>
            <a:r>
              <a:rPr lang="en-US" altLang="zh-CN" dirty="0"/>
              <a:t>   	…</a:t>
            </a:r>
            <a:endParaRPr lang="zh-CN" altLang="zh-CN" dirty="0"/>
          </a:p>
          <a:p>
            <a:r>
              <a:rPr lang="en-US" altLang="zh-CN" dirty="0"/>
              <a:t>End Interface</a:t>
            </a:r>
            <a:endParaRPr lang="zh-CN" altLang="zh-CN" dirty="0"/>
          </a:p>
          <a:p>
            <a:r>
              <a:rPr lang="en-US" altLang="zh-CN" dirty="0"/>
              <a:t>Public Class Form1						</a:t>
            </a:r>
            <a:r>
              <a:rPr lang="en-US" altLang="zh-CN" dirty="0" smtClean="0"/>
              <a:t>' </a:t>
            </a:r>
            <a:r>
              <a:rPr lang="zh-CN" altLang="zh-CN" dirty="0"/>
              <a:t>窗体类</a:t>
            </a:r>
          </a:p>
          <a:p>
            <a:r>
              <a:rPr lang="en-US" altLang="zh-CN" dirty="0"/>
              <a:t>   	…</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15937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．接口的定义</a:t>
            </a:r>
          </a:p>
        </p:txBody>
      </p:sp>
      <p:sp>
        <p:nvSpPr>
          <p:cNvPr id="3" name="TextBox 2"/>
          <p:cNvSpPr txBox="1"/>
          <p:nvPr/>
        </p:nvSpPr>
        <p:spPr>
          <a:xfrm>
            <a:off x="967563" y="861237"/>
            <a:ext cx="9473609" cy="1138773"/>
          </a:xfrm>
          <a:prstGeom prst="rect">
            <a:avLst/>
          </a:prstGeom>
          <a:noFill/>
        </p:spPr>
        <p:txBody>
          <a:bodyPr wrap="square" rtlCol="0">
            <a:spAutoFit/>
          </a:bodyPr>
          <a:lstStyle/>
          <a:p>
            <a:pPr indent="446088" fontAlgn="ctr"/>
            <a:r>
              <a:rPr lang="zh-CN" altLang="zh-CN" b="1" dirty="0"/>
              <a:t>（</a:t>
            </a:r>
            <a:r>
              <a:rPr lang="en-US" altLang="zh-CN" b="1" dirty="0"/>
              <a:t>2</a:t>
            </a:r>
            <a:r>
              <a:rPr lang="zh-CN" altLang="zh-CN" b="1" dirty="0"/>
              <a:t>）在模块内部</a:t>
            </a:r>
          </a:p>
          <a:p>
            <a:pPr indent="446088" fontAlgn="ctr"/>
            <a:r>
              <a:rPr lang="zh-CN" altLang="zh-CN" dirty="0"/>
              <a:t>如果接口在模块内部定义，则实现接口的类也可以出现在项目中的任何位置。</a:t>
            </a:r>
          </a:p>
          <a:p>
            <a:pPr indent="446088" fontAlgn="ctr"/>
            <a:r>
              <a:rPr lang="zh-CN" altLang="zh-CN" dirty="0"/>
              <a:t>例如，在窗体代码的外部定义一个接口，实现接口的类可以出现在窗体模块中，程序代码如下</a:t>
            </a:r>
            <a:r>
              <a:rPr lang="zh-CN" altLang="zh-CN" dirty="0" smtClean="0"/>
              <a:t>：</a:t>
            </a:r>
            <a:endParaRPr lang="zh-CN" altLang="zh-CN" dirty="0"/>
          </a:p>
        </p:txBody>
      </p:sp>
      <p:sp>
        <p:nvSpPr>
          <p:cNvPr id="4" name="TextBox 3"/>
          <p:cNvSpPr txBox="1"/>
          <p:nvPr/>
        </p:nvSpPr>
        <p:spPr>
          <a:xfrm>
            <a:off x="1531088" y="2000010"/>
            <a:ext cx="8442252" cy="1549360"/>
          </a:xfrm>
          <a:prstGeom prst="roundRect">
            <a:avLst>
              <a:gd name="adj" fmla="val 9804"/>
            </a:avLst>
          </a:prstGeom>
          <a:solidFill>
            <a:schemeClr val="accent5">
              <a:lumMod val="40000"/>
              <a:lumOff val="60000"/>
            </a:schemeClr>
          </a:solidFill>
        </p:spPr>
        <p:txBody>
          <a:bodyPr wrap="square" rtlCol="0">
            <a:spAutoFit/>
          </a:bodyPr>
          <a:lstStyle/>
          <a:p>
            <a:r>
              <a:rPr lang="en-US" altLang="zh-CN" dirty="0"/>
              <a:t>Module Module1</a:t>
            </a:r>
            <a:endParaRPr lang="zh-CN" altLang="zh-CN" dirty="0"/>
          </a:p>
          <a:p>
            <a:r>
              <a:rPr lang="en-US" altLang="zh-CN" dirty="0"/>
              <a:t>Public Interface </a:t>
            </a:r>
            <a:r>
              <a:rPr lang="en-US" altLang="zh-CN" dirty="0" err="1"/>
              <a:t>MyInterface</a:t>
            </a:r>
            <a:r>
              <a:rPr lang="en-US" altLang="zh-CN" dirty="0"/>
              <a:t>					</a:t>
            </a:r>
            <a:r>
              <a:rPr lang="en-US" altLang="zh-CN" dirty="0" smtClean="0"/>
              <a:t>' </a:t>
            </a:r>
            <a:r>
              <a:rPr lang="zh-CN" altLang="zh-CN" dirty="0"/>
              <a:t>在模块内声明接口</a:t>
            </a:r>
          </a:p>
          <a:p>
            <a:r>
              <a:rPr lang="en-US" altLang="zh-CN" dirty="0"/>
              <a:t>   	…</a:t>
            </a:r>
            <a:endParaRPr lang="zh-CN" altLang="zh-CN" dirty="0"/>
          </a:p>
          <a:p>
            <a:r>
              <a:rPr lang="en-US" altLang="zh-CN" dirty="0"/>
              <a:t>End Interface</a:t>
            </a:r>
            <a:endParaRPr lang="zh-CN" altLang="zh-CN" dirty="0"/>
          </a:p>
          <a:p>
            <a:r>
              <a:rPr lang="en-US" altLang="zh-CN" dirty="0"/>
              <a:t>End </a:t>
            </a:r>
            <a:r>
              <a:rPr lang="en-US" altLang="zh-CN" dirty="0" smtClean="0"/>
              <a:t>Module</a:t>
            </a:r>
            <a:endParaRPr lang="zh-CN" altLang="zh-CN" dirty="0"/>
          </a:p>
        </p:txBody>
      </p:sp>
      <p:sp>
        <p:nvSpPr>
          <p:cNvPr id="5" name="矩形 4"/>
          <p:cNvSpPr/>
          <p:nvPr/>
        </p:nvSpPr>
        <p:spPr>
          <a:xfrm>
            <a:off x="1424763" y="3549370"/>
            <a:ext cx="7272670" cy="615553"/>
          </a:xfrm>
          <a:prstGeom prst="rect">
            <a:avLst/>
          </a:prstGeom>
        </p:spPr>
        <p:txBody>
          <a:bodyPr wrap="square">
            <a:spAutoFit/>
          </a:bodyPr>
          <a:lstStyle/>
          <a:p>
            <a:pPr fontAlgn="ctr"/>
            <a:r>
              <a:rPr lang="zh-CN" altLang="zh-CN" b="1" dirty="0"/>
              <a:t>（</a:t>
            </a:r>
            <a:r>
              <a:rPr lang="en-US" altLang="zh-CN" b="1" dirty="0"/>
              <a:t>3</a:t>
            </a:r>
            <a:r>
              <a:rPr lang="zh-CN" altLang="zh-CN" b="1" dirty="0"/>
              <a:t>）在类内部</a:t>
            </a:r>
          </a:p>
          <a:p>
            <a:pPr fontAlgn="ctr"/>
            <a:r>
              <a:rPr lang="zh-CN" altLang="zh-CN" dirty="0"/>
              <a:t>如果接口在一个类的内部定义，则接口的实现只能出现在这个类中。</a:t>
            </a:r>
          </a:p>
        </p:txBody>
      </p:sp>
    </p:spTree>
    <p:extLst>
      <p:ext uri="{BB962C8B-B14F-4D97-AF65-F5344CB8AC3E}">
        <p14:creationId xmlns:p14="http://schemas.microsoft.com/office/powerpoint/2010/main" val="161214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．接口的定义</a:t>
            </a:r>
          </a:p>
        </p:txBody>
      </p:sp>
      <p:sp>
        <p:nvSpPr>
          <p:cNvPr id="3" name="TextBox 2"/>
          <p:cNvSpPr txBox="1"/>
          <p:nvPr/>
        </p:nvSpPr>
        <p:spPr>
          <a:xfrm>
            <a:off x="861237" y="797442"/>
            <a:ext cx="9494875" cy="1138773"/>
          </a:xfrm>
          <a:prstGeom prst="rect">
            <a:avLst/>
          </a:prstGeom>
          <a:noFill/>
        </p:spPr>
        <p:txBody>
          <a:bodyPr wrap="square" rtlCol="0">
            <a:spAutoFit/>
          </a:bodyPr>
          <a:lstStyle/>
          <a:p>
            <a:pPr indent="446088" fontAlgn="ctr"/>
            <a:r>
              <a:rPr lang="zh-CN" altLang="zh-CN" dirty="0"/>
              <a:t>通常接口是在模块中定义，具体操作步骤如下：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）执行“项目”→“添加模块”菜单命令，建立一个模块文件</a:t>
            </a:r>
            <a:r>
              <a:rPr lang="en-US" altLang="zh-CN" dirty="0"/>
              <a:t>Module1.vb</a:t>
            </a:r>
            <a:r>
              <a:rPr lang="zh-CN" altLang="zh-CN" dirty="0"/>
              <a:t>。</a:t>
            </a:r>
          </a:p>
          <a:p>
            <a:pPr indent="446088" fontAlgn="ctr"/>
            <a:r>
              <a:rPr lang="zh-CN" altLang="zh-CN" dirty="0"/>
              <a:t>（</a:t>
            </a:r>
            <a:r>
              <a:rPr lang="en-US" altLang="zh-CN" dirty="0"/>
              <a:t>3</a:t>
            </a:r>
            <a:r>
              <a:rPr lang="zh-CN" altLang="zh-CN" dirty="0"/>
              <a:t>）在模块代码窗口中定义一个接口</a:t>
            </a:r>
            <a:r>
              <a:rPr lang="en-US" altLang="zh-CN" dirty="0" err="1"/>
              <a:t>MyInterface</a:t>
            </a:r>
            <a:r>
              <a:rPr lang="zh-CN" altLang="zh-CN" dirty="0"/>
              <a:t>，程序代码如下</a:t>
            </a:r>
            <a:r>
              <a:rPr lang="zh-CN" altLang="zh-CN" dirty="0" smtClean="0"/>
              <a:t>：</a:t>
            </a:r>
            <a:endParaRPr lang="zh-CN" altLang="zh-CN" dirty="0"/>
          </a:p>
        </p:txBody>
      </p:sp>
      <p:sp>
        <p:nvSpPr>
          <p:cNvPr id="4" name="TextBox 3"/>
          <p:cNvSpPr txBox="1"/>
          <p:nvPr/>
        </p:nvSpPr>
        <p:spPr>
          <a:xfrm>
            <a:off x="1477926" y="1936215"/>
            <a:ext cx="8878186" cy="2128242"/>
          </a:xfrm>
          <a:prstGeom prst="roundRect">
            <a:avLst>
              <a:gd name="adj" fmla="val 8174"/>
            </a:avLst>
          </a:prstGeom>
          <a:solidFill>
            <a:schemeClr val="accent5">
              <a:lumMod val="40000"/>
              <a:lumOff val="60000"/>
            </a:schemeClr>
          </a:solidFill>
        </p:spPr>
        <p:txBody>
          <a:bodyPr wrap="square" rtlCol="0">
            <a:spAutoFit/>
          </a:bodyPr>
          <a:lstStyle/>
          <a:p>
            <a:r>
              <a:rPr lang="en-US" altLang="zh-CN" dirty="0"/>
              <a:t>Module Module1</a:t>
            </a:r>
            <a:endParaRPr lang="zh-CN" altLang="zh-CN" dirty="0"/>
          </a:p>
          <a:p>
            <a:r>
              <a:rPr lang="en-US" altLang="zh-CN" dirty="0"/>
              <a:t>Public Interface </a:t>
            </a:r>
            <a:r>
              <a:rPr lang="en-US" altLang="zh-CN" dirty="0" err="1"/>
              <a:t>MyInterface</a:t>
            </a:r>
            <a:endParaRPr lang="zh-CN" altLang="zh-CN" dirty="0"/>
          </a:p>
          <a:p>
            <a:r>
              <a:rPr lang="en-US" altLang="zh-CN" dirty="0"/>
              <a:t>	Property </a:t>
            </a:r>
            <a:r>
              <a:rPr lang="en-US" altLang="zh-CN" dirty="0" err="1"/>
              <a:t>stuName</a:t>
            </a:r>
            <a:r>
              <a:rPr lang="en-US" altLang="zh-CN" dirty="0"/>
              <a:t> As String	 		</a:t>
            </a:r>
            <a:r>
              <a:rPr lang="en-US" altLang="zh-CN" dirty="0" smtClean="0"/>
              <a:t>' </a:t>
            </a:r>
            <a:r>
              <a:rPr lang="zh-CN" altLang="zh-CN" dirty="0"/>
              <a:t>声明属性</a:t>
            </a:r>
          </a:p>
          <a:p>
            <a:r>
              <a:rPr lang="en-US" altLang="zh-CN" dirty="0"/>
              <a:t>   	Function </a:t>
            </a:r>
            <a:r>
              <a:rPr lang="en-US" altLang="zh-CN" dirty="0" err="1"/>
              <a:t>GetScore</a:t>
            </a:r>
            <a:r>
              <a:rPr lang="en-US" altLang="zh-CN" dirty="0"/>
              <a:t>(</a:t>
            </a:r>
            <a:r>
              <a:rPr lang="en-US" altLang="zh-CN" dirty="0" err="1"/>
              <a:t>ByVal</a:t>
            </a:r>
            <a:r>
              <a:rPr lang="en-US" altLang="zh-CN" dirty="0"/>
              <a:t> x As Single)	As Single	</a:t>
            </a:r>
            <a:r>
              <a:rPr lang="en-US" altLang="zh-CN" dirty="0" smtClean="0"/>
              <a:t>' </a:t>
            </a:r>
            <a:r>
              <a:rPr lang="zh-CN" altLang="zh-CN" dirty="0"/>
              <a:t>声明</a:t>
            </a:r>
            <a:r>
              <a:rPr lang="en-US" altLang="zh-CN" dirty="0"/>
              <a:t>Function</a:t>
            </a:r>
            <a:r>
              <a:rPr lang="zh-CN" altLang="zh-CN" dirty="0"/>
              <a:t>过程</a:t>
            </a:r>
          </a:p>
          <a:p>
            <a:r>
              <a:rPr lang="en-US" altLang="zh-CN" dirty="0"/>
              <a:t>   	Event </a:t>
            </a:r>
            <a:r>
              <a:rPr lang="en-US" altLang="zh-CN" dirty="0" err="1"/>
              <a:t>CalComplete</a:t>
            </a:r>
            <a:r>
              <a:rPr lang="en-US" altLang="zh-CN" dirty="0"/>
              <a:t>()				</a:t>
            </a:r>
            <a:r>
              <a:rPr lang="en-US" altLang="zh-CN" dirty="0" smtClean="0"/>
              <a:t>' </a:t>
            </a:r>
            <a:r>
              <a:rPr lang="zh-CN" altLang="zh-CN" dirty="0"/>
              <a:t>声明事件</a:t>
            </a:r>
          </a:p>
          <a:p>
            <a:r>
              <a:rPr lang="en-US" altLang="zh-CN" dirty="0"/>
              <a:t>End Interface   					</a:t>
            </a:r>
            <a:r>
              <a:rPr lang="en-US" altLang="zh-CN" dirty="0" smtClean="0"/>
              <a:t>' </a:t>
            </a:r>
            <a:r>
              <a:rPr lang="zh-CN" altLang="zh-CN" dirty="0"/>
              <a:t>接口定义结束</a:t>
            </a:r>
          </a:p>
          <a:p>
            <a:r>
              <a:rPr lang="en-US" altLang="zh-CN" dirty="0"/>
              <a:t>End </a:t>
            </a:r>
            <a:r>
              <a:rPr lang="en-US" altLang="zh-CN" dirty="0" smtClean="0"/>
              <a:t>Module</a:t>
            </a:r>
            <a:endParaRPr lang="zh-CN" altLang="zh-CN" dirty="0"/>
          </a:p>
        </p:txBody>
      </p:sp>
    </p:spTree>
    <p:extLst>
      <p:ext uri="{BB962C8B-B14F-4D97-AF65-F5344CB8AC3E}">
        <p14:creationId xmlns:p14="http://schemas.microsoft.com/office/powerpoint/2010/main" val="254787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．接口的实现</a:t>
            </a:r>
          </a:p>
        </p:txBody>
      </p:sp>
      <p:sp>
        <p:nvSpPr>
          <p:cNvPr id="3" name="TextBox 2"/>
          <p:cNvSpPr txBox="1"/>
          <p:nvPr/>
        </p:nvSpPr>
        <p:spPr>
          <a:xfrm>
            <a:off x="850605" y="850605"/>
            <a:ext cx="9579935" cy="615553"/>
          </a:xfrm>
          <a:prstGeom prst="rect">
            <a:avLst/>
          </a:prstGeom>
          <a:noFill/>
        </p:spPr>
        <p:txBody>
          <a:bodyPr wrap="square" rtlCol="0">
            <a:spAutoFit/>
          </a:bodyPr>
          <a:lstStyle/>
          <a:p>
            <a:pPr indent="446088"/>
            <a:r>
              <a:rPr lang="en-US" altLang="zh-CN" dirty="0"/>
              <a:t>Implements</a:t>
            </a:r>
            <a:r>
              <a:rPr lang="zh-CN" altLang="zh-CN" dirty="0"/>
              <a:t>语句指定一个或多个接口或接口成员，而具体的实现将在类或结构中定义。</a:t>
            </a:r>
            <a:r>
              <a:rPr lang="en-US" altLang="zh-CN" dirty="0"/>
              <a:t>Implements</a:t>
            </a:r>
            <a:r>
              <a:rPr lang="zh-CN" altLang="zh-CN" dirty="0"/>
              <a:t>语句出现在类或结构中，其语法格式如下</a:t>
            </a:r>
            <a:r>
              <a:rPr lang="zh-CN" altLang="zh-CN" dirty="0" smtClean="0"/>
              <a:t>：</a:t>
            </a:r>
            <a:endParaRPr lang="zh-CN" altLang="zh-CN" dirty="0"/>
          </a:p>
        </p:txBody>
      </p:sp>
      <p:sp>
        <p:nvSpPr>
          <p:cNvPr id="4" name="圆角矩形 3"/>
          <p:cNvSpPr/>
          <p:nvPr/>
        </p:nvSpPr>
        <p:spPr>
          <a:xfrm>
            <a:off x="1460390" y="1418852"/>
            <a:ext cx="8502317" cy="681038"/>
          </a:xfrm>
          <a:prstGeom prst="roundRect">
            <a:avLst/>
          </a:prstGeom>
          <a:solidFill>
            <a:schemeClr val="accent5">
              <a:lumMod val="40000"/>
              <a:lumOff val="60000"/>
            </a:schemeClr>
          </a:solidFill>
        </p:spPr>
        <p:txBody>
          <a:bodyPr wrap="square">
            <a:spAutoFit/>
          </a:bodyPr>
          <a:lstStyle/>
          <a:p>
            <a:r>
              <a:rPr lang="en-US" altLang="zh-CN" dirty="0"/>
              <a:t>Implements </a:t>
            </a:r>
            <a:r>
              <a:rPr lang="zh-CN" altLang="zh-CN" dirty="0"/>
              <a:t>接口名</a:t>
            </a:r>
            <a:r>
              <a:rPr lang="en-US" altLang="zh-CN" dirty="0"/>
              <a:t>[ , </a:t>
            </a:r>
            <a:r>
              <a:rPr lang="zh-CN" altLang="zh-CN" dirty="0"/>
              <a:t>接口名</a:t>
            </a:r>
            <a:r>
              <a:rPr lang="en-US" altLang="zh-CN" dirty="0"/>
              <a:t>…]</a:t>
            </a:r>
            <a:endParaRPr lang="zh-CN" altLang="zh-CN" dirty="0"/>
          </a:p>
          <a:p>
            <a:r>
              <a:rPr lang="en-US" altLang="zh-CN" dirty="0"/>
              <a:t>Implements </a:t>
            </a:r>
            <a:r>
              <a:rPr lang="zh-CN" altLang="zh-CN" dirty="0"/>
              <a:t>接口名</a:t>
            </a:r>
            <a:r>
              <a:rPr lang="en-US" altLang="zh-CN" dirty="0"/>
              <a:t>.</a:t>
            </a:r>
            <a:r>
              <a:rPr lang="zh-CN" altLang="zh-CN" dirty="0"/>
              <a:t>成员名</a:t>
            </a:r>
            <a:r>
              <a:rPr lang="en-US" altLang="zh-CN" dirty="0"/>
              <a:t>[ , </a:t>
            </a:r>
            <a:r>
              <a:rPr lang="zh-CN" altLang="zh-CN" dirty="0"/>
              <a:t>接口名</a:t>
            </a:r>
            <a:r>
              <a:rPr lang="en-US" altLang="zh-CN" dirty="0"/>
              <a:t>.</a:t>
            </a:r>
            <a:r>
              <a:rPr lang="zh-CN" altLang="zh-CN" dirty="0"/>
              <a:t>成员名</a:t>
            </a:r>
            <a:r>
              <a:rPr lang="en-US" altLang="zh-CN" dirty="0"/>
              <a:t>…]</a:t>
            </a:r>
            <a:endParaRPr lang="zh-CN" altLang="zh-CN" dirty="0"/>
          </a:p>
        </p:txBody>
      </p:sp>
      <p:sp>
        <p:nvSpPr>
          <p:cNvPr id="5" name="矩形 4"/>
          <p:cNvSpPr/>
          <p:nvPr/>
        </p:nvSpPr>
        <p:spPr>
          <a:xfrm>
            <a:off x="1460390" y="2195075"/>
            <a:ext cx="8970150" cy="1138773"/>
          </a:xfrm>
          <a:prstGeom prst="rect">
            <a:avLst/>
          </a:prstGeom>
        </p:spPr>
        <p:txBody>
          <a:bodyPr wrap="square">
            <a:spAutoFit/>
          </a:bodyPr>
          <a:lstStyle/>
          <a:p>
            <a:pPr fontAlgn="ctr"/>
            <a:r>
              <a:rPr lang="zh-CN" altLang="zh-CN" dirty="0"/>
              <a:t>其中：</a:t>
            </a:r>
          </a:p>
          <a:p>
            <a:pPr fontAlgn="ctr"/>
            <a:r>
              <a:rPr lang="zh-CN" altLang="zh-CN" dirty="0"/>
              <a:t>（</a:t>
            </a:r>
            <a:r>
              <a:rPr lang="en-US" altLang="zh-CN" dirty="0"/>
              <a:t>1</a:t>
            </a:r>
            <a:r>
              <a:rPr lang="zh-CN" altLang="zh-CN" dirty="0"/>
              <a:t>）接口名，指定一个接口，或指定多个不同的接口。 </a:t>
            </a:r>
          </a:p>
          <a:p>
            <a:pPr fontAlgn="ctr"/>
            <a:r>
              <a:rPr lang="zh-CN" altLang="zh-CN" dirty="0"/>
              <a:t>（</a:t>
            </a:r>
            <a:r>
              <a:rPr lang="en-US" altLang="zh-CN" dirty="0"/>
              <a:t>2</a:t>
            </a:r>
            <a:r>
              <a:rPr lang="zh-CN" altLang="zh-CN" dirty="0"/>
              <a:t>）成员名，指定被实现的接口成员，可以指定多个不同的接口成员。</a:t>
            </a:r>
          </a:p>
          <a:p>
            <a:pPr fontAlgn="ctr"/>
            <a:r>
              <a:rPr lang="zh-CN" altLang="zh-CN" dirty="0"/>
              <a:t>例如，在类中，指定一个名为</a:t>
            </a:r>
            <a:r>
              <a:rPr lang="en-US" altLang="zh-CN" dirty="0" err="1"/>
              <a:t>MyInterface</a:t>
            </a:r>
            <a:r>
              <a:rPr lang="zh-CN" altLang="zh-CN" dirty="0"/>
              <a:t>的接口，程序代码如下：</a:t>
            </a:r>
          </a:p>
        </p:txBody>
      </p:sp>
      <p:sp>
        <p:nvSpPr>
          <p:cNvPr id="6" name="圆角矩形 5"/>
          <p:cNvSpPr/>
          <p:nvPr/>
        </p:nvSpPr>
        <p:spPr>
          <a:xfrm>
            <a:off x="1460389" y="3379587"/>
            <a:ext cx="8502317" cy="391597"/>
          </a:xfrm>
          <a:prstGeom prst="roundRect">
            <a:avLst/>
          </a:prstGeom>
          <a:solidFill>
            <a:schemeClr val="accent5">
              <a:lumMod val="40000"/>
              <a:lumOff val="60000"/>
            </a:schemeClr>
          </a:solidFill>
        </p:spPr>
        <p:txBody>
          <a:bodyPr wrap="square">
            <a:spAutoFit/>
          </a:bodyPr>
          <a:lstStyle/>
          <a:p>
            <a:r>
              <a:rPr lang="en-US" altLang="zh-CN" dirty="0"/>
              <a:t>Implements  </a:t>
            </a:r>
            <a:r>
              <a:rPr lang="en-US" altLang="zh-CN" dirty="0" err="1"/>
              <a:t>MyInterface</a:t>
            </a:r>
            <a:endParaRPr lang="zh-CN" altLang="zh-CN" dirty="0"/>
          </a:p>
        </p:txBody>
      </p:sp>
      <p:sp>
        <p:nvSpPr>
          <p:cNvPr id="7" name="TextBox 6"/>
          <p:cNvSpPr txBox="1"/>
          <p:nvPr/>
        </p:nvSpPr>
        <p:spPr>
          <a:xfrm>
            <a:off x="850605" y="3902149"/>
            <a:ext cx="9696893" cy="1138773"/>
          </a:xfrm>
          <a:prstGeom prst="rect">
            <a:avLst/>
          </a:prstGeom>
          <a:noFill/>
        </p:spPr>
        <p:txBody>
          <a:bodyPr wrap="square" rtlCol="0">
            <a:spAutoFit/>
          </a:bodyPr>
          <a:lstStyle/>
          <a:p>
            <a:pPr indent="446088"/>
            <a:r>
              <a:rPr lang="en-US" altLang="zh-CN" dirty="0"/>
              <a:t>Implements</a:t>
            </a:r>
            <a:r>
              <a:rPr lang="zh-CN" altLang="zh-CN" dirty="0"/>
              <a:t>关键字用于对类成员实现的特定接口进行指定，即指定类成员是哪一个接口的实现，也就是将类和接口关联起来。在用</a:t>
            </a:r>
            <a:r>
              <a:rPr lang="en-US" altLang="zh-CN" dirty="0"/>
              <a:t>Implements</a:t>
            </a:r>
            <a:r>
              <a:rPr lang="zh-CN" altLang="zh-CN" dirty="0"/>
              <a:t>关键字实现接口时，实现成员的参数类型和返回类型必须与接口中的成员声明匹配。一个类成员通常只指定单个接口成员，也可以指定多个成员，实现时用逗号将接口成员隔开。</a:t>
            </a:r>
            <a:r>
              <a:rPr lang="en-US" altLang="zh-CN" dirty="0"/>
              <a:t>Implements</a:t>
            </a:r>
            <a:r>
              <a:rPr lang="zh-CN" altLang="zh-CN" dirty="0"/>
              <a:t>关键字实现接口成员的语法格式如下</a:t>
            </a:r>
            <a:r>
              <a:rPr lang="zh-CN" altLang="zh-CN" dirty="0" smtClean="0"/>
              <a:t>：</a:t>
            </a:r>
            <a:endParaRPr lang="zh-CN" altLang="zh-CN" dirty="0"/>
          </a:p>
        </p:txBody>
      </p:sp>
      <p:sp>
        <p:nvSpPr>
          <p:cNvPr id="8" name="圆角矩形 7"/>
          <p:cNvSpPr/>
          <p:nvPr/>
        </p:nvSpPr>
        <p:spPr>
          <a:xfrm>
            <a:off x="1460389" y="5040922"/>
            <a:ext cx="8502318" cy="391597"/>
          </a:xfrm>
          <a:prstGeom prst="roundRect">
            <a:avLst/>
          </a:prstGeom>
          <a:solidFill>
            <a:schemeClr val="accent5">
              <a:lumMod val="40000"/>
              <a:lumOff val="60000"/>
            </a:schemeClr>
          </a:solidFill>
        </p:spPr>
        <p:txBody>
          <a:bodyPr wrap="square">
            <a:spAutoFit/>
          </a:bodyPr>
          <a:lstStyle/>
          <a:p>
            <a:r>
              <a:rPr lang="zh-CN" altLang="zh-CN" dirty="0"/>
              <a:t>方法名</a:t>
            </a:r>
            <a:r>
              <a:rPr lang="en-US" altLang="zh-CN" dirty="0"/>
              <a:t> Implements </a:t>
            </a:r>
            <a:r>
              <a:rPr lang="zh-CN" altLang="zh-CN" dirty="0"/>
              <a:t>接口名</a:t>
            </a:r>
            <a:r>
              <a:rPr lang="en-US" altLang="zh-CN" dirty="0"/>
              <a:t>.</a:t>
            </a:r>
            <a:r>
              <a:rPr lang="zh-CN" altLang="zh-CN" dirty="0"/>
              <a:t>成员名</a:t>
            </a:r>
          </a:p>
        </p:txBody>
      </p:sp>
    </p:spTree>
    <p:extLst>
      <p:ext uri="{BB962C8B-B14F-4D97-AF65-F5344CB8AC3E}">
        <p14:creationId xmlns:p14="http://schemas.microsoft.com/office/powerpoint/2010/main" val="387952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．接口的实现</a:t>
            </a:r>
          </a:p>
        </p:txBody>
      </p:sp>
      <p:sp>
        <p:nvSpPr>
          <p:cNvPr id="3" name="TextBox 2"/>
          <p:cNvSpPr txBox="1"/>
          <p:nvPr/>
        </p:nvSpPr>
        <p:spPr>
          <a:xfrm>
            <a:off x="893135" y="839972"/>
            <a:ext cx="9431079" cy="140038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）方法名，指定实现的接口成员的方法，通常与接口成员同名。 </a:t>
            </a:r>
          </a:p>
          <a:p>
            <a:pPr indent="446088" fontAlgn="ctr"/>
            <a:r>
              <a:rPr lang="zh-CN" altLang="zh-CN" dirty="0"/>
              <a:t>（</a:t>
            </a:r>
            <a:r>
              <a:rPr lang="en-US" altLang="zh-CN" dirty="0"/>
              <a:t>2</a:t>
            </a:r>
            <a:r>
              <a:rPr lang="zh-CN" altLang="zh-CN" dirty="0"/>
              <a:t>）接口名</a:t>
            </a:r>
            <a:r>
              <a:rPr lang="en-US" altLang="zh-CN" dirty="0"/>
              <a:t>.</a:t>
            </a:r>
            <a:r>
              <a:rPr lang="zh-CN" altLang="zh-CN" dirty="0"/>
              <a:t>成员名，指定被实现的接口成员。可以指定多个接口成员，用逗号分隔。</a:t>
            </a:r>
          </a:p>
          <a:p>
            <a:pPr indent="446088" fontAlgn="ctr"/>
            <a:r>
              <a:rPr lang="zh-CN" altLang="zh-CN" dirty="0"/>
              <a:t>例如，在下面例子中，分别实现一个名为</a:t>
            </a:r>
            <a:r>
              <a:rPr lang="en-US" altLang="zh-CN" dirty="0" err="1"/>
              <a:t>MyInterface</a:t>
            </a:r>
            <a:r>
              <a:rPr lang="zh-CN" altLang="zh-CN" dirty="0"/>
              <a:t>的</a:t>
            </a:r>
            <a:r>
              <a:rPr lang="en-US" altLang="zh-CN" dirty="0" err="1"/>
              <a:t>GetScore</a:t>
            </a:r>
            <a:r>
              <a:rPr lang="zh-CN" altLang="zh-CN" dirty="0"/>
              <a:t>接口成员和一个名为</a:t>
            </a:r>
            <a:r>
              <a:rPr lang="en-US" altLang="zh-CN" dirty="0" err="1"/>
              <a:t>stuName</a:t>
            </a:r>
            <a:r>
              <a:rPr lang="zh-CN" altLang="zh-CN" dirty="0"/>
              <a:t>的属性成员，程序代码如下</a:t>
            </a:r>
            <a:r>
              <a:rPr lang="zh-CN" altLang="zh-CN" dirty="0" smtClean="0"/>
              <a:t>：</a:t>
            </a:r>
            <a:endParaRPr lang="zh-CN" altLang="zh-CN" dirty="0"/>
          </a:p>
        </p:txBody>
      </p:sp>
      <p:sp>
        <p:nvSpPr>
          <p:cNvPr id="4" name="TextBox 3"/>
          <p:cNvSpPr txBox="1"/>
          <p:nvPr/>
        </p:nvSpPr>
        <p:spPr>
          <a:xfrm>
            <a:off x="1562986" y="2276923"/>
            <a:ext cx="8516679" cy="3056215"/>
          </a:xfrm>
          <a:prstGeom prst="roundRect">
            <a:avLst>
              <a:gd name="adj" fmla="val 5666"/>
            </a:avLst>
          </a:prstGeom>
          <a:solidFill>
            <a:schemeClr val="accent5">
              <a:lumMod val="40000"/>
              <a:lumOff val="60000"/>
            </a:schemeClr>
          </a:solidFill>
        </p:spPr>
        <p:txBody>
          <a:bodyPr wrap="square" rtlCol="0">
            <a:spAutoFit/>
          </a:bodyPr>
          <a:lstStyle/>
          <a:p>
            <a:r>
              <a:rPr lang="en-US" altLang="zh-CN" dirty="0"/>
              <a:t>Public Function </a:t>
            </a:r>
            <a:r>
              <a:rPr lang="en-US" altLang="zh-CN" dirty="0" err="1"/>
              <a:t>GetScore</a:t>
            </a:r>
            <a:r>
              <a:rPr lang="en-US" altLang="zh-CN" dirty="0"/>
              <a:t>(</a:t>
            </a:r>
            <a:r>
              <a:rPr lang="en-US" altLang="zh-CN" dirty="0" err="1"/>
              <a:t>ByVal</a:t>
            </a:r>
            <a:r>
              <a:rPr lang="en-US" altLang="zh-CN" dirty="0"/>
              <a:t> x As Single)As Single Implements </a:t>
            </a:r>
            <a:r>
              <a:rPr lang="en-US" altLang="zh-CN" dirty="0" err="1"/>
              <a:t>MyInterface.GetScore</a:t>
            </a:r>
            <a:r>
              <a:rPr lang="en-US" altLang="zh-CN" dirty="0"/>
              <a:t>		</a:t>
            </a:r>
            <a:r>
              <a:rPr lang="en-US" altLang="zh-CN" dirty="0" smtClean="0"/>
              <a:t>Return  </a:t>
            </a:r>
            <a:r>
              <a:rPr lang="en-US" altLang="zh-CN" dirty="0"/>
              <a:t>x*100 </a:t>
            </a:r>
            <a:endParaRPr lang="zh-CN" altLang="zh-CN" dirty="0"/>
          </a:p>
          <a:p>
            <a:r>
              <a:rPr lang="en-US" altLang="zh-CN" dirty="0"/>
              <a:t>End Function</a:t>
            </a:r>
            <a:endParaRPr lang="zh-CN" altLang="zh-CN" dirty="0"/>
          </a:p>
          <a:p>
            <a:r>
              <a:rPr lang="en-US" altLang="zh-CN" dirty="0"/>
              <a:t>Public </a:t>
            </a:r>
            <a:r>
              <a:rPr lang="en-US" altLang="zh-CN" dirty="0" err="1"/>
              <a:t>ProPerty</a:t>
            </a:r>
            <a:r>
              <a:rPr lang="en-US" altLang="zh-CN" dirty="0"/>
              <a:t> </a:t>
            </a:r>
            <a:r>
              <a:rPr lang="en-US" altLang="zh-CN" dirty="0" err="1"/>
              <a:t>stuName</a:t>
            </a:r>
            <a:r>
              <a:rPr lang="en-US" altLang="zh-CN" dirty="0"/>
              <a:t>() As String Implements </a:t>
            </a:r>
            <a:r>
              <a:rPr lang="en-US" altLang="zh-CN" dirty="0" err="1"/>
              <a:t>MyInterface</a:t>
            </a:r>
            <a:r>
              <a:rPr lang="en-US" altLang="zh-CN" dirty="0"/>
              <a:t>. </a:t>
            </a:r>
            <a:r>
              <a:rPr lang="en-US" altLang="zh-CN" dirty="0" err="1"/>
              <a:t>stuName</a:t>
            </a:r>
            <a:endParaRPr lang="zh-CN" altLang="zh-CN" dirty="0"/>
          </a:p>
          <a:p>
            <a:r>
              <a:rPr lang="en-US" altLang="zh-CN" dirty="0"/>
              <a:t>   	Get</a:t>
            </a:r>
            <a:endParaRPr lang="zh-CN" altLang="zh-CN" dirty="0"/>
          </a:p>
          <a:p>
            <a:r>
              <a:rPr lang="en-US" altLang="zh-CN" dirty="0"/>
              <a:t>      	Return </a:t>
            </a:r>
            <a:r>
              <a:rPr lang="en-US" altLang="zh-CN" dirty="0" err="1"/>
              <a:t>stuName</a:t>
            </a:r>
            <a:endParaRPr lang="zh-CN" altLang="zh-CN" dirty="0"/>
          </a:p>
          <a:p>
            <a:r>
              <a:rPr lang="en-US" altLang="zh-CN" dirty="0"/>
              <a:t>   	End Get</a:t>
            </a:r>
            <a:endParaRPr lang="zh-CN" altLang="zh-CN" dirty="0"/>
          </a:p>
          <a:p>
            <a:r>
              <a:rPr lang="en-US" altLang="zh-CN" dirty="0"/>
              <a:t>   	Set(</a:t>
            </a:r>
            <a:r>
              <a:rPr lang="en-US" altLang="zh-CN" dirty="0" err="1"/>
              <a:t>ByVal</a:t>
            </a:r>
            <a:r>
              <a:rPr lang="en-US" altLang="zh-CN" dirty="0"/>
              <a:t> Value As String)</a:t>
            </a:r>
            <a:endParaRPr lang="zh-CN" altLang="zh-CN" dirty="0"/>
          </a:p>
          <a:p>
            <a:r>
              <a:rPr lang="en-US" altLang="zh-CN" dirty="0"/>
              <a:t>      	</a:t>
            </a:r>
            <a:r>
              <a:rPr lang="en-US" altLang="zh-CN" dirty="0" err="1"/>
              <a:t>stuName</a:t>
            </a:r>
            <a:r>
              <a:rPr lang="en-US" altLang="zh-CN" dirty="0"/>
              <a:t> =Value</a:t>
            </a:r>
            <a:endParaRPr lang="zh-CN" altLang="zh-CN" dirty="0"/>
          </a:p>
          <a:p>
            <a:r>
              <a:rPr lang="en-US" altLang="zh-CN" dirty="0"/>
              <a:t>   	End Set</a:t>
            </a:r>
            <a:endParaRPr lang="zh-CN" altLang="zh-CN" dirty="0"/>
          </a:p>
          <a:p>
            <a:r>
              <a:rPr lang="en-US" altLang="zh-CN" dirty="0"/>
              <a:t>End </a:t>
            </a:r>
            <a:r>
              <a:rPr lang="en-US" altLang="zh-CN" dirty="0" err="1" smtClean="0"/>
              <a:t>ProPerty</a:t>
            </a:r>
            <a:endParaRPr lang="en-US" altLang="zh-CN" dirty="0" smtClean="0"/>
          </a:p>
        </p:txBody>
      </p:sp>
    </p:spTree>
    <p:extLst>
      <p:ext uri="{BB962C8B-B14F-4D97-AF65-F5344CB8AC3E}">
        <p14:creationId xmlns:p14="http://schemas.microsoft.com/office/powerpoint/2010/main" val="385262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smtClean="0"/>
              <a:t>3</a:t>
            </a:r>
            <a:r>
              <a:rPr lang="zh-CN" altLang="zh-CN" dirty="0" smtClean="0"/>
              <a:t>．接口成员的引用</a:t>
            </a:r>
            <a:endParaRPr lang="zh-CN" altLang="zh-CN" dirty="0"/>
          </a:p>
        </p:txBody>
      </p:sp>
      <p:sp>
        <p:nvSpPr>
          <p:cNvPr id="3" name="矩形 2"/>
          <p:cNvSpPr/>
          <p:nvPr/>
        </p:nvSpPr>
        <p:spPr>
          <a:xfrm>
            <a:off x="1270243" y="818281"/>
            <a:ext cx="5852884" cy="353943"/>
          </a:xfrm>
          <a:prstGeom prst="rect">
            <a:avLst/>
          </a:prstGeom>
        </p:spPr>
        <p:txBody>
          <a:bodyPr wrap="none">
            <a:spAutoFit/>
          </a:bodyPr>
          <a:lstStyle/>
          <a:p>
            <a:pPr fontAlgn="ctr"/>
            <a:r>
              <a:rPr lang="zh-CN" altLang="zh-CN" dirty="0"/>
              <a:t>在实现接口时，需要引用接口成员，引用的语法格式如下：</a:t>
            </a:r>
          </a:p>
        </p:txBody>
      </p:sp>
      <p:sp>
        <p:nvSpPr>
          <p:cNvPr id="4" name="圆角矩形 3"/>
          <p:cNvSpPr/>
          <p:nvPr/>
        </p:nvSpPr>
        <p:spPr>
          <a:xfrm>
            <a:off x="1434788" y="1172224"/>
            <a:ext cx="8538552" cy="391597"/>
          </a:xfrm>
          <a:prstGeom prst="roundRect">
            <a:avLst/>
          </a:prstGeom>
          <a:solidFill>
            <a:schemeClr val="accent5">
              <a:lumMod val="40000"/>
              <a:lumOff val="60000"/>
            </a:schemeClr>
          </a:solidFill>
        </p:spPr>
        <p:txBody>
          <a:bodyPr wrap="square">
            <a:spAutoFit/>
          </a:bodyPr>
          <a:lstStyle/>
          <a:p>
            <a:r>
              <a:rPr lang="zh-CN" altLang="zh-CN" dirty="0"/>
              <a:t>接口名</a:t>
            </a:r>
            <a:r>
              <a:rPr lang="en-US" altLang="zh-CN" dirty="0"/>
              <a:t>.</a:t>
            </a:r>
            <a:r>
              <a:rPr lang="zh-CN" altLang="zh-CN" dirty="0"/>
              <a:t>成员名</a:t>
            </a:r>
          </a:p>
        </p:txBody>
      </p:sp>
      <p:sp>
        <p:nvSpPr>
          <p:cNvPr id="5" name="TextBox 4"/>
          <p:cNvSpPr txBox="1"/>
          <p:nvPr/>
        </p:nvSpPr>
        <p:spPr>
          <a:xfrm>
            <a:off x="1434788" y="1618073"/>
            <a:ext cx="9240300" cy="1138773"/>
          </a:xfrm>
          <a:prstGeom prst="rect">
            <a:avLst/>
          </a:prstGeom>
          <a:noFill/>
        </p:spPr>
        <p:txBody>
          <a:bodyPr wrap="square" rtlCol="0">
            <a:spAutoFit/>
          </a:bodyPr>
          <a:lstStyle/>
          <a:p>
            <a:pPr fontAlgn="ctr"/>
            <a:r>
              <a:rPr lang="zh-CN" altLang="zh-CN" dirty="0"/>
              <a:t>其中：</a:t>
            </a:r>
          </a:p>
          <a:p>
            <a:pPr fontAlgn="ctr"/>
            <a:r>
              <a:rPr lang="zh-CN" altLang="zh-CN" dirty="0"/>
              <a:t>（</a:t>
            </a:r>
            <a:r>
              <a:rPr lang="en-US" altLang="zh-CN" dirty="0"/>
              <a:t>1</a:t>
            </a:r>
            <a:r>
              <a:rPr lang="zh-CN" altLang="zh-CN" dirty="0"/>
              <a:t>）接口名，指定引用的接口。</a:t>
            </a:r>
          </a:p>
          <a:p>
            <a:pPr fontAlgn="ctr"/>
            <a:r>
              <a:rPr lang="zh-CN" altLang="zh-CN" dirty="0"/>
              <a:t>（</a:t>
            </a:r>
            <a:r>
              <a:rPr lang="en-US" altLang="zh-CN" dirty="0"/>
              <a:t>2</a:t>
            </a:r>
            <a:r>
              <a:rPr lang="zh-CN" altLang="zh-CN" dirty="0"/>
              <a:t>）成员名，指定被引用的接口成员名，不能带参数或括号。</a:t>
            </a:r>
          </a:p>
          <a:p>
            <a:pPr fontAlgn="ctr"/>
            <a:r>
              <a:rPr lang="zh-CN" altLang="zh-CN" dirty="0"/>
              <a:t>例如，在实现接口的类中，引用名为</a:t>
            </a:r>
            <a:r>
              <a:rPr lang="en-US" altLang="zh-CN" dirty="0" err="1"/>
              <a:t>MyInterface</a:t>
            </a:r>
            <a:r>
              <a:rPr lang="zh-CN" altLang="zh-CN" dirty="0"/>
              <a:t>的接口成员，程序代码如下</a:t>
            </a:r>
            <a:r>
              <a:rPr lang="zh-CN" altLang="zh-CN" dirty="0" smtClean="0"/>
              <a:t>：</a:t>
            </a:r>
            <a:endParaRPr lang="zh-CN" altLang="zh-CN" dirty="0"/>
          </a:p>
        </p:txBody>
      </p:sp>
      <p:sp>
        <p:nvSpPr>
          <p:cNvPr id="6" name="TextBox 5"/>
          <p:cNvSpPr txBox="1"/>
          <p:nvPr/>
        </p:nvSpPr>
        <p:spPr>
          <a:xfrm>
            <a:off x="1434788" y="2756846"/>
            <a:ext cx="8538552" cy="970478"/>
          </a:xfrm>
          <a:prstGeom prst="roundRect">
            <a:avLst/>
          </a:prstGeom>
          <a:solidFill>
            <a:schemeClr val="accent5">
              <a:lumMod val="40000"/>
              <a:lumOff val="60000"/>
            </a:schemeClr>
          </a:solidFill>
        </p:spPr>
        <p:txBody>
          <a:bodyPr wrap="square" rtlCol="0">
            <a:spAutoFit/>
          </a:bodyPr>
          <a:lstStyle/>
          <a:p>
            <a:r>
              <a:rPr lang="en-US" altLang="zh-CN" dirty="0" err="1"/>
              <a:t>MyInterface.stuName</a:t>
            </a:r>
            <a:r>
              <a:rPr lang="en-US" altLang="zh-CN" dirty="0"/>
              <a:t>				</a:t>
            </a:r>
            <a:r>
              <a:rPr lang="en-US" altLang="zh-CN" dirty="0" smtClean="0"/>
              <a:t>' </a:t>
            </a:r>
            <a:r>
              <a:rPr lang="zh-CN" altLang="zh-CN" dirty="0"/>
              <a:t>引用属性</a:t>
            </a:r>
          </a:p>
          <a:p>
            <a:r>
              <a:rPr lang="en-US" altLang="zh-CN" dirty="0" err="1"/>
              <a:t>MyInterface.GetScore</a:t>
            </a:r>
            <a:r>
              <a:rPr lang="en-US" altLang="zh-CN" dirty="0"/>
              <a:t>				</a:t>
            </a:r>
            <a:r>
              <a:rPr lang="en-US" altLang="zh-CN" dirty="0" smtClean="0"/>
              <a:t>' </a:t>
            </a:r>
            <a:r>
              <a:rPr lang="zh-CN" altLang="zh-CN" dirty="0"/>
              <a:t>引用方法</a:t>
            </a:r>
          </a:p>
          <a:p>
            <a:r>
              <a:rPr lang="en-US" altLang="zh-CN" dirty="0" err="1"/>
              <a:t>MyInterface.CalComplete</a:t>
            </a:r>
            <a:r>
              <a:rPr lang="en-US" altLang="zh-CN" dirty="0"/>
              <a:t>				</a:t>
            </a:r>
            <a:r>
              <a:rPr lang="en-US" altLang="zh-CN" dirty="0" smtClean="0"/>
              <a:t>' </a:t>
            </a:r>
            <a:r>
              <a:rPr lang="zh-CN" altLang="zh-CN" dirty="0"/>
              <a:t>引用</a:t>
            </a:r>
            <a:r>
              <a:rPr lang="zh-CN" altLang="zh-CN" dirty="0" smtClean="0"/>
              <a:t>事件</a:t>
            </a:r>
            <a:endParaRPr lang="zh-CN" altLang="zh-CN" dirty="0"/>
          </a:p>
        </p:txBody>
      </p:sp>
      <p:sp>
        <p:nvSpPr>
          <p:cNvPr id="7" name="TextBox 6"/>
          <p:cNvSpPr txBox="1"/>
          <p:nvPr/>
        </p:nvSpPr>
        <p:spPr>
          <a:xfrm>
            <a:off x="919412" y="3734842"/>
            <a:ext cx="9569303" cy="1400383"/>
          </a:xfrm>
          <a:prstGeom prst="rect">
            <a:avLst/>
          </a:prstGeom>
          <a:noFill/>
        </p:spPr>
        <p:txBody>
          <a:bodyPr wrap="square" rtlCol="0">
            <a:spAutoFit/>
          </a:bodyPr>
          <a:lstStyle/>
          <a:p>
            <a:pPr indent="446088" fontAlgn="ctr"/>
            <a:r>
              <a:rPr lang="zh-CN" altLang="zh-CN" dirty="0"/>
              <a:t>【例</a:t>
            </a:r>
            <a:r>
              <a:rPr lang="en-US" altLang="zh-CN" dirty="0"/>
              <a:t>5.17</a:t>
            </a:r>
            <a:r>
              <a:rPr lang="zh-CN" altLang="zh-CN" dirty="0"/>
              <a:t>】 建立一个接口，在接口中声明与学生成绩改变有关的属性、方法和事件，并在类中实现这些成员。</a:t>
            </a:r>
          </a:p>
          <a:p>
            <a:pPr indent="446088" fontAlgn="ctr"/>
            <a:r>
              <a:rPr lang="zh-CN" altLang="zh-CN" dirty="0"/>
              <a:t>声明接口并实现接口中的成员，操作的步骤如下：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）执行“项目”→“添加模块”菜单命令，建立一个模块文件</a:t>
            </a:r>
            <a:r>
              <a:rPr lang="en-US" altLang="zh-CN" dirty="0"/>
              <a:t>Module1.vb</a:t>
            </a:r>
            <a:r>
              <a:rPr lang="zh-CN" altLang="zh-CN" dirty="0" smtClean="0"/>
              <a:t>。</a:t>
            </a:r>
            <a:endParaRPr lang="zh-CN" altLang="zh-CN" dirty="0"/>
          </a:p>
        </p:txBody>
      </p:sp>
    </p:spTree>
    <p:extLst>
      <p:ext uri="{BB962C8B-B14F-4D97-AF65-F5344CB8AC3E}">
        <p14:creationId xmlns:p14="http://schemas.microsoft.com/office/powerpoint/2010/main" val="27004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．初始化结构变量</a:t>
            </a:r>
          </a:p>
        </p:txBody>
      </p:sp>
      <p:sp>
        <p:nvSpPr>
          <p:cNvPr id="3" name="TextBox 2"/>
          <p:cNvSpPr txBox="1"/>
          <p:nvPr/>
        </p:nvSpPr>
        <p:spPr>
          <a:xfrm>
            <a:off x="882502" y="776177"/>
            <a:ext cx="9516140" cy="877163"/>
          </a:xfrm>
          <a:prstGeom prst="rect">
            <a:avLst/>
          </a:prstGeom>
          <a:noFill/>
        </p:spPr>
        <p:txBody>
          <a:bodyPr wrap="square" rtlCol="0">
            <a:spAutoFit/>
          </a:bodyPr>
          <a:lstStyle/>
          <a:p>
            <a:pPr indent="446088" fontAlgn="ctr"/>
            <a:r>
              <a:rPr lang="zh-CN" altLang="zh-CN" dirty="0"/>
              <a:t>与普通变量一样，在使用结构变量前，其中的成员必须具有确定的值。与普通变量不同，结构变量的初始化不能直接对变量本身进行，而只能用赋值语句对结构变量的各个成员分别赋值。</a:t>
            </a:r>
          </a:p>
          <a:p>
            <a:pPr indent="446088" fontAlgn="ctr"/>
            <a:r>
              <a:rPr lang="zh-CN" altLang="zh-CN" dirty="0"/>
              <a:t>例如，定义</a:t>
            </a:r>
            <a:r>
              <a:rPr lang="en-US" altLang="zh-CN" dirty="0"/>
              <a:t>2</a:t>
            </a:r>
            <a:r>
              <a:rPr lang="zh-CN" altLang="zh-CN" dirty="0"/>
              <a:t>个具有</a:t>
            </a:r>
            <a:r>
              <a:rPr lang="en-US" altLang="zh-CN" dirty="0"/>
              <a:t>telephone</a:t>
            </a:r>
            <a:r>
              <a:rPr lang="zh-CN" altLang="zh-CN" dirty="0"/>
              <a:t>结构类型的变量</a:t>
            </a:r>
            <a:r>
              <a:rPr lang="en-US" altLang="zh-CN" dirty="0"/>
              <a:t>X1</a:t>
            </a:r>
            <a:r>
              <a:rPr lang="zh-CN" altLang="zh-CN" dirty="0"/>
              <a:t>和</a:t>
            </a:r>
            <a:r>
              <a:rPr lang="en-US" altLang="zh-CN" dirty="0"/>
              <a:t>X2</a:t>
            </a:r>
            <a:r>
              <a:rPr lang="zh-CN" altLang="zh-CN" dirty="0"/>
              <a:t>，并初始化它们</a:t>
            </a:r>
            <a:r>
              <a:rPr lang="zh-CN" altLang="zh-CN" dirty="0" smtClean="0"/>
              <a:t>：</a:t>
            </a:r>
            <a:endParaRPr lang="zh-CN" altLang="zh-CN" dirty="0"/>
          </a:p>
        </p:txBody>
      </p:sp>
      <p:sp>
        <p:nvSpPr>
          <p:cNvPr id="4" name="TextBox 3"/>
          <p:cNvSpPr txBox="1"/>
          <p:nvPr/>
        </p:nvSpPr>
        <p:spPr>
          <a:xfrm>
            <a:off x="1499190" y="1653340"/>
            <a:ext cx="8559209" cy="2375297"/>
          </a:xfrm>
          <a:prstGeom prst="roundRect">
            <a:avLst>
              <a:gd name="adj" fmla="val 5989"/>
            </a:avLst>
          </a:prstGeom>
          <a:solidFill>
            <a:schemeClr val="accent5">
              <a:lumMod val="40000"/>
              <a:lumOff val="60000"/>
            </a:schemeClr>
          </a:solidFill>
        </p:spPr>
        <p:txBody>
          <a:bodyPr wrap="square" rtlCol="0">
            <a:spAutoFit/>
          </a:bodyPr>
          <a:lstStyle/>
          <a:p>
            <a:r>
              <a:rPr lang="en-US" altLang="zh-CN" sz="1600" dirty="0"/>
              <a:t>Public  Structure  telephone</a:t>
            </a:r>
            <a:endParaRPr lang="zh-CN" altLang="zh-CN" sz="1600" dirty="0"/>
          </a:p>
          <a:p>
            <a:r>
              <a:rPr lang="en-US" altLang="zh-CN" sz="1600" dirty="0"/>
              <a:t>	Public  </a:t>
            </a:r>
            <a:r>
              <a:rPr lang="en-US" altLang="zh-CN" sz="1600" dirty="0" err="1"/>
              <a:t>strPhone</a:t>
            </a:r>
            <a:r>
              <a:rPr lang="en-US" altLang="zh-CN" sz="1600" dirty="0"/>
              <a:t>  As  String			</a:t>
            </a:r>
            <a:r>
              <a:rPr lang="en-US" altLang="zh-CN" sz="1600" dirty="0" smtClean="0"/>
              <a:t>' </a:t>
            </a:r>
            <a:r>
              <a:rPr lang="zh-CN" altLang="zh-CN" sz="1600" dirty="0"/>
              <a:t>固定电话</a:t>
            </a:r>
          </a:p>
          <a:p>
            <a:r>
              <a:rPr lang="en-US" altLang="zh-CN" sz="1600" dirty="0"/>
              <a:t>	Friend  </a:t>
            </a:r>
            <a:r>
              <a:rPr lang="en-US" altLang="zh-CN" sz="1600" dirty="0" err="1"/>
              <a:t>strMobilPhone</a:t>
            </a:r>
            <a:r>
              <a:rPr lang="en-US" altLang="zh-CN" sz="1600" dirty="0"/>
              <a:t>  As  String		</a:t>
            </a:r>
            <a:r>
              <a:rPr lang="en-US" altLang="zh-CN" sz="1600" dirty="0" smtClean="0"/>
              <a:t>' </a:t>
            </a:r>
            <a:r>
              <a:rPr lang="zh-CN" altLang="zh-CN" sz="1600" dirty="0"/>
              <a:t>手机</a:t>
            </a:r>
          </a:p>
          <a:p>
            <a:r>
              <a:rPr lang="en-US" altLang="zh-CN" sz="1600" dirty="0"/>
              <a:t>End Structure</a:t>
            </a:r>
            <a:endParaRPr lang="zh-CN" altLang="zh-CN" sz="1600" dirty="0"/>
          </a:p>
          <a:p>
            <a:r>
              <a:rPr lang="en-US" altLang="zh-CN" sz="1600" dirty="0"/>
              <a:t>Dim  X1 , X2  As  telephone				</a:t>
            </a:r>
            <a:r>
              <a:rPr lang="en-US" altLang="zh-CN" sz="1600" dirty="0" smtClean="0"/>
              <a:t>' </a:t>
            </a:r>
            <a:r>
              <a:rPr lang="zh-CN" altLang="zh-CN" sz="1600" dirty="0"/>
              <a:t>定义结构变量</a:t>
            </a:r>
          </a:p>
          <a:p>
            <a:r>
              <a:rPr lang="en-US" altLang="zh-CN" sz="1600" dirty="0"/>
              <a:t>X1.strPhone = "610087"				</a:t>
            </a:r>
            <a:r>
              <a:rPr lang="en-US" altLang="zh-CN" sz="1600" dirty="0" smtClean="0"/>
              <a:t>' </a:t>
            </a:r>
            <a:r>
              <a:rPr lang="zh-CN" altLang="zh-CN" sz="1600" dirty="0"/>
              <a:t>对</a:t>
            </a:r>
            <a:r>
              <a:rPr lang="en-US" altLang="zh-CN" sz="1600" dirty="0"/>
              <a:t>X1</a:t>
            </a:r>
            <a:r>
              <a:rPr lang="zh-CN" altLang="zh-CN" sz="1600" dirty="0"/>
              <a:t>的成员</a:t>
            </a:r>
            <a:r>
              <a:rPr lang="en-US" altLang="zh-CN" sz="1600" dirty="0" err="1"/>
              <a:t>strPhone</a:t>
            </a:r>
            <a:r>
              <a:rPr lang="zh-CN" altLang="zh-CN" sz="1600" dirty="0"/>
              <a:t>赋值</a:t>
            </a:r>
          </a:p>
          <a:p>
            <a:r>
              <a:rPr lang="en-US" altLang="zh-CN" sz="1600" dirty="0"/>
              <a:t>X1.strMobilPhone = "13051611234"			</a:t>
            </a:r>
            <a:r>
              <a:rPr lang="en-US" altLang="zh-CN" sz="1600" dirty="0" smtClean="0"/>
              <a:t>' </a:t>
            </a:r>
            <a:r>
              <a:rPr lang="zh-CN" altLang="zh-CN" sz="1600" dirty="0"/>
              <a:t>对</a:t>
            </a:r>
            <a:r>
              <a:rPr lang="en-US" altLang="zh-CN" sz="1600" dirty="0"/>
              <a:t>X1</a:t>
            </a:r>
            <a:r>
              <a:rPr lang="zh-CN" altLang="zh-CN" sz="1600" dirty="0"/>
              <a:t>的成员</a:t>
            </a:r>
            <a:r>
              <a:rPr lang="en-US" altLang="zh-CN" sz="1600" dirty="0" err="1"/>
              <a:t>strMobilPhone</a:t>
            </a:r>
            <a:r>
              <a:rPr lang="zh-CN" altLang="zh-CN" sz="1600" dirty="0"/>
              <a:t>赋值</a:t>
            </a:r>
          </a:p>
          <a:p>
            <a:r>
              <a:rPr lang="en-US" altLang="zh-CN" sz="1600" dirty="0"/>
              <a:t>X2.strPhone = "653023"				</a:t>
            </a:r>
            <a:r>
              <a:rPr lang="en-US" altLang="zh-CN" sz="1600" dirty="0" smtClean="0"/>
              <a:t>' </a:t>
            </a:r>
            <a:r>
              <a:rPr lang="zh-CN" altLang="zh-CN" sz="1600" dirty="0"/>
              <a:t>对</a:t>
            </a:r>
            <a:r>
              <a:rPr lang="en-US" altLang="zh-CN" sz="1600" dirty="0"/>
              <a:t>X2</a:t>
            </a:r>
            <a:r>
              <a:rPr lang="zh-CN" altLang="zh-CN" sz="1600" dirty="0"/>
              <a:t>的成员</a:t>
            </a:r>
            <a:r>
              <a:rPr lang="en-US" altLang="zh-CN" sz="1600" dirty="0" err="1"/>
              <a:t>strPhone</a:t>
            </a:r>
            <a:r>
              <a:rPr lang="zh-CN" altLang="zh-CN" sz="1600" dirty="0"/>
              <a:t>赋值</a:t>
            </a:r>
          </a:p>
          <a:p>
            <a:r>
              <a:rPr lang="en-US" altLang="zh-CN" sz="1600" dirty="0"/>
              <a:t>X2. </a:t>
            </a:r>
            <a:r>
              <a:rPr lang="en-US" altLang="zh-CN" sz="1600" dirty="0" err="1"/>
              <a:t>strMobilPhone</a:t>
            </a:r>
            <a:r>
              <a:rPr lang="en-US" altLang="zh-CN" sz="1600" dirty="0"/>
              <a:t> ="13951483396"			</a:t>
            </a:r>
            <a:r>
              <a:rPr lang="en-US" altLang="zh-CN" sz="1600" dirty="0" smtClean="0"/>
              <a:t>' </a:t>
            </a:r>
            <a:r>
              <a:rPr lang="zh-CN" altLang="zh-CN" sz="1600" dirty="0"/>
              <a:t>对</a:t>
            </a:r>
            <a:r>
              <a:rPr lang="en-US" altLang="zh-CN" sz="1600" dirty="0"/>
              <a:t>X2</a:t>
            </a:r>
            <a:r>
              <a:rPr lang="zh-CN" altLang="zh-CN" sz="1600" dirty="0"/>
              <a:t>的成员</a:t>
            </a:r>
            <a:r>
              <a:rPr lang="en-US" altLang="zh-CN" sz="1600" dirty="0" err="1"/>
              <a:t>strMobilPhone</a:t>
            </a:r>
            <a:r>
              <a:rPr lang="zh-CN" altLang="zh-CN" sz="1600" dirty="0" smtClean="0"/>
              <a:t>赋值</a:t>
            </a:r>
            <a:endParaRPr lang="en-US" altLang="zh-CN" sz="1600" dirty="0" smtClean="0"/>
          </a:p>
        </p:txBody>
      </p:sp>
    </p:spTree>
    <p:extLst>
      <p:ext uri="{BB962C8B-B14F-4D97-AF65-F5344CB8AC3E}">
        <p14:creationId xmlns:p14="http://schemas.microsoft.com/office/powerpoint/2010/main" val="4985783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smtClean="0"/>
              <a:t>3</a:t>
            </a:r>
            <a:r>
              <a:rPr lang="zh-CN" altLang="zh-CN" dirty="0" smtClean="0"/>
              <a:t>．接口成员的引用</a:t>
            </a:r>
            <a:endParaRPr lang="zh-CN" altLang="zh-CN" dirty="0"/>
          </a:p>
        </p:txBody>
      </p:sp>
      <p:sp>
        <p:nvSpPr>
          <p:cNvPr id="3" name="TextBox 2"/>
          <p:cNvSpPr txBox="1"/>
          <p:nvPr/>
        </p:nvSpPr>
        <p:spPr>
          <a:xfrm>
            <a:off x="1031358" y="861237"/>
            <a:ext cx="9229061" cy="615553"/>
          </a:xfrm>
          <a:prstGeom prst="rect">
            <a:avLst/>
          </a:prstGeom>
          <a:noFill/>
        </p:spPr>
        <p:txBody>
          <a:bodyPr wrap="square" rtlCol="0">
            <a:spAutoFit/>
          </a:bodyPr>
          <a:lstStyle/>
          <a:p>
            <a:pPr indent="446088"/>
            <a:r>
              <a:rPr lang="zh-CN" altLang="zh-CN" dirty="0"/>
              <a:t>（</a:t>
            </a:r>
            <a:r>
              <a:rPr lang="en-US" altLang="zh-CN" dirty="0"/>
              <a:t>3</a:t>
            </a:r>
            <a:r>
              <a:rPr lang="zh-CN" altLang="zh-CN" dirty="0"/>
              <a:t>）在模块代码窗口中定义一个接口</a:t>
            </a:r>
            <a:r>
              <a:rPr lang="en-US" altLang="zh-CN" dirty="0" err="1"/>
              <a:t>MyInterface</a:t>
            </a:r>
            <a:r>
              <a:rPr lang="zh-CN" altLang="zh-CN" dirty="0"/>
              <a:t>，声明</a:t>
            </a:r>
            <a:r>
              <a:rPr lang="en-US" altLang="zh-CN" dirty="0"/>
              <a:t>3</a:t>
            </a:r>
            <a:r>
              <a:rPr lang="zh-CN" altLang="zh-CN" dirty="0"/>
              <a:t>个成员，分别为属性</a:t>
            </a:r>
            <a:r>
              <a:rPr lang="en-US" altLang="zh-CN" dirty="0" err="1"/>
              <a:t>stuName</a:t>
            </a:r>
            <a:r>
              <a:rPr lang="zh-CN" altLang="zh-CN" dirty="0"/>
              <a:t>、</a:t>
            </a:r>
            <a:r>
              <a:rPr lang="en-US" altLang="zh-CN" dirty="0"/>
              <a:t>Function</a:t>
            </a:r>
            <a:r>
              <a:rPr lang="zh-CN" altLang="zh-CN" dirty="0"/>
              <a:t>过程</a:t>
            </a:r>
            <a:r>
              <a:rPr lang="en-US" altLang="zh-CN" dirty="0" err="1"/>
              <a:t>GetScores</a:t>
            </a:r>
            <a:r>
              <a:rPr lang="zh-CN" altLang="zh-CN" dirty="0"/>
              <a:t>和事件</a:t>
            </a:r>
            <a:r>
              <a:rPr lang="en-US" altLang="zh-CN" dirty="0" err="1"/>
              <a:t>CalComplete</a:t>
            </a:r>
            <a:r>
              <a:rPr lang="zh-CN" altLang="zh-CN" dirty="0"/>
              <a:t>，程序代码如下</a:t>
            </a:r>
            <a:r>
              <a:rPr lang="zh-CN" altLang="zh-CN" dirty="0" smtClean="0"/>
              <a:t>：</a:t>
            </a:r>
            <a:endParaRPr lang="zh-CN" altLang="zh-CN" dirty="0"/>
          </a:p>
        </p:txBody>
      </p:sp>
      <p:sp>
        <p:nvSpPr>
          <p:cNvPr id="4" name="TextBox 3"/>
          <p:cNvSpPr txBox="1"/>
          <p:nvPr/>
        </p:nvSpPr>
        <p:spPr>
          <a:xfrm>
            <a:off x="1701209" y="1476790"/>
            <a:ext cx="7942521" cy="1549360"/>
          </a:xfrm>
          <a:prstGeom prst="roundRect">
            <a:avLst>
              <a:gd name="adj" fmla="val 13236"/>
            </a:avLst>
          </a:prstGeom>
          <a:solidFill>
            <a:schemeClr val="accent5">
              <a:lumMod val="40000"/>
              <a:lumOff val="60000"/>
            </a:schemeClr>
          </a:solidFill>
        </p:spPr>
        <p:txBody>
          <a:bodyPr wrap="square" rtlCol="0">
            <a:spAutoFit/>
          </a:bodyPr>
          <a:lstStyle/>
          <a:p>
            <a:r>
              <a:rPr lang="en-US" altLang="zh-CN" dirty="0"/>
              <a:t>Public Interface </a:t>
            </a:r>
            <a:r>
              <a:rPr lang="en-US" altLang="zh-CN" dirty="0" err="1"/>
              <a:t>MyInterface</a:t>
            </a:r>
            <a:endParaRPr lang="zh-CN" altLang="zh-CN" dirty="0"/>
          </a:p>
          <a:p>
            <a:r>
              <a:rPr lang="en-US" altLang="zh-CN" dirty="0"/>
              <a:t>    Property </a:t>
            </a:r>
            <a:r>
              <a:rPr lang="en-US" altLang="zh-CN" dirty="0" err="1"/>
              <a:t>stuName</a:t>
            </a:r>
            <a:r>
              <a:rPr lang="en-US" altLang="zh-CN" dirty="0"/>
              <a:t> As String 				</a:t>
            </a:r>
            <a:r>
              <a:rPr lang="en-US" altLang="zh-CN" dirty="0" smtClean="0"/>
              <a:t>' </a:t>
            </a:r>
            <a:r>
              <a:rPr lang="zh-CN" altLang="zh-CN" dirty="0"/>
              <a:t>声明属性</a:t>
            </a:r>
          </a:p>
          <a:p>
            <a:r>
              <a:rPr lang="en-US" altLang="zh-CN" dirty="0"/>
              <a:t>    Function </a:t>
            </a:r>
            <a:r>
              <a:rPr lang="en-US" altLang="zh-CN" dirty="0" err="1"/>
              <a:t>GetScores</a:t>
            </a:r>
            <a:r>
              <a:rPr lang="en-US" altLang="zh-CN" dirty="0"/>
              <a:t>(</a:t>
            </a:r>
            <a:r>
              <a:rPr lang="en-US" altLang="zh-CN" dirty="0" err="1"/>
              <a:t>ByVal</a:t>
            </a:r>
            <a:r>
              <a:rPr lang="en-US" altLang="zh-CN" dirty="0"/>
              <a:t> x As Single) As Single 		</a:t>
            </a:r>
            <a:r>
              <a:rPr lang="en-US" altLang="zh-CN" dirty="0" smtClean="0"/>
              <a:t>' </a:t>
            </a:r>
            <a:r>
              <a:rPr lang="zh-CN" altLang="zh-CN" dirty="0"/>
              <a:t>声明</a:t>
            </a:r>
            <a:r>
              <a:rPr lang="en-US" altLang="zh-CN" dirty="0"/>
              <a:t>Function</a:t>
            </a:r>
            <a:r>
              <a:rPr lang="zh-CN" altLang="zh-CN" dirty="0"/>
              <a:t>过程</a:t>
            </a:r>
          </a:p>
          <a:p>
            <a:r>
              <a:rPr lang="en-US" altLang="zh-CN" dirty="0"/>
              <a:t>    Event </a:t>
            </a:r>
            <a:r>
              <a:rPr lang="en-US" altLang="zh-CN" dirty="0" err="1"/>
              <a:t>CalComplete</a:t>
            </a:r>
            <a:r>
              <a:rPr lang="en-US" altLang="zh-CN" dirty="0"/>
              <a:t>() 				</a:t>
            </a:r>
            <a:r>
              <a:rPr lang="en-US" altLang="zh-CN" dirty="0" smtClean="0"/>
              <a:t>' </a:t>
            </a:r>
            <a:r>
              <a:rPr lang="zh-CN" altLang="zh-CN" dirty="0"/>
              <a:t>声明事件</a:t>
            </a:r>
          </a:p>
          <a:p>
            <a:r>
              <a:rPr lang="en-US" altLang="zh-CN" dirty="0"/>
              <a:t>End </a:t>
            </a:r>
            <a:r>
              <a:rPr lang="en-US" altLang="zh-CN" dirty="0" smtClean="0"/>
              <a:t>Interface</a:t>
            </a:r>
            <a:endParaRPr lang="zh-CN" altLang="zh-CN" dirty="0"/>
          </a:p>
        </p:txBody>
      </p:sp>
      <p:sp>
        <p:nvSpPr>
          <p:cNvPr id="5" name="矩形 4"/>
          <p:cNvSpPr/>
          <p:nvPr/>
        </p:nvSpPr>
        <p:spPr>
          <a:xfrm>
            <a:off x="1545448" y="3111127"/>
            <a:ext cx="7874996" cy="615553"/>
          </a:xfrm>
          <a:prstGeom prst="rect">
            <a:avLst/>
          </a:prstGeom>
        </p:spPr>
        <p:txBody>
          <a:bodyPr wrap="square">
            <a:spAutoFit/>
          </a:bodyPr>
          <a:lstStyle/>
          <a:p>
            <a:pPr fontAlgn="ctr"/>
            <a:r>
              <a:rPr lang="zh-CN" altLang="zh-CN" dirty="0"/>
              <a:t>（</a:t>
            </a:r>
            <a:r>
              <a:rPr lang="en-US" altLang="zh-CN" dirty="0"/>
              <a:t>4</a:t>
            </a:r>
            <a:r>
              <a:rPr lang="zh-CN" altLang="zh-CN" dirty="0"/>
              <a:t>）在模块</a:t>
            </a:r>
            <a:r>
              <a:rPr lang="en-US" altLang="zh-CN" dirty="0"/>
              <a:t>Module1</a:t>
            </a:r>
            <a:r>
              <a:rPr lang="zh-CN" altLang="zh-CN" dirty="0"/>
              <a:t>中定义实现</a:t>
            </a:r>
            <a:r>
              <a:rPr lang="en-US" altLang="zh-CN" dirty="0" err="1"/>
              <a:t>MyInterface</a:t>
            </a:r>
            <a:r>
              <a:rPr lang="zh-CN" altLang="zh-CN" dirty="0"/>
              <a:t>接口</a:t>
            </a:r>
            <a:r>
              <a:rPr lang="zh-CN" altLang="zh-CN" dirty="0">
                <a:hlinkClick r:id="rId3" action="ppaction://hlinkfile"/>
              </a:rPr>
              <a:t>的类，</a:t>
            </a:r>
            <a:r>
              <a:rPr lang="zh-CN" altLang="zh-CN" dirty="0" smtClean="0">
                <a:hlinkClick r:id="rId3" action="ppaction://hlinkfile"/>
              </a:rPr>
              <a:t>程序代码</a:t>
            </a:r>
            <a:r>
              <a:rPr lang="zh-CN" altLang="en-US" dirty="0" smtClean="0">
                <a:hlinkClick r:id="rId3" action="ppaction://hlinkfile"/>
              </a:rPr>
              <a:t>。</a:t>
            </a:r>
            <a:endParaRPr lang="en-US" altLang="zh-CN" dirty="0" smtClean="0"/>
          </a:p>
          <a:p>
            <a:pPr fontAlgn="ctr"/>
            <a:r>
              <a:rPr lang="zh-CN" altLang="zh-CN" dirty="0"/>
              <a:t>（</a:t>
            </a:r>
            <a:r>
              <a:rPr lang="en-US" altLang="zh-CN" dirty="0"/>
              <a:t>5</a:t>
            </a:r>
            <a:r>
              <a:rPr lang="zh-CN" altLang="zh-CN" dirty="0"/>
              <a:t>）在窗体代码中，建立一个事件处理程序</a:t>
            </a:r>
            <a:r>
              <a:rPr lang="zh-CN" altLang="zh-CN" dirty="0" smtClean="0"/>
              <a:t>：</a:t>
            </a:r>
            <a:endParaRPr lang="zh-CN" altLang="zh-CN" dirty="0"/>
          </a:p>
        </p:txBody>
      </p:sp>
      <p:sp>
        <p:nvSpPr>
          <p:cNvPr id="7" name="圆角矩形 6"/>
          <p:cNvSpPr/>
          <p:nvPr/>
        </p:nvSpPr>
        <p:spPr>
          <a:xfrm>
            <a:off x="1701209" y="3703853"/>
            <a:ext cx="7942521" cy="970478"/>
          </a:xfrm>
          <a:prstGeom prst="roundRect">
            <a:avLst/>
          </a:prstGeom>
          <a:solidFill>
            <a:schemeClr val="accent5">
              <a:lumMod val="40000"/>
              <a:lumOff val="60000"/>
            </a:schemeClr>
          </a:solidFill>
        </p:spPr>
        <p:txBody>
          <a:bodyPr wrap="square">
            <a:spAutoFit/>
          </a:bodyPr>
          <a:lstStyle/>
          <a:p>
            <a:r>
              <a:rPr lang="en-US" altLang="zh-CN" dirty="0"/>
              <a:t>Private Sub </a:t>
            </a:r>
            <a:r>
              <a:rPr lang="en-US" altLang="zh-CN" dirty="0" err="1"/>
              <a:t>HandleCalComplete</a:t>
            </a:r>
            <a:r>
              <a:rPr lang="en-US" altLang="zh-CN" dirty="0"/>
              <a:t>()</a:t>
            </a:r>
            <a:endParaRPr lang="zh-CN" altLang="zh-CN" dirty="0"/>
          </a:p>
          <a:p>
            <a:r>
              <a:rPr lang="en-US" altLang="zh-CN" dirty="0"/>
              <a:t>    </a:t>
            </a:r>
            <a:r>
              <a:rPr lang="en-US" altLang="zh-CN" dirty="0" err="1"/>
              <a:t>MsgBox</a:t>
            </a:r>
            <a:r>
              <a:rPr lang="en-US" altLang="zh-CN" dirty="0"/>
              <a:t>("</a:t>
            </a:r>
            <a:r>
              <a:rPr lang="zh-CN" altLang="zh-CN" dirty="0"/>
              <a:t>成绩修改完成</a:t>
            </a:r>
            <a:r>
              <a:rPr lang="en-US" altLang="zh-CN" dirty="0"/>
              <a:t>", , "</a:t>
            </a:r>
            <a:r>
              <a:rPr lang="zh-CN" altLang="zh-CN" dirty="0"/>
              <a:t>成绩更新</a:t>
            </a:r>
            <a:r>
              <a:rPr lang="en-US" altLang="zh-CN" dirty="0"/>
              <a:t>")</a:t>
            </a:r>
            <a:endParaRPr lang="zh-CN" altLang="zh-CN" dirty="0"/>
          </a:p>
          <a:p>
            <a:r>
              <a:rPr lang="en-US" altLang="zh-CN" dirty="0"/>
              <a:t>End Sub</a:t>
            </a:r>
            <a:endParaRPr lang="zh-CN" altLang="zh-CN" dirty="0"/>
          </a:p>
        </p:txBody>
      </p:sp>
    </p:spTree>
    <p:extLst>
      <p:ext uri="{BB962C8B-B14F-4D97-AF65-F5344CB8AC3E}">
        <p14:creationId xmlns:p14="http://schemas.microsoft.com/office/powerpoint/2010/main" val="37779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smtClean="0"/>
              <a:t>3</a:t>
            </a:r>
            <a:r>
              <a:rPr lang="zh-CN" altLang="zh-CN" dirty="0" smtClean="0"/>
              <a:t>．接口成员的引用</a:t>
            </a:r>
            <a:endParaRPr lang="zh-CN" altLang="zh-CN" dirty="0"/>
          </a:p>
        </p:txBody>
      </p:sp>
      <p:sp>
        <p:nvSpPr>
          <p:cNvPr id="4" name="矩形 3"/>
          <p:cNvSpPr/>
          <p:nvPr/>
        </p:nvSpPr>
        <p:spPr>
          <a:xfrm>
            <a:off x="1337570" y="722587"/>
            <a:ext cx="5718232" cy="353943"/>
          </a:xfrm>
          <a:prstGeom prst="rect">
            <a:avLst/>
          </a:prstGeom>
        </p:spPr>
        <p:txBody>
          <a:bodyPr wrap="none">
            <a:spAutoFit/>
          </a:bodyPr>
          <a:lstStyle/>
          <a:p>
            <a:pPr fontAlgn="ctr"/>
            <a:r>
              <a:rPr lang="zh-CN" altLang="zh-CN" dirty="0"/>
              <a:t>（</a:t>
            </a:r>
            <a:r>
              <a:rPr lang="en-US" altLang="zh-CN" dirty="0"/>
              <a:t>6</a:t>
            </a:r>
            <a:r>
              <a:rPr lang="zh-CN" altLang="zh-CN" dirty="0"/>
              <a:t>）在窗体上建立一个按钮，并编写</a:t>
            </a:r>
            <a:r>
              <a:rPr lang="en-US" altLang="zh-CN" dirty="0"/>
              <a:t>Click</a:t>
            </a:r>
            <a:r>
              <a:rPr lang="zh-CN" altLang="zh-CN" dirty="0"/>
              <a:t>事件代码如下：</a:t>
            </a:r>
          </a:p>
        </p:txBody>
      </p:sp>
      <p:sp>
        <p:nvSpPr>
          <p:cNvPr id="5" name="TextBox 4"/>
          <p:cNvSpPr txBox="1"/>
          <p:nvPr/>
        </p:nvSpPr>
        <p:spPr>
          <a:xfrm>
            <a:off x="1456660" y="1076530"/>
            <a:ext cx="8761228" cy="3084939"/>
          </a:xfrm>
          <a:prstGeom prst="roundRect">
            <a:avLst>
              <a:gd name="adj" fmla="val 6636"/>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a:t>
            </a:r>
            <a:r>
              <a:rPr lang="en-US" altLang="zh-CN" dirty="0" err="1"/>
              <a:t>studentInfo</a:t>
            </a:r>
            <a:r>
              <a:rPr lang="en-US" altLang="zh-CN" dirty="0"/>
              <a:t> As New </a:t>
            </a:r>
            <a:r>
              <a:rPr lang="en-US" altLang="zh-CN" dirty="0" err="1"/>
              <a:t>stuInfo</a:t>
            </a:r>
            <a:r>
              <a:rPr lang="en-US" altLang="zh-CN" dirty="0"/>
              <a:t>() 			</a:t>
            </a:r>
            <a:r>
              <a:rPr lang="en-US" altLang="zh-CN" dirty="0" smtClean="0"/>
              <a:t>' </a:t>
            </a:r>
            <a:r>
              <a:rPr lang="zh-CN" altLang="zh-CN" dirty="0"/>
              <a:t>定义类实例</a:t>
            </a:r>
          </a:p>
          <a:p>
            <a:r>
              <a:rPr lang="en-US" altLang="zh-CN" dirty="0"/>
              <a:t>    ' </a:t>
            </a:r>
            <a:r>
              <a:rPr lang="zh-CN" altLang="zh-CN" dirty="0"/>
              <a:t>建立与</a:t>
            </a:r>
            <a:r>
              <a:rPr lang="en-US" altLang="zh-CN" dirty="0" err="1"/>
              <a:t>studentInfo</a:t>
            </a:r>
            <a:r>
              <a:rPr lang="zh-CN" altLang="zh-CN" dirty="0"/>
              <a:t>对象引发的事件关联的处理程序</a:t>
            </a:r>
          </a:p>
          <a:p>
            <a:r>
              <a:rPr lang="en-US" altLang="zh-CN" dirty="0"/>
              <a:t>    </a:t>
            </a:r>
            <a:r>
              <a:rPr lang="en-US" altLang="zh-CN" dirty="0" err="1"/>
              <a:t>AddHandler</a:t>
            </a:r>
            <a:r>
              <a:rPr lang="en-US" altLang="zh-CN" dirty="0"/>
              <a:t> </a:t>
            </a:r>
            <a:r>
              <a:rPr lang="en-US" altLang="zh-CN" dirty="0" err="1"/>
              <a:t>studentInfo.CalComplete</a:t>
            </a:r>
            <a:r>
              <a:rPr lang="en-US" altLang="zh-CN" dirty="0"/>
              <a:t>, </a:t>
            </a:r>
            <a:r>
              <a:rPr lang="en-US" altLang="zh-CN" dirty="0" err="1"/>
              <a:t>AddressOf</a:t>
            </a:r>
            <a:r>
              <a:rPr lang="en-US" altLang="zh-CN" dirty="0"/>
              <a:t> </a:t>
            </a:r>
            <a:r>
              <a:rPr lang="en-US" altLang="zh-CN" dirty="0" err="1"/>
              <a:t>HandleCalComplete</a:t>
            </a:r>
            <a:endParaRPr lang="zh-CN" altLang="zh-CN" dirty="0"/>
          </a:p>
          <a:p>
            <a:r>
              <a:rPr lang="en-US" altLang="zh-CN" dirty="0"/>
              <a:t>    </a:t>
            </a:r>
            <a:r>
              <a:rPr lang="en-US" altLang="zh-CN" dirty="0" err="1"/>
              <a:t>studentInfo.stuName</a:t>
            </a:r>
            <a:r>
              <a:rPr lang="en-US" altLang="zh-CN" dirty="0"/>
              <a:t> = "</a:t>
            </a:r>
            <a:r>
              <a:rPr lang="zh-CN" altLang="zh-CN" dirty="0"/>
              <a:t>张三</a:t>
            </a:r>
            <a:r>
              <a:rPr lang="en-US" altLang="zh-CN" dirty="0"/>
              <a:t>"</a:t>
            </a:r>
            <a:endParaRPr lang="zh-CN" altLang="zh-CN" dirty="0"/>
          </a:p>
          <a:p>
            <a:r>
              <a:rPr lang="en-US" altLang="zh-CN" dirty="0"/>
              <a:t>    </a:t>
            </a:r>
            <a:r>
              <a:rPr lang="en-US" altLang="zh-CN" dirty="0" err="1"/>
              <a:t>studentInfo.Score</a:t>
            </a:r>
            <a:r>
              <a:rPr lang="en-US" altLang="zh-CN" dirty="0"/>
              <a:t> = 80</a:t>
            </a:r>
            <a:endParaRPr lang="zh-CN" altLang="zh-CN" dirty="0"/>
          </a:p>
          <a:p>
            <a:r>
              <a:rPr lang="en-US" altLang="zh-CN" dirty="0"/>
              <a:t>    </a:t>
            </a:r>
            <a:r>
              <a:rPr lang="en-US" altLang="zh-CN" dirty="0" err="1"/>
              <a:t>MsgBox</a:t>
            </a:r>
            <a:r>
              <a:rPr lang="en-US" altLang="zh-CN" dirty="0"/>
              <a:t>("</a:t>
            </a:r>
            <a:r>
              <a:rPr lang="zh-CN" altLang="zh-CN" dirty="0"/>
              <a:t>学生</a:t>
            </a:r>
            <a:r>
              <a:rPr lang="en-US" altLang="zh-CN" dirty="0"/>
              <a:t>" &amp; </a:t>
            </a:r>
            <a:r>
              <a:rPr lang="en-US" altLang="zh-CN" dirty="0" err="1"/>
              <a:t>studentInfo.stuName</a:t>
            </a:r>
            <a:r>
              <a:rPr lang="en-US" altLang="zh-CN" dirty="0"/>
              <a:t> &amp; "</a:t>
            </a:r>
            <a:r>
              <a:rPr lang="zh-CN" altLang="zh-CN" dirty="0"/>
              <a:t>当前成绩是</a:t>
            </a:r>
            <a:r>
              <a:rPr lang="en-US" altLang="zh-CN" dirty="0"/>
              <a:t>" &amp; </a:t>
            </a:r>
            <a:r>
              <a:rPr lang="en-US" altLang="zh-CN" dirty="0" err="1"/>
              <a:t>studentInfo.Score</a:t>
            </a:r>
            <a:r>
              <a:rPr lang="en-US" altLang="zh-CN" dirty="0"/>
              <a:t>, , "</a:t>
            </a:r>
            <a:r>
              <a:rPr lang="zh-CN" altLang="zh-CN" dirty="0"/>
              <a:t>当前成绩</a:t>
            </a:r>
            <a:r>
              <a:rPr lang="en-US" altLang="zh-CN" dirty="0"/>
              <a:t>")</a:t>
            </a:r>
            <a:endParaRPr lang="zh-CN" altLang="zh-CN" dirty="0"/>
          </a:p>
          <a:p>
            <a:r>
              <a:rPr lang="en-US" altLang="zh-CN" dirty="0"/>
              <a:t>    ' </a:t>
            </a:r>
            <a:r>
              <a:rPr lang="zh-CN" altLang="zh-CN" dirty="0"/>
              <a:t>调用能引发</a:t>
            </a:r>
            <a:r>
              <a:rPr lang="en-US" altLang="zh-CN" dirty="0" err="1"/>
              <a:t>CalComplete</a:t>
            </a:r>
            <a:r>
              <a:rPr lang="zh-CN" altLang="zh-CN" dirty="0"/>
              <a:t>事件的</a:t>
            </a:r>
            <a:r>
              <a:rPr lang="en-US" altLang="zh-CN" dirty="0" err="1"/>
              <a:t>GetScore</a:t>
            </a:r>
            <a:r>
              <a:rPr lang="zh-CN" altLang="zh-CN" dirty="0"/>
              <a:t>方法</a:t>
            </a:r>
          </a:p>
          <a:p>
            <a:r>
              <a:rPr lang="en-US" altLang="zh-CN" dirty="0"/>
              <a:t>    </a:t>
            </a:r>
            <a:r>
              <a:rPr lang="en-US" altLang="zh-CN" dirty="0" err="1"/>
              <a:t>studentInfo.GetScore</a:t>
            </a:r>
            <a:r>
              <a:rPr lang="en-US" altLang="zh-CN" dirty="0"/>
              <a:t>(80)</a:t>
            </a:r>
            <a:endParaRPr lang="zh-CN" altLang="zh-CN" dirty="0"/>
          </a:p>
          <a:p>
            <a:r>
              <a:rPr lang="en-US" altLang="zh-CN" dirty="0"/>
              <a:t>End </a:t>
            </a:r>
            <a:r>
              <a:rPr lang="en-US" altLang="zh-CN" dirty="0" smtClean="0"/>
              <a:t>Sub</a:t>
            </a:r>
          </a:p>
        </p:txBody>
      </p:sp>
    </p:spTree>
    <p:extLst>
      <p:ext uri="{BB962C8B-B14F-4D97-AF65-F5344CB8AC3E}">
        <p14:creationId xmlns:p14="http://schemas.microsoft.com/office/powerpoint/2010/main" val="26788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．多态的实现机制</a:t>
            </a:r>
          </a:p>
        </p:txBody>
      </p:sp>
      <p:sp>
        <p:nvSpPr>
          <p:cNvPr id="3" name="TextBox 2"/>
          <p:cNvSpPr txBox="1"/>
          <p:nvPr/>
        </p:nvSpPr>
        <p:spPr>
          <a:xfrm>
            <a:off x="871870" y="797442"/>
            <a:ext cx="9409814" cy="877163"/>
          </a:xfrm>
          <a:prstGeom prst="rect">
            <a:avLst/>
          </a:prstGeom>
          <a:noFill/>
        </p:spPr>
        <p:txBody>
          <a:bodyPr wrap="square" rtlCol="0">
            <a:spAutoFit/>
          </a:bodyPr>
          <a:lstStyle/>
          <a:p>
            <a:pPr indent="446088"/>
            <a:r>
              <a:rPr lang="zh-CN" altLang="zh-CN" dirty="0"/>
              <a:t>前期绑定和后期绑定都支持多态性。</a:t>
            </a:r>
            <a:r>
              <a:rPr lang="en-US" altLang="zh-CN" dirty="0"/>
              <a:t>VB.NET</a:t>
            </a:r>
            <a:r>
              <a:rPr lang="zh-CN" altLang="zh-CN" dirty="0"/>
              <a:t>对多态性提供了良好的支持，如方法重载就是利用前期绑定来实现多态性的。在声明一个对象时，采用前期绑定和后期绑定的语法格式是不同的。后期绑定声明的语法格式如下</a:t>
            </a:r>
            <a:r>
              <a:rPr lang="zh-CN" altLang="zh-CN" dirty="0" smtClean="0"/>
              <a:t>：</a:t>
            </a:r>
            <a:endParaRPr lang="zh-CN" altLang="zh-CN" dirty="0"/>
          </a:p>
        </p:txBody>
      </p:sp>
      <p:sp>
        <p:nvSpPr>
          <p:cNvPr id="4" name="圆角矩形 3"/>
          <p:cNvSpPr/>
          <p:nvPr/>
        </p:nvSpPr>
        <p:spPr>
          <a:xfrm>
            <a:off x="1461035" y="1674605"/>
            <a:ext cx="8352816" cy="391597"/>
          </a:xfrm>
          <a:prstGeom prst="roundRect">
            <a:avLst/>
          </a:prstGeom>
          <a:solidFill>
            <a:schemeClr val="accent5">
              <a:lumMod val="40000"/>
              <a:lumOff val="60000"/>
            </a:schemeClr>
          </a:solidFill>
        </p:spPr>
        <p:txBody>
          <a:bodyPr wrap="square">
            <a:spAutoFit/>
          </a:bodyPr>
          <a:lstStyle/>
          <a:p>
            <a:r>
              <a:rPr lang="en-US" altLang="zh-CN" dirty="0"/>
              <a:t>Dim </a:t>
            </a:r>
            <a:r>
              <a:rPr lang="zh-CN" altLang="zh-CN" dirty="0"/>
              <a:t>对象实例名</a:t>
            </a:r>
            <a:r>
              <a:rPr lang="en-US" altLang="zh-CN" dirty="0"/>
              <a:t> As Object = New </a:t>
            </a:r>
            <a:r>
              <a:rPr lang="zh-CN" altLang="zh-CN" dirty="0"/>
              <a:t>对象类名</a:t>
            </a:r>
          </a:p>
        </p:txBody>
      </p:sp>
      <p:sp>
        <p:nvSpPr>
          <p:cNvPr id="5" name="TextBox 4"/>
          <p:cNvSpPr txBox="1"/>
          <p:nvPr/>
        </p:nvSpPr>
        <p:spPr>
          <a:xfrm>
            <a:off x="1286540" y="2066202"/>
            <a:ext cx="8995144" cy="1138773"/>
          </a:xfrm>
          <a:prstGeom prst="rect">
            <a:avLst/>
          </a:prstGeom>
          <a:noFill/>
        </p:spPr>
        <p:txBody>
          <a:bodyPr wrap="square" rtlCol="0">
            <a:spAutoFit/>
          </a:bodyPr>
          <a:lstStyle/>
          <a:p>
            <a:pPr fontAlgn="ctr"/>
            <a:r>
              <a:rPr lang="zh-CN" altLang="zh-CN" dirty="0"/>
              <a:t>其中：</a:t>
            </a:r>
          </a:p>
          <a:p>
            <a:pPr fontAlgn="ctr"/>
            <a:r>
              <a:rPr lang="zh-CN" altLang="zh-CN" dirty="0"/>
              <a:t>（</a:t>
            </a:r>
            <a:r>
              <a:rPr lang="en-US" altLang="zh-CN" dirty="0"/>
              <a:t>1</a:t>
            </a:r>
            <a:r>
              <a:rPr lang="zh-CN" altLang="zh-CN" dirty="0"/>
              <a:t>）对象类名，声明的对象所属的类名。</a:t>
            </a:r>
          </a:p>
          <a:p>
            <a:pPr fontAlgn="ctr"/>
            <a:r>
              <a:rPr lang="zh-CN" altLang="zh-CN" dirty="0"/>
              <a:t>（</a:t>
            </a:r>
            <a:r>
              <a:rPr lang="en-US" altLang="zh-CN" dirty="0"/>
              <a:t>2</a:t>
            </a:r>
            <a:r>
              <a:rPr lang="zh-CN" altLang="zh-CN" dirty="0"/>
              <a:t>）对象实例名，声明的对象实例名，即对象变量名。</a:t>
            </a:r>
          </a:p>
          <a:p>
            <a:pPr fontAlgn="ctr"/>
            <a:r>
              <a:rPr lang="zh-CN" altLang="zh-CN" dirty="0"/>
              <a:t>前期绑定声明与后期绑定声明略有不同，前期绑定声明的语法格式如下</a:t>
            </a:r>
            <a:r>
              <a:rPr lang="zh-CN" altLang="zh-CN" dirty="0" smtClean="0"/>
              <a:t>：</a:t>
            </a:r>
            <a:endParaRPr lang="zh-CN" altLang="zh-CN" dirty="0"/>
          </a:p>
        </p:txBody>
      </p:sp>
      <p:sp>
        <p:nvSpPr>
          <p:cNvPr id="6" name="圆角矩形 5"/>
          <p:cNvSpPr/>
          <p:nvPr/>
        </p:nvSpPr>
        <p:spPr>
          <a:xfrm>
            <a:off x="1461035" y="3242504"/>
            <a:ext cx="8352816" cy="391597"/>
          </a:xfrm>
          <a:prstGeom prst="roundRect">
            <a:avLst/>
          </a:prstGeom>
          <a:solidFill>
            <a:schemeClr val="accent5">
              <a:lumMod val="40000"/>
              <a:lumOff val="60000"/>
            </a:schemeClr>
          </a:solidFill>
        </p:spPr>
        <p:txBody>
          <a:bodyPr wrap="square">
            <a:spAutoFit/>
          </a:bodyPr>
          <a:lstStyle/>
          <a:p>
            <a:r>
              <a:rPr lang="en-US" altLang="zh-CN" dirty="0"/>
              <a:t>Dim </a:t>
            </a:r>
            <a:r>
              <a:rPr lang="zh-CN" altLang="zh-CN" dirty="0"/>
              <a:t>对象实例名</a:t>
            </a:r>
            <a:r>
              <a:rPr lang="en-US" altLang="zh-CN" dirty="0"/>
              <a:t> As New </a:t>
            </a:r>
            <a:r>
              <a:rPr lang="zh-CN" altLang="zh-CN" dirty="0"/>
              <a:t>对象类名</a:t>
            </a:r>
          </a:p>
        </p:txBody>
      </p:sp>
    </p:spTree>
    <p:extLst>
      <p:ext uri="{BB962C8B-B14F-4D97-AF65-F5344CB8AC3E}">
        <p14:creationId xmlns:p14="http://schemas.microsoft.com/office/powerpoint/2010/main" val="263540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．多态的实现机制</a:t>
            </a:r>
          </a:p>
        </p:txBody>
      </p:sp>
      <p:sp>
        <p:nvSpPr>
          <p:cNvPr id="3" name="TextBox 2"/>
          <p:cNvSpPr txBox="1"/>
          <p:nvPr/>
        </p:nvSpPr>
        <p:spPr>
          <a:xfrm>
            <a:off x="829340" y="744279"/>
            <a:ext cx="9558669" cy="1138773"/>
          </a:xfrm>
          <a:prstGeom prst="rect">
            <a:avLst/>
          </a:prstGeom>
          <a:noFill/>
        </p:spPr>
        <p:txBody>
          <a:bodyPr wrap="square" rtlCol="0">
            <a:spAutoFit/>
          </a:bodyPr>
          <a:lstStyle/>
          <a:p>
            <a:pPr indent="542925" fontAlgn="ctr"/>
            <a:r>
              <a:rPr lang="zh-CN" altLang="zh-CN" dirty="0"/>
              <a:t>【例</a:t>
            </a:r>
            <a:r>
              <a:rPr lang="en-US" altLang="zh-CN" dirty="0"/>
              <a:t>5.18</a:t>
            </a:r>
            <a:r>
              <a:rPr lang="zh-CN" altLang="zh-CN" dirty="0"/>
              <a:t>】 利用后期绑定实现多态性，调用两数之和与两数之积的同名方法。</a:t>
            </a:r>
          </a:p>
          <a:p>
            <a:pPr indent="542925" fontAlgn="ctr"/>
            <a:r>
              <a:rPr lang="zh-CN" altLang="zh-CN" dirty="0"/>
              <a:t>具体的操作步骤如下：</a:t>
            </a:r>
          </a:p>
          <a:p>
            <a:pPr indent="542925" fontAlgn="ctr"/>
            <a:r>
              <a:rPr lang="zh-CN" altLang="zh-CN" dirty="0"/>
              <a:t>（</a:t>
            </a:r>
            <a:r>
              <a:rPr lang="en-US" altLang="zh-CN" dirty="0"/>
              <a:t>1</a:t>
            </a:r>
            <a:r>
              <a:rPr lang="zh-CN" altLang="zh-CN" dirty="0"/>
              <a:t>）首先建立一个模块文件，在其中定义</a:t>
            </a:r>
            <a:r>
              <a:rPr lang="en-US" altLang="zh-CN" dirty="0"/>
              <a:t>2</a:t>
            </a:r>
            <a:r>
              <a:rPr lang="zh-CN" altLang="zh-CN" dirty="0"/>
              <a:t>个类，“</a:t>
            </a:r>
            <a:r>
              <a:rPr lang="en-US" altLang="zh-CN" dirty="0"/>
              <a:t>Multiply</a:t>
            </a:r>
            <a:r>
              <a:rPr lang="zh-CN" altLang="zh-CN" dirty="0"/>
              <a:t>”类用来求两数之积，</a:t>
            </a:r>
            <a:r>
              <a:rPr lang="en-US" altLang="zh-CN" dirty="0"/>
              <a:t> </a:t>
            </a:r>
            <a:r>
              <a:rPr lang="zh-CN" altLang="zh-CN" dirty="0"/>
              <a:t>“</a:t>
            </a:r>
            <a:r>
              <a:rPr lang="en-US" altLang="zh-CN" dirty="0" err="1"/>
              <a:t>NewAdd</a:t>
            </a:r>
            <a:r>
              <a:rPr lang="zh-CN" altLang="zh-CN" dirty="0"/>
              <a:t>”类用来求两数之和，</a:t>
            </a:r>
            <a:r>
              <a:rPr lang="en-US" altLang="zh-CN" dirty="0"/>
              <a:t>2</a:t>
            </a:r>
            <a:r>
              <a:rPr lang="zh-CN" altLang="zh-CN" dirty="0"/>
              <a:t>个类都定义了一个名为“</a:t>
            </a:r>
            <a:r>
              <a:rPr lang="en-US" altLang="zh-CN" dirty="0"/>
              <a:t>Calculate</a:t>
            </a:r>
            <a:r>
              <a:rPr lang="zh-CN" altLang="zh-CN" dirty="0"/>
              <a:t>”的方法。程序代码如下</a:t>
            </a:r>
            <a:r>
              <a:rPr lang="zh-CN" altLang="zh-CN" dirty="0" smtClean="0"/>
              <a:t>：</a:t>
            </a:r>
            <a:endParaRPr lang="zh-CN" altLang="zh-CN" dirty="0"/>
          </a:p>
        </p:txBody>
      </p:sp>
      <p:sp>
        <p:nvSpPr>
          <p:cNvPr id="4" name="TextBox 3"/>
          <p:cNvSpPr txBox="1"/>
          <p:nvPr/>
        </p:nvSpPr>
        <p:spPr>
          <a:xfrm>
            <a:off x="1520456" y="1883052"/>
            <a:ext cx="8516679" cy="2813209"/>
          </a:xfrm>
          <a:prstGeom prst="roundRect">
            <a:avLst>
              <a:gd name="adj" fmla="val 7087"/>
            </a:avLst>
          </a:prstGeom>
          <a:solidFill>
            <a:schemeClr val="accent5">
              <a:lumMod val="40000"/>
              <a:lumOff val="60000"/>
            </a:schemeClr>
          </a:solidFill>
        </p:spPr>
        <p:txBody>
          <a:bodyPr wrap="square" rtlCol="0">
            <a:spAutoFit/>
          </a:bodyPr>
          <a:lstStyle/>
          <a:p>
            <a:r>
              <a:rPr lang="en-US" altLang="zh-CN" dirty="0"/>
              <a:t>Public Class Multiply 				</a:t>
            </a:r>
            <a:r>
              <a:rPr lang="en-US" altLang="zh-CN" dirty="0" smtClean="0"/>
              <a:t>' </a:t>
            </a:r>
            <a:r>
              <a:rPr lang="zh-CN" altLang="zh-CN" dirty="0"/>
              <a:t>两数之积类</a:t>
            </a:r>
          </a:p>
          <a:p>
            <a:r>
              <a:rPr lang="en-US" altLang="zh-CN" dirty="0"/>
              <a:t>    Public Function Calculate(</a:t>
            </a:r>
            <a:r>
              <a:rPr lang="en-US" altLang="zh-CN" dirty="0" err="1"/>
              <a:t>ByVal</a:t>
            </a:r>
            <a:r>
              <a:rPr lang="en-US" altLang="zh-CN" dirty="0"/>
              <a:t> x As Double, </a:t>
            </a:r>
            <a:r>
              <a:rPr lang="en-US" altLang="zh-CN" dirty="0" err="1"/>
              <a:t>ByVal</a:t>
            </a:r>
            <a:r>
              <a:rPr lang="en-US" altLang="zh-CN" dirty="0"/>
              <a:t> y As Double) As Double</a:t>
            </a:r>
            <a:endParaRPr lang="zh-CN" altLang="zh-CN" dirty="0"/>
          </a:p>
          <a:p>
            <a:r>
              <a:rPr lang="en-US" altLang="zh-CN" dirty="0"/>
              <a:t>        Return x * y 					</a:t>
            </a:r>
            <a:r>
              <a:rPr lang="en-US" altLang="zh-CN" dirty="0" smtClean="0"/>
              <a:t>' </a:t>
            </a:r>
            <a:r>
              <a:rPr lang="zh-CN" altLang="zh-CN" dirty="0"/>
              <a:t>计算两数之积</a:t>
            </a:r>
          </a:p>
          <a:p>
            <a:r>
              <a:rPr lang="en-US" altLang="zh-CN" dirty="0"/>
              <a:t>    End Function</a:t>
            </a:r>
            <a:endParaRPr lang="zh-CN" altLang="zh-CN" dirty="0"/>
          </a:p>
          <a:p>
            <a:r>
              <a:rPr lang="en-US" altLang="zh-CN" dirty="0"/>
              <a:t>End Class</a:t>
            </a:r>
            <a:endParaRPr lang="zh-CN" altLang="zh-CN" dirty="0"/>
          </a:p>
          <a:p>
            <a:r>
              <a:rPr lang="en-US" altLang="zh-CN" dirty="0"/>
              <a:t>Public Class </a:t>
            </a:r>
            <a:r>
              <a:rPr lang="en-US" altLang="zh-CN" dirty="0" err="1"/>
              <a:t>NewAdd</a:t>
            </a:r>
            <a:r>
              <a:rPr lang="en-US" altLang="zh-CN" dirty="0"/>
              <a:t> 				</a:t>
            </a:r>
            <a:r>
              <a:rPr lang="en-US" altLang="zh-CN" dirty="0" smtClean="0"/>
              <a:t>' </a:t>
            </a:r>
            <a:r>
              <a:rPr lang="zh-CN" altLang="zh-CN" dirty="0"/>
              <a:t>两数之和类</a:t>
            </a:r>
          </a:p>
          <a:p>
            <a:r>
              <a:rPr lang="en-US" altLang="zh-CN" dirty="0"/>
              <a:t>    Public Function Calculate(</a:t>
            </a:r>
            <a:r>
              <a:rPr lang="en-US" altLang="zh-CN" dirty="0" err="1"/>
              <a:t>ByVal</a:t>
            </a:r>
            <a:r>
              <a:rPr lang="en-US" altLang="zh-CN" dirty="0"/>
              <a:t> x As Double, </a:t>
            </a:r>
            <a:r>
              <a:rPr lang="en-US" altLang="zh-CN" dirty="0" err="1"/>
              <a:t>ByVal</a:t>
            </a:r>
            <a:r>
              <a:rPr lang="en-US" altLang="zh-CN" dirty="0"/>
              <a:t> y As Double) As Double</a:t>
            </a:r>
            <a:endParaRPr lang="zh-CN" altLang="zh-CN" dirty="0"/>
          </a:p>
          <a:p>
            <a:r>
              <a:rPr lang="en-US" altLang="zh-CN" dirty="0"/>
              <a:t>        Return x + y 					</a:t>
            </a:r>
            <a:r>
              <a:rPr lang="en-US" altLang="zh-CN" dirty="0" smtClean="0"/>
              <a:t>' </a:t>
            </a:r>
            <a:r>
              <a:rPr lang="zh-CN" altLang="zh-CN" dirty="0"/>
              <a:t>计算两数之和</a:t>
            </a:r>
          </a:p>
          <a:p>
            <a:r>
              <a:rPr lang="en-US" altLang="zh-CN" dirty="0"/>
              <a:t>    End Function</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27777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．多态的实现机制</a:t>
            </a:r>
          </a:p>
        </p:txBody>
      </p:sp>
      <p:sp>
        <p:nvSpPr>
          <p:cNvPr id="3" name="矩形 2"/>
          <p:cNvSpPr/>
          <p:nvPr/>
        </p:nvSpPr>
        <p:spPr>
          <a:xfrm>
            <a:off x="1188705" y="850178"/>
            <a:ext cx="5718232" cy="353943"/>
          </a:xfrm>
          <a:prstGeom prst="rect">
            <a:avLst/>
          </a:prstGeom>
        </p:spPr>
        <p:txBody>
          <a:bodyPr wrap="none">
            <a:spAutoFit/>
          </a:bodyPr>
          <a:lstStyle/>
          <a:p>
            <a:pPr fontAlgn="ctr"/>
            <a:r>
              <a:rPr lang="zh-CN" altLang="zh-CN" dirty="0"/>
              <a:t>（</a:t>
            </a:r>
            <a:r>
              <a:rPr lang="en-US" altLang="zh-CN" dirty="0"/>
              <a:t>2</a:t>
            </a:r>
            <a:r>
              <a:rPr lang="zh-CN" altLang="zh-CN" dirty="0"/>
              <a:t>）在窗体上建立一个按钮，并编写</a:t>
            </a:r>
            <a:r>
              <a:rPr lang="en-US" altLang="zh-CN" dirty="0"/>
              <a:t>Click</a:t>
            </a:r>
            <a:r>
              <a:rPr lang="zh-CN" altLang="zh-CN" dirty="0"/>
              <a:t>事件代码如下：</a:t>
            </a:r>
          </a:p>
        </p:txBody>
      </p:sp>
      <p:sp>
        <p:nvSpPr>
          <p:cNvPr id="4" name="TextBox 3"/>
          <p:cNvSpPr txBox="1"/>
          <p:nvPr/>
        </p:nvSpPr>
        <p:spPr>
          <a:xfrm>
            <a:off x="1382233" y="1342344"/>
            <a:ext cx="8718697" cy="1998018"/>
          </a:xfrm>
          <a:prstGeom prst="roundRect">
            <a:avLst>
              <a:gd name="adj" fmla="val 7175"/>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obj1 As Object = New Multiply() 			</a:t>
            </a:r>
            <a:r>
              <a:rPr lang="en-US" altLang="zh-CN" dirty="0" smtClean="0"/>
              <a:t>' </a:t>
            </a:r>
            <a:r>
              <a:rPr lang="zh-CN" altLang="zh-CN" dirty="0"/>
              <a:t>后期绑定</a:t>
            </a:r>
          </a:p>
          <a:p>
            <a:r>
              <a:rPr lang="en-US" altLang="zh-CN" dirty="0"/>
              <a:t>    Dim obj2 As Object = New </a:t>
            </a:r>
            <a:r>
              <a:rPr lang="en-US" altLang="zh-CN" dirty="0" err="1"/>
              <a:t>NewAdd</a:t>
            </a:r>
            <a:r>
              <a:rPr lang="en-US" altLang="zh-CN" dirty="0"/>
              <a:t>() 			</a:t>
            </a:r>
            <a:r>
              <a:rPr lang="en-US" altLang="zh-CN" dirty="0" smtClean="0"/>
              <a:t>' </a:t>
            </a:r>
            <a:r>
              <a:rPr lang="zh-CN" altLang="zh-CN" dirty="0"/>
              <a:t>后期绑定</a:t>
            </a:r>
          </a:p>
          <a:p>
            <a:r>
              <a:rPr lang="en-US" altLang="zh-CN" dirty="0"/>
              <a:t>    </a:t>
            </a:r>
            <a:r>
              <a:rPr lang="en-US" altLang="zh-CN" dirty="0" err="1"/>
              <a:t>MsgBox</a:t>
            </a:r>
            <a:r>
              <a:rPr lang="en-US" altLang="zh-CN" dirty="0"/>
              <a:t>(obj1.Calculate(10, 20)) 			</a:t>
            </a:r>
            <a:r>
              <a:rPr lang="en-US" altLang="zh-CN" dirty="0" smtClean="0"/>
              <a:t>' </a:t>
            </a:r>
            <a:r>
              <a:rPr lang="zh-CN" altLang="zh-CN" dirty="0"/>
              <a:t>计算乘积</a:t>
            </a:r>
          </a:p>
          <a:p>
            <a:r>
              <a:rPr lang="en-US" altLang="zh-CN" dirty="0"/>
              <a:t>    </a:t>
            </a:r>
            <a:r>
              <a:rPr lang="en-US" altLang="zh-CN" dirty="0" err="1"/>
              <a:t>MsgBox</a:t>
            </a:r>
            <a:r>
              <a:rPr lang="en-US" altLang="zh-CN" dirty="0"/>
              <a:t>(obj2.Calculate(10, 20)) 			</a:t>
            </a:r>
            <a:r>
              <a:rPr lang="en-US" altLang="zh-CN" dirty="0" smtClean="0"/>
              <a:t>' </a:t>
            </a:r>
            <a:r>
              <a:rPr lang="zh-CN" altLang="zh-CN" dirty="0"/>
              <a:t>计算加法</a:t>
            </a:r>
          </a:p>
          <a:p>
            <a:r>
              <a:rPr lang="en-US" altLang="zh-CN" dirty="0"/>
              <a:t>End </a:t>
            </a:r>
            <a:r>
              <a:rPr lang="en-US" altLang="zh-CN" dirty="0" smtClean="0"/>
              <a:t>Sub</a:t>
            </a:r>
          </a:p>
        </p:txBody>
      </p:sp>
    </p:spTree>
    <p:extLst>
      <p:ext uri="{BB962C8B-B14F-4D97-AF65-F5344CB8AC3E}">
        <p14:creationId xmlns:p14="http://schemas.microsoft.com/office/powerpoint/2010/main" val="8653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．接口实现的多态</a:t>
            </a:r>
          </a:p>
        </p:txBody>
      </p:sp>
      <p:sp>
        <p:nvSpPr>
          <p:cNvPr id="3" name="TextBox 2"/>
          <p:cNvSpPr txBox="1"/>
          <p:nvPr/>
        </p:nvSpPr>
        <p:spPr>
          <a:xfrm>
            <a:off x="861237" y="829340"/>
            <a:ext cx="9409814" cy="1923604"/>
          </a:xfrm>
          <a:prstGeom prst="rect">
            <a:avLst/>
          </a:prstGeom>
          <a:noFill/>
        </p:spPr>
        <p:txBody>
          <a:bodyPr wrap="square" rtlCol="0">
            <a:spAutoFit/>
          </a:bodyPr>
          <a:lstStyle/>
          <a:p>
            <a:pPr indent="446088" fontAlgn="ctr"/>
            <a:r>
              <a:rPr lang="zh-CN" altLang="zh-CN" dirty="0" smtClean="0"/>
              <a:t>下面</a:t>
            </a:r>
            <a:r>
              <a:rPr lang="zh-CN" altLang="zh-CN" dirty="0"/>
              <a:t>通过一个例子说明如何用接口实现多态性。</a:t>
            </a:r>
          </a:p>
          <a:p>
            <a:pPr indent="446088" fontAlgn="ctr"/>
            <a:r>
              <a:rPr lang="zh-CN" altLang="zh-CN" dirty="0"/>
              <a:t>【例</a:t>
            </a:r>
            <a:r>
              <a:rPr lang="en-US" altLang="zh-CN" dirty="0"/>
              <a:t>5.19</a:t>
            </a:r>
            <a:r>
              <a:rPr lang="zh-CN" altLang="zh-CN" dirty="0"/>
              <a:t>】 利用接口实现多态性，调用计算学生期末和平时成绩的同名方法。</a:t>
            </a:r>
          </a:p>
          <a:p>
            <a:pPr indent="446088" fontAlgn="ctr"/>
            <a:r>
              <a:rPr lang="zh-CN" altLang="zh-CN" dirty="0"/>
              <a:t>通过接口计算学生的成绩，操作步骤如下：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窗体应用程序”项目。</a:t>
            </a:r>
          </a:p>
          <a:p>
            <a:pPr indent="446088" fontAlgn="ctr"/>
            <a:r>
              <a:rPr lang="zh-CN" altLang="zh-CN" dirty="0"/>
              <a:t>（</a:t>
            </a:r>
            <a:r>
              <a:rPr lang="en-US" altLang="zh-CN" dirty="0"/>
              <a:t>2</a:t>
            </a:r>
            <a:r>
              <a:rPr lang="zh-CN" altLang="zh-CN" dirty="0"/>
              <a:t>）执行“项目”→“添加模块”菜单命令，建立一个模块文件</a:t>
            </a:r>
            <a:r>
              <a:rPr lang="en-US" altLang="zh-CN" dirty="0"/>
              <a:t>Module1.vb</a:t>
            </a:r>
            <a:r>
              <a:rPr lang="zh-CN" altLang="zh-CN" dirty="0"/>
              <a:t>。</a:t>
            </a:r>
          </a:p>
          <a:p>
            <a:pPr indent="446088" fontAlgn="ctr"/>
            <a:r>
              <a:rPr lang="zh-CN" altLang="zh-CN" dirty="0"/>
              <a:t>（</a:t>
            </a:r>
            <a:r>
              <a:rPr lang="en-US" altLang="zh-CN" dirty="0"/>
              <a:t>3</a:t>
            </a:r>
            <a:r>
              <a:rPr lang="zh-CN" altLang="zh-CN" dirty="0"/>
              <a:t>）在模块代码窗口中定义一个接口</a:t>
            </a:r>
            <a:r>
              <a:rPr lang="en-US" altLang="zh-CN" dirty="0" err="1"/>
              <a:t>MyInterface</a:t>
            </a:r>
            <a:r>
              <a:rPr lang="zh-CN" altLang="zh-CN" dirty="0"/>
              <a:t>，声明</a:t>
            </a:r>
            <a:r>
              <a:rPr lang="en-US" altLang="zh-CN" dirty="0"/>
              <a:t>2</a:t>
            </a:r>
            <a:r>
              <a:rPr lang="zh-CN" altLang="zh-CN" dirty="0"/>
              <a:t>个成员，分别为属性</a:t>
            </a:r>
            <a:r>
              <a:rPr lang="en-US" altLang="zh-CN" dirty="0" err="1"/>
              <a:t>stuName</a:t>
            </a:r>
            <a:r>
              <a:rPr lang="zh-CN" altLang="zh-CN" dirty="0"/>
              <a:t>、</a:t>
            </a:r>
            <a:r>
              <a:rPr lang="en-US" altLang="zh-CN" dirty="0"/>
              <a:t>Function</a:t>
            </a:r>
            <a:r>
              <a:rPr lang="zh-CN" altLang="zh-CN" dirty="0"/>
              <a:t>过程</a:t>
            </a:r>
            <a:r>
              <a:rPr lang="en-US" altLang="zh-CN" dirty="0" err="1"/>
              <a:t>GetScores</a:t>
            </a:r>
            <a:r>
              <a:rPr lang="zh-CN" altLang="zh-CN" dirty="0"/>
              <a:t>，程序代码如下</a:t>
            </a:r>
            <a:r>
              <a:rPr lang="zh-CN" altLang="zh-CN" dirty="0" smtClean="0"/>
              <a:t>：</a:t>
            </a:r>
            <a:endParaRPr lang="zh-CN" altLang="zh-CN" dirty="0"/>
          </a:p>
        </p:txBody>
      </p:sp>
      <p:sp>
        <p:nvSpPr>
          <p:cNvPr id="4" name="TextBox 3"/>
          <p:cNvSpPr txBox="1"/>
          <p:nvPr/>
        </p:nvSpPr>
        <p:spPr>
          <a:xfrm>
            <a:off x="1573619" y="2752944"/>
            <a:ext cx="8282762" cy="1204853"/>
          </a:xfrm>
          <a:prstGeom prst="roundRect">
            <a:avLst>
              <a:gd name="adj" fmla="val 10491"/>
            </a:avLst>
          </a:prstGeom>
          <a:solidFill>
            <a:schemeClr val="accent5">
              <a:lumMod val="40000"/>
              <a:lumOff val="60000"/>
            </a:schemeClr>
          </a:solidFill>
        </p:spPr>
        <p:txBody>
          <a:bodyPr wrap="square" rtlCol="0">
            <a:spAutoFit/>
          </a:bodyPr>
          <a:lstStyle/>
          <a:p>
            <a:r>
              <a:rPr lang="en-US" altLang="zh-CN" dirty="0"/>
              <a:t>Public Interface </a:t>
            </a:r>
            <a:r>
              <a:rPr lang="en-US" altLang="zh-CN" dirty="0" err="1"/>
              <a:t>MyInterface</a:t>
            </a:r>
            <a:endParaRPr lang="zh-CN" altLang="zh-CN" dirty="0"/>
          </a:p>
          <a:p>
            <a:r>
              <a:rPr lang="en-US" altLang="zh-CN" dirty="0"/>
              <a:t>    Property </a:t>
            </a:r>
            <a:r>
              <a:rPr lang="en-US" altLang="zh-CN" dirty="0" err="1"/>
              <a:t>stuName</a:t>
            </a:r>
            <a:r>
              <a:rPr lang="en-US" altLang="zh-CN" dirty="0"/>
              <a:t> As String 				</a:t>
            </a:r>
            <a:r>
              <a:rPr lang="en-US" altLang="zh-CN" dirty="0" smtClean="0"/>
              <a:t>' </a:t>
            </a:r>
            <a:r>
              <a:rPr lang="zh-CN" altLang="zh-CN" dirty="0"/>
              <a:t>声明属性</a:t>
            </a:r>
          </a:p>
          <a:p>
            <a:r>
              <a:rPr lang="en-US" altLang="zh-CN" dirty="0"/>
              <a:t>    Function </a:t>
            </a:r>
            <a:r>
              <a:rPr lang="en-US" altLang="zh-CN" dirty="0" err="1"/>
              <a:t>GetScores</a:t>
            </a:r>
            <a:r>
              <a:rPr lang="en-US" altLang="zh-CN" dirty="0"/>
              <a:t>(</a:t>
            </a:r>
            <a:r>
              <a:rPr lang="en-US" altLang="zh-CN" dirty="0" err="1"/>
              <a:t>ByVal</a:t>
            </a:r>
            <a:r>
              <a:rPr lang="en-US" altLang="zh-CN" dirty="0"/>
              <a:t> x As Single) As Single 		</a:t>
            </a:r>
            <a:r>
              <a:rPr lang="en-US" altLang="zh-CN" dirty="0" smtClean="0"/>
              <a:t>' </a:t>
            </a:r>
            <a:r>
              <a:rPr lang="zh-CN" altLang="zh-CN" dirty="0"/>
              <a:t>声明</a:t>
            </a:r>
            <a:r>
              <a:rPr lang="en-US" altLang="zh-CN" dirty="0"/>
              <a:t>Function</a:t>
            </a:r>
            <a:r>
              <a:rPr lang="zh-CN" altLang="zh-CN" dirty="0"/>
              <a:t>过程</a:t>
            </a:r>
          </a:p>
          <a:p>
            <a:r>
              <a:rPr lang="en-US" altLang="zh-CN" dirty="0"/>
              <a:t>End </a:t>
            </a:r>
            <a:r>
              <a:rPr lang="en-US" altLang="zh-CN" dirty="0" smtClean="0"/>
              <a:t>Interface</a:t>
            </a:r>
            <a:endParaRPr lang="zh-CN" altLang="zh-CN" dirty="0"/>
          </a:p>
        </p:txBody>
      </p:sp>
      <p:sp>
        <p:nvSpPr>
          <p:cNvPr id="5" name="矩形 4"/>
          <p:cNvSpPr/>
          <p:nvPr/>
        </p:nvSpPr>
        <p:spPr>
          <a:xfrm>
            <a:off x="1311533" y="3957797"/>
            <a:ext cx="8544848" cy="353943"/>
          </a:xfrm>
          <a:prstGeom prst="rect">
            <a:avLst/>
          </a:prstGeom>
        </p:spPr>
        <p:txBody>
          <a:bodyPr wrap="square">
            <a:spAutoFit/>
          </a:bodyPr>
          <a:lstStyle/>
          <a:p>
            <a:pPr fontAlgn="ctr"/>
            <a:r>
              <a:rPr lang="zh-CN" altLang="zh-CN" dirty="0"/>
              <a:t>（</a:t>
            </a:r>
            <a:r>
              <a:rPr lang="en-US" altLang="zh-CN" dirty="0"/>
              <a:t>4</a:t>
            </a:r>
            <a:r>
              <a:rPr lang="zh-CN" altLang="zh-CN" dirty="0"/>
              <a:t>）在模块</a:t>
            </a:r>
            <a:r>
              <a:rPr lang="en-US" altLang="zh-CN" dirty="0"/>
              <a:t>Module1</a:t>
            </a:r>
            <a:r>
              <a:rPr lang="zh-CN" altLang="zh-CN" dirty="0"/>
              <a:t>中定义实现</a:t>
            </a:r>
            <a:r>
              <a:rPr lang="en-US" altLang="zh-CN" dirty="0" err="1"/>
              <a:t>MyInterface</a:t>
            </a:r>
            <a:r>
              <a:rPr lang="zh-CN" altLang="zh-CN" dirty="0"/>
              <a:t>接口</a:t>
            </a:r>
            <a:r>
              <a:rPr lang="zh-CN" altLang="zh-CN" dirty="0">
                <a:hlinkClick r:id="rId3" action="ppaction://hlinkfile"/>
              </a:rPr>
              <a:t>的类</a:t>
            </a:r>
            <a:r>
              <a:rPr lang="en-US" altLang="zh-CN" dirty="0" err="1">
                <a:hlinkClick r:id="rId3" action="ppaction://hlinkfile"/>
              </a:rPr>
              <a:t>stuInfo</a:t>
            </a:r>
            <a:r>
              <a:rPr lang="zh-CN" altLang="zh-CN" dirty="0">
                <a:hlinkClick r:id="rId3" action="ppaction://hlinkfile"/>
              </a:rPr>
              <a:t>，</a:t>
            </a:r>
            <a:r>
              <a:rPr lang="zh-CN" altLang="zh-CN" dirty="0" smtClean="0">
                <a:hlinkClick r:id="rId3" action="ppaction://hlinkfile"/>
              </a:rPr>
              <a:t>程序代码</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35574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．接口实现的多态</a:t>
            </a:r>
          </a:p>
        </p:txBody>
      </p:sp>
      <p:sp>
        <p:nvSpPr>
          <p:cNvPr id="3" name="矩形 2"/>
          <p:cNvSpPr/>
          <p:nvPr/>
        </p:nvSpPr>
        <p:spPr>
          <a:xfrm>
            <a:off x="1130780" y="815066"/>
            <a:ext cx="9044578" cy="353943"/>
          </a:xfrm>
          <a:prstGeom prst="rect">
            <a:avLst/>
          </a:prstGeom>
        </p:spPr>
        <p:txBody>
          <a:bodyPr wrap="square">
            <a:spAutoFit/>
          </a:bodyPr>
          <a:lstStyle/>
          <a:p>
            <a:pPr fontAlgn="ctr"/>
            <a:r>
              <a:rPr lang="zh-CN" altLang="zh-CN" dirty="0"/>
              <a:t>（</a:t>
            </a:r>
            <a:r>
              <a:rPr lang="en-US" altLang="zh-CN" dirty="0"/>
              <a:t>5</a:t>
            </a:r>
            <a:r>
              <a:rPr lang="zh-CN" altLang="zh-CN" dirty="0"/>
              <a:t>）在模块</a:t>
            </a:r>
            <a:r>
              <a:rPr lang="en-US" altLang="zh-CN" dirty="0"/>
              <a:t>Module1</a:t>
            </a:r>
            <a:r>
              <a:rPr lang="zh-CN" altLang="zh-CN" dirty="0"/>
              <a:t>中再定义另一个实现</a:t>
            </a:r>
            <a:r>
              <a:rPr lang="en-US" altLang="zh-CN" dirty="0" err="1"/>
              <a:t>MyInterface</a:t>
            </a:r>
            <a:r>
              <a:rPr lang="zh-CN" altLang="zh-CN" dirty="0"/>
              <a:t>接口的类</a:t>
            </a:r>
            <a:r>
              <a:rPr lang="en-US" altLang="zh-CN" dirty="0" err="1"/>
              <a:t>stuMessage</a:t>
            </a:r>
            <a:r>
              <a:rPr lang="zh-CN" altLang="zh-CN" dirty="0"/>
              <a:t>，程序代码如下：</a:t>
            </a:r>
          </a:p>
        </p:txBody>
      </p:sp>
      <p:sp>
        <p:nvSpPr>
          <p:cNvPr id="4" name="TextBox 3"/>
          <p:cNvSpPr txBox="1"/>
          <p:nvPr/>
        </p:nvSpPr>
        <p:spPr>
          <a:xfrm>
            <a:off x="1403498" y="1244009"/>
            <a:ext cx="8399721" cy="4366081"/>
          </a:xfrm>
          <a:prstGeom prst="roundRect">
            <a:avLst>
              <a:gd name="adj" fmla="val 3027"/>
            </a:avLst>
          </a:prstGeom>
          <a:solidFill>
            <a:schemeClr val="accent5">
              <a:lumMod val="40000"/>
              <a:lumOff val="60000"/>
            </a:schemeClr>
          </a:solidFill>
        </p:spPr>
        <p:txBody>
          <a:bodyPr wrap="square" rtlCol="0">
            <a:spAutoFit/>
          </a:bodyPr>
          <a:lstStyle/>
          <a:p>
            <a:r>
              <a:rPr lang="en-US" altLang="zh-CN" sz="1600" dirty="0"/>
              <a:t>Public Class </a:t>
            </a:r>
            <a:r>
              <a:rPr lang="en-US" altLang="zh-CN" sz="1600" dirty="0" err="1"/>
              <a:t>stuMessage</a:t>
            </a:r>
            <a:r>
              <a:rPr lang="en-US" altLang="zh-CN" sz="1600" dirty="0"/>
              <a:t> 				</a:t>
            </a:r>
            <a:r>
              <a:rPr lang="en-US" altLang="zh-CN" sz="1600" dirty="0" smtClean="0"/>
              <a:t>' </a:t>
            </a:r>
            <a:r>
              <a:rPr lang="zh-CN" altLang="zh-CN" sz="1600" dirty="0"/>
              <a:t>用</a:t>
            </a:r>
            <a:r>
              <a:rPr lang="en-US" altLang="zh-CN" sz="1600" dirty="0" err="1"/>
              <a:t>stuMessage</a:t>
            </a:r>
            <a:r>
              <a:rPr lang="zh-CN" altLang="zh-CN" sz="1600" dirty="0"/>
              <a:t>类实现接口</a:t>
            </a:r>
          </a:p>
          <a:p>
            <a:r>
              <a:rPr lang="en-US" altLang="zh-CN" sz="1600" dirty="0"/>
              <a:t>    Implements </a:t>
            </a:r>
            <a:r>
              <a:rPr lang="en-US" altLang="zh-CN" sz="1600" dirty="0" err="1"/>
              <a:t>MyInterface</a:t>
            </a:r>
            <a:r>
              <a:rPr lang="en-US" altLang="zh-CN" sz="1600" dirty="0"/>
              <a:t> 				</a:t>
            </a:r>
            <a:r>
              <a:rPr lang="en-US" altLang="zh-CN" sz="1600" dirty="0" smtClean="0"/>
              <a:t>' </a:t>
            </a:r>
            <a:r>
              <a:rPr lang="zh-CN" altLang="zh-CN" sz="1600" dirty="0"/>
              <a:t>用</a:t>
            </a:r>
            <a:r>
              <a:rPr lang="en-US" altLang="zh-CN" sz="1600" dirty="0"/>
              <a:t>Implements</a:t>
            </a:r>
            <a:r>
              <a:rPr lang="zh-CN" altLang="zh-CN" sz="1600" dirty="0"/>
              <a:t>语句指定接口</a:t>
            </a:r>
          </a:p>
          <a:p>
            <a:r>
              <a:rPr lang="en-US" altLang="zh-CN" sz="1600" dirty="0"/>
              <a:t>    Private </a:t>
            </a:r>
            <a:r>
              <a:rPr lang="en-US" altLang="zh-CN" sz="1600" dirty="0" err="1"/>
              <a:t>studentScore</a:t>
            </a:r>
            <a:r>
              <a:rPr lang="en-US" altLang="zh-CN" sz="1600" dirty="0"/>
              <a:t> As Single 			</a:t>
            </a:r>
            <a:r>
              <a:rPr lang="en-US" altLang="zh-CN" sz="1600" dirty="0" smtClean="0"/>
              <a:t>' </a:t>
            </a:r>
            <a:r>
              <a:rPr lang="zh-CN" altLang="zh-CN" sz="1600" dirty="0"/>
              <a:t>声明类中的变量</a:t>
            </a:r>
          </a:p>
          <a:p>
            <a:r>
              <a:rPr lang="en-US" altLang="zh-CN" sz="1600" dirty="0"/>
              <a:t>    Private </a:t>
            </a:r>
            <a:r>
              <a:rPr lang="en-US" altLang="zh-CN" sz="1600" dirty="0" err="1"/>
              <a:t>studentName</a:t>
            </a:r>
            <a:r>
              <a:rPr lang="en-US" altLang="zh-CN" sz="1600" dirty="0"/>
              <a:t> As String 			</a:t>
            </a:r>
            <a:r>
              <a:rPr lang="en-US" altLang="zh-CN" sz="1600" dirty="0" smtClean="0"/>
              <a:t>' </a:t>
            </a:r>
            <a:r>
              <a:rPr lang="zh-CN" altLang="zh-CN" sz="1600" dirty="0"/>
              <a:t>声明类中的变量</a:t>
            </a:r>
          </a:p>
          <a:p>
            <a:r>
              <a:rPr lang="en-US" altLang="zh-CN" sz="1600" dirty="0"/>
              <a:t>    Public Property </a:t>
            </a:r>
            <a:r>
              <a:rPr lang="en-US" altLang="zh-CN" sz="1600" dirty="0" err="1"/>
              <a:t>stuName</a:t>
            </a:r>
            <a:r>
              <a:rPr lang="en-US" altLang="zh-CN" sz="1600" dirty="0"/>
              <a:t> As String Implements </a:t>
            </a:r>
            <a:r>
              <a:rPr lang="en-US" altLang="zh-CN" sz="1600" dirty="0" err="1"/>
              <a:t>MyInterface.stuName</a:t>
            </a:r>
            <a:r>
              <a:rPr lang="en-US" altLang="zh-CN" sz="1600" dirty="0"/>
              <a:t> </a:t>
            </a:r>
            <a:r>
              <a:rPr lang="en-US" altLang="zh-CN" sz="1600" dirty="0" smtClean="0"/>
              <a:t>' </a:t>
            </a:r>
            <a:r>
              <a:rPr lang="zh-CN" altLang="zh-CN" sz="1600" dirty="0"/>
              <a:t>实现接口中的属性</a:t>
            </a:r>
          </a:p>
          <a:p>
            <a:r>
              <a:rPr lang="en-US" altLang="zh-CN" sz="1600" dirty="0"/>
              <a:t>        Get</a:t>
            </a:r>
            <a:endParaRPr lang="zh-CN" altLang="zh-CN" sz="1600" dirty="0"/>
          </a:p>
          <a:p>
            <a:r>
              <a:rPr lang="en-US" altLang="zh-CN" sz="1600" dirty="0"/>
              <a:t>            Return </a:t>
            </a:r>
            <a:r>
              <a:rPr lang="en-US" altLang="zh-CN" sz="1600" dirty="0" err="1"/>
              <a:t>studentName</a:t>
            </a:r>
            <a:endParaRPr lang="zh-CN" altLang="zh-CN" sz="1600" dirty="0"/>
          </a:p>
          <a:p>
            <a:r>
              <a:rPr lang="en-US" altLang="zh-CN" sz="1600" dirty="0"/>
              <a:t>        End Get</a:t>
            </a:r>
            <a:endParaRPr lang="zh-CN" altLang="zh-CN" sz="1600" dirty="0"/>
          </a:p>
          <a:p>
            <a:r>
              <a:rPr lang="en-US" altLang="zh-CN" sz="1600" dirty="0"/>
              <a:t>        Set(</a:t>
            </a:r>
            <a:r>
              <a:rPr lang="en-US" altLang="zh-CN" sz="1600" dirty="0" err="1"/>
              <a:t>ByVal</a:t>
            </a:r>
            <a:r>
              <a:rPr lang="en-US" altLang="zh-CN" sz="1600" dirty="0"/>
              <a:t> value As String)</a:t>
            </a:r>
            <a:endParaRPr lang="zh-CN" altLang="zh-CN" sz="1600" dirty="0"/>
          </a:p>
          <a:p>
            <a:r>
              <a:rPr lang="en-US" altLang="zh-CN" sz="1600" dirty="0"/>
              <a:t>            </a:t>
            </a:r>
            <a:r>
              <a:rPr lang="en-US" altLang="zh-CN" sz="1600" dirty="0" err="1"/>
              <a:t>studentName</a:t>
            </a:r>
            <a:r>
              <a:rPr lang="en-US" altLang="zh-CN" sz="1600" dirty="0"/>
              <a:t> = value</a:t>
            </a:r>
            <a:endParaRPr lang="zh-CN" altLang="zh-CN" sz="1600" dirty="0"/>
          </a:p>
          <a:p>
            <a:r>
              <a:rPr lang="en-US" altLang="zh-CN" sz="1600" dirty="0"/>
              <a:t>        End Set</a:t>
            </a:r>
            <a:endParaRPr lang="zh-CN" altLang="zh-CN" sz="1600" dirty="0"/>
          </a:p>
          <a:p>
            <a:r>
              <a:rPr lang="en-US" altLang="zh-CN" sz="1600" dirty="0"/>
              <a:t>    End Property</a:t>
            </a:r>
            <a:endParaRPr lang="zh-CN" altLang="zh-CN" sz="1600" dirty="0"/>
          </a:p>
          <a:p>
            <a:r>
              <a:rPr lang="en-US" altLang="zh-CN" sz="1600" dirty="0"/>
              <a:t>    Public Function </a:t>
            </a:r>
            <a:r>
              <a:rPr lang="en-US" altLang="zh-CN" sz="1600" dirty="0" err="1"/>
              <a:t>GetScore</a:t>
            </a:r>
            <a:r>
              <a:rPr lang="en-US" altLang="zh-CN" sz="1600" dirty="0"/>
              <a:t>(</a:t>
            </a:r>
            <a:r>
              <a:rPr lang="en-US" altLang="zh-CN" sz="1600" dirty="0" err="1"/>
              <a:t>ByVal</a:t>
            </a:r>
            <a:r>
              <a:rPr lang="en-US" altLang="zh-CN" sz="1600" dirty="0"/>
              <a:t> x As Single) As Single Implements </a:t>
            </a:r>
            <a:r>
              <a:rPr lang="en-US" altLang="zh-CN" sz="1600" dirty="0" err="1"/>
              <a:t>MyInterface.GetScores</a:t>
            </a:r>
            <a:r>
              <a:rPr lang="en-US" altLang="zh-CN" sz="1600" dirty="0"/>
              <a:t> </a:t>
            </a:r>
            <a:endParaRPr lang="zh-CN" altLang="zh-CN" sz="1600" dirty="0"/>
          </a:p>
          <a:p>
            <a:r>
              <a:rPr lang="en-US" altLang="zh-CN" sz="1600" dirty="0"/>
              <a:t>				</a:t>
            </a:r>
            <a:r>
              <a:rPr lang="en-US" altLang="zh-CN" sz="1600" dirty="0" smtClean="0"/>
              <a:t>		' </a:t>
            </a:r>
            <a:r>
              <a:rPr lang="zh-CN" altLang="zh-CN" sz="1600" dirty="0"/>
              <a:t>实现接口中的</a:t>
            </a:r>
            <a:r>
              <a:rPr lang="en-US" altLang="zh-CN" sz="1600" dirty="0"/>
              <a:t>Function</a:t>
            </a:r>
            <a:r>
              <a:rPr lang="zh-CN" altLang="zh-CN" sz="1600" dirty="0"/>
              <a:t>过程</a:t>
            </a:r>
          </a:p>
          <a:p>
            <a:r>
              <a:rPr lang="en-US" altLang="zh-CN" sz="1600" dirty="0"/>
              <a:t>        Return x * 0.2</a:t>
            </a:r>
            <a:endParaRPr lang="zh-CN" altLang="zh-CN" sz="1600" dirty="0"/>
          </a:p>
          <a:p>
            <a:r>
              <a:rPr lang="en-US" altLang="zh-CN" sz="1600" dirty="0"/>
              <a:t>    End Function</a:t>
            </a:r>
            <a:endParaRPr lang="zh-CN" altLang="zh-CN" sz="1600" dirty="0"/>
          </a:p>
          <a:p>
            <a:r>
              <a:rPr lang="en-US" altLang="zh-CN" sz="1600" dirty="0"/>
              <a:t>End </a:t>
            </a:r>
            <a:r>
              <a:rPr lang="en-US" altLang="zh-CN" sz="1600" dirty="0" smtClean="0"/>
              <a:t>Class</a:t>
            </a:r>
          </a:p>
        </p:txBody>
      </p:sp>
    </p:spTree>
    <p:extLst>
      <p:ext uri="{BB962C8B-B14F-4D97-AF65-F5344CB8AC3E}">
        <p14:creationId xmlns:p14="http://schemas.microsoft.com/office/powerpoint/2010/main" val="381092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．接口实现的多态</a:t>
            </a:r>
          </a:p>
        </p:txBody>
      </p:sp>
      <p:sp>
        <p:nvSpPr>
          <p:cNvPr id="3" name="TextBox 2"/>
          <p:cNvSpPr txBox="1"/>
          <p:nvPr/>
        </p:nvSpPr>
        <p:spPr>
          <a:xfrm>
            <a:off x="1116419" y="744279"/>
            <a:ext cx="8261497" cy="353943"/>
          </a:xfrm>
          <a:prstGeom prst="rect">
            <a:avLst/>
          </a:prstGeom>
          <a:noFill/>
        </p:spPr>
        <p:txBody>
          <a:bodyPr wrap="square" rtlCol="0">
            <a:spAutoFit/>
          </a:bodyPr>
          <a:lstStyle/>
          <a:p>
            <a:r>
              <a:rPr lang="zh-CN" altLang="zh-CN" dirty="0"/>
              <a:t>（</a:t>
            </a:r>
            <a:r>
              <a:rPr lang="en-US" altLang="zh-CN" dirty="0"/>
              <a:t>6</a:t>
            </a:r>
            <a:r>
              <a:rPr lang="zh-CN" altLang="zh-CN" dirty="0"/>
              <a:t>）在窗体代码中，建立一个通用过程如下</a:t>
            </a:r>
            <a:r>
              <a:rPr lang="zh-CN" altLang="zh-CN" dirty="0" smtClean="0"/>
              <a:t>：</a:t>
            </a:r>
            <a:endParaRPr lang="zh-CN" altLang="zh-CN" dirty="0"/>
          </a:p>
        </p:txBody>
      </p:sp>
      <p:sp>
        <p:nvSpPr>
          <p:cNvPr id="4" name="TextBox 3"/>
          <p:cNvSpPr txBox="1"/>
          <p:nvPr/>
        </p:nvSpPr>
        <p:spPr>
          <a:xfrm>
            <a:off x="1424764" y="1098222"/>
            <a:ext cx="8846288" cy="970478"/>
          </a:xfrm>
          <a:prstGeom prst="roundRect">
            <a:avLst/>
          </a:prstGeom>
          <a:solidFill>
            <a:schemeClr val="accent5">
              <a:lumMod val="40000"/>
              <a:lumOff val="60000"/>
            </a:schemeClr>
          </a:solidFill>
        </p:spPr>
        <p:txBody>
          <a:bodyPr wrap="square" rtlCol="0">
            <a:spAutoFit/>
          </a:bodyPr>
          <a:lstStyle/>
          <a:p>
            <a:r>
              <a:rPr lang="en-US" altLang="zh-CN" dirty="0"/>
              <a:t>Private Sub </a:t>
            </a:r>
            <a:r>
              <a:rPr lang="en-US" altLang="zh-CN" dirty="0" err="1"/>
              <a:t>ShowScore</a:t>
            </a:r>
            <a:r>
              <a:rPr lang="en-US" altLang="zh-CN" dirty="0"/>
              <a:t>(</a:t>
            </a:r>
            <a:r>
              <a:rPr lang="en-US" altLang="zh-CN" dirty="0" err="1"/>
              <a:t>ByVal</a:t>
            </a:r>
            <a:r>
              <a:rPr lang="en-US" altLang="zh-CN" dirty="0"/>
              <a:t> </a:t>
            </a:r>
            <a:r>
              <a:rPr lang="en-US" altLang="zh-CN" dirty="0" err="1"/>
              <a:t>obj</a:t>
            </a:r>
            <a:r>
              <a:rPr lang="en-US" altLang="zh-CN" dirty="0"/>
              <a:t> As </a:t>
            </a:r>
            <a:r>
              <a:rPr lang="en-US" altLang="zh-CN" dirty="0" err="1"/>
              <a:t>MyInterface</a:t>
            </a:r>
            <a:r>
              <a:rPr lang="en-US" altLang="zh-CN" dirty="0"/>
              <a:t>, </a:t>
            </a:r>
            <a:r>
              <a:rPr lang="en-US" altLang="zh-CN" dirty="0" err="1"/>
              <a:t>ByVal</a:t>
            </a:r>
            <a:r>
              <a:rPr lang="en-US" altLang="zh-CN" dirty="0"/>
              <a:t> S As String, </a:t>
            </a:r>
            <a:r>
              <a:rPr lang="en-US" altLang="zh-CN" dirty="0" err="1"/>
              <a:t>ByVal</a:t>
            </a:r>
            <a:r>
              <a:rPr lang="en-US" altLang="zh-CN" dirty="0"/>
              <a:t> score As Single)</a:t>
            </a:r>
            <a:endParaRPr lang="zh-CN" altLang="zh-CN" dirty="0"/>
          </a:p>
          <a:p>
            <a:r>
              <a:rPr lang="en-US" altLang="zh-CN" dirty="0"/>
              <a:t>    </a:t>
            </a:r>
            <a:r>
              <a:rPr lang="en-US" altLang="zh-CN" dirty="0" err="1"/>
              <a:t>MsgBox</a:t>
            </a:r>
            <a:r>
              <a:rPr lang="en-US" altLang="zh-CN" dirty="0"/>
              <a:t>(S &amp; "</a:t>
            </a:r>
            <a:r>
              <a:rPr lang="zh-CN" altLang="zh-CN" dirty="0"/>
              <a:t>成绩为</a:t>
            </a:r>
            <a:r>
              <a:rPr lang="en-US" altLang="zh-CN" dirty="0"/>
              <a:t>" &amp; </a:t>
            </a:r>
            <a:r>
              <a:rPr lang="en-US" altLang="zh-CN" dirty="0" err="1"/>
              <a:t>obj.GetScores</a:t>
            </a:r>
            <a:r>
              <a:rPr lang="en-US" altLang="zh-CN" dirty="0"/>
              <a:t>(score), , "</a:t>
            </a:r>
            <a:r>
              <a:rPr lang="zh-CN" altLang="zh-CN" dirty="0"/>
              <a:t>显示成绩</a:t>
            </a:r>
            <a:r>
              <a:rPr lang="en-US" altLang="zh-CN" dirty="0"/>
              <a:t>")</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167446" y="2200512"/>
            <a:ext cx="5718232" cy="353943"/>
          </a:xfrm>
          <a:prstGeom prst="rect">
            <a:avLst/>
          </a:prstGeom>
        </p:spPr>
        <p:txBody>
          <a:bodyPr wrap="none">
            <a:spAutoFit/>
          </a:bodyPr>
          <a:lstStyle/>
          <a:p>
            <a:pPr fontAlgn="ctr"/>
            <a:r>
              <a:rPr lang="zh-CN" altLang="zh-CN" dirty="0"/>
              <a:t>（</a:t>
            </a:r>
            <a:r>
              <a:rPr lang="en-US" altLang="zh-CN" dirty="0"/>
              <a:t>7</a:t>
            </a:r>
            <a:r>
              <a:rPr lang="zh-CN" altLang="zh-CN" dirty="0"/>
              <a:t>）在窗体上建立一个按钮，并编写</a:t>
            </a:r>
            <a:r>
              <a:rPr lang="en-US" altLang="zh-CN" dirty="0"/>
              <a:t>Click</a:t>
            </a:r>
            <a:r>
              <a:rPr lang="zh-CN" altLang="zh-CN" dirty="0"/>
              <a:t>事件代码如下：</a:t>
            </a:r>
          </a:p>
        </p:txBody>
      </p:sp>
      <p:sp>
        <p:nvSpPr>
          <p:cNvPr id="6" name="TextBox 5"/>
          <p:cNvSpPr txBox="1"/>
          <p:nvPr/>
        </p:nvSpPr>
        <p:spPr>
          <a:xfrm>
            <a:off x="1424763" y="2554455"/>
            <a:ext cx="8846288" cy="1903690"/>
          </a:xfrm>
          <a:prstGeom prst="roundRect">
            <a:avLst>
              <a:gd name="adj" fmla="val 8673"/>
            </a:avLst>
          </a:prstGeom>
          <a:solidFill>
            <a:schemeClr val="accent5">
              <a:lumMod val="40000"/>
              <a:lumOff val="60000"/>
            </a:schemeClr>
          </a:solidFill>
        </p:spPr>
        <p:txBody>
          <a:bodyPr wrap="square" rtlCol="0">
            <a:spAutoFit/>
          </a:bodyPr>
          <a:lstStyle/>
          <a:p>
            <a:r>
              <a:rPr lang="en-US" altLang="zh-CN" sz="1600" dirty="0"/>
              <a:t>Private Sub Button1_Click(</a:t>
            </a:r>
            <a:r>
              <a:rPr lang="en-US" altLang="zh-CN" sz="1600" dirty="0" err="1"/>
              <a:t>ByVal</a:t>
            </a:r>
            <a:r>
              <a:rPr lang="en-US" altLang="zh-CN" sz="1600" dirty="0"/>
              <a:t> sender As </a:t>
            </a:r>
            <a:r>
              <a:rPr lang="en-US" altLang="zh-CN" sz="1600" dirty="0" err="1"/>
              <a:t>System.Object</a:t>
            </a:r>
            <a:r>
              <a:rPr lang="en-US" altLang="zh-CN" sz="1600" dirty="0"/>
              <a:t>, </a:t>
            </a:r>
            <a:r>
              <a:rPr lang="en-US" altLang="zh-CN" sz="1600" dirty="0" err="1"/>
              <a:t>ByVal</a:t>
            </a:r>
            <a:r>
              <a:rPr lang="en-US" altLang="zh-CN" sz="1600" dirty="0"/>
              <a:t> e As </a:t>
            </a:r>
            <a:r>
              <a:rPr lang="en-US" altLang="zh-CN" sz="1600" dirty="0" err="1"/>
              <a:t>System.EventArgs</a:t>
            </a:r>
            <a:r>
              <a:rPr lang="en-US" altLang="zh-CN" sz="1600" dirty="0"/>
              <a:t>)</a:t>
            </a:r>
            <a:endParaRPr lang="zh-CN" altLang="zh-CN" sz="1600" dirty="0"/>
          </a:p>
          <a:p>
            <a:r>
              <a:rPr lang="en-US" altLang="zh-CN" sz="1600" dirty="0"/>
              <a:t>					</a:t>
            </a:r>
            <a:r>
              <a:rPr lang="en-US" altLang="zh-CN" sz="1600" dirty="0" smtClean="0"/>
              <a:t> </a:t>
            </a:r>
            <a:r>
              <a:rPr lang="en-US" altLang="zh-CN" sz="1600" dirty="0"/>
              <a:t>Handles Button1.Click</a:t>
            </a:r>
            <a:endParaRPr lang="zh-CN" altLang="zh-CN" sz="1600" dirty="0"/>
          </a:p>
          <a:p>
            <a:r>
              <a:rPr lang="en-US" altLang="zh-CN" sz="1600" dirty="0"/>
              <a:t>    Dim obj1 As Object = New </a:t>
            </a:r>
            <a:r>
              <a:rPr lang="en-US" altLang="zh-CN" sz="1600" dirty="0" err="1"/>
              <a:t>stuInfo</a:t>
            </a:r>
            <a:r>
              <a:rPr lang="en-US" altLang="zh-CN" sz="1600" dirty="0"/>
              <a:t>()</a:t>
            </a:r>
            <a:endParaRPr lang="zh-CN" altLang="zh-CN" sz="1600" dirty="0"/>
          </a:p>
          <a:p>
            <a:r>
              <a:rPr lang="en-US" altLang="zh-CN" sz="1600" dirty="0"/>
              <a:t>    Dim obj2 As Object = New </a:t>
            </a:r>
            <a:r>
              <a:rPr lang="en-US" altLang="zh-CN" sz="1600" dirty="0" err="1"/>
              <a:t>stuMessage</a:t>
            </a:r>
            <a:r>
              <a:rPr lang="en-US" altLang="zh-CN" sz="1600" dirty="0"/>
              <a:t>()</a:t>
            </a:r>
            <a:endParaRPr lang="zh-CN" altLang="zh-CN" sz="1600" dirty="0"/>
          </a:p>
          <a:p>
            <a:r>
              <a:rPr lang="en-US" altLang="zh-CN" sz="1600" dirty="0"/>
              <a:t>    </a:t>
            </a:r>
            <a:r>
              <a:rPr lang="en-US" altLang="zh-CN" sz="1600" dirty="0" err="1"/>
              <a:t>ShowScore</a:t>
            </a:r>
            <a:r>
              <a:rPr lang="en-US" altLang="zh-CN" sz="1600" dirty="0"/>
              <a:t>(obj1, "</a:t>
            </a:r>
            <a:r>
              <a:rPr lang="zh-CN" altLang="zh-CN" sz="1600" dirty="0"/>
              <a:t>期末</a:t>
            </a:r>
            <a:r>
              <a:rPr lang="en-US" altLang="zh-CN" sz="1600" dirty="0"/>
              <a:t>", 85) 				</a:t>
            </a:r>
            <a:r>
              <a:rPr lang="en-US" altLang="zh-CN" sz="1600" dirty="0" smtClean="0"/>
              <a:t>' </a:t>
            </a:r>
            <a:r>
              <a:rPr lang="zh-CN" altLang="zh-CN" sz="1600" dirty="0"/>
              <a:t>计算期末成绩</a:t>
            </a:r>
          </a:p>
          <a:p>
            <a:r>
              <a:rPr lang="en-US" altLang="zh-CN" sz="1600" dirty="0"/>
              <a:t>    </a:t>
            </a:r>
            <a:r>
              <a:rPr lang="en-US" altLang="zh-CN" sz="1600" dirty="0" err="1"/>
              <a:t>ShowScore</a:t>
            </a:r>
            <a:r>
              <a:rPr lang="en-US" altLang="zh-CN" sz="1600" dirty="0"/>
              <a:t>(obj2, "</a:t>
            </a:r>
            <a:r>
              <a:rPr lang="zh-CN" altLang="zh-CN" sz="1600" dirty="0"/>
              <a:t>平时</a:t>
            </a:r>
            <a:r>
              <a:rPr lang="en-US" altLang="zh-CN" sz="1600" dirty="0"/>
              <a:t>", 85) 				</a:t>
            </a:r>
            <a:r>
              <a:rPr lang="en-US" altLang="zh-CN" sz="1600" dirty="0" smtClean="0"/>
              <a:t>' </a:t>
            </a:r>
            <a:r>
              <a:rPr lang="zh-CN" altLang="zh-CN" sz="1600" dirty="0"/>
              <a:t>计算平时成绩</a:t>
            </a:r>
          </a:p>
          <a:p>
            <a:r>
              <a:rPr lang="en-US" altLang="zh-CN" sz="1600" dirty="0"/>
              <a:t>End </a:t>
            </a:r>
            <a:r>
              <a:rPr lang="en-US" altLang="zh-CN" sz="1600" dirty="0" smtClean="0"/>
              <a:t>Sub</a:t>
            </a:r>
            <a:endParaRPr lang="zh-CN" altLang="zh-CN" sz="1600" dirty="0"/>
          </a:p>
        </p:txBody>
      </p:sp>
      <p:sp>
        <p:nvSpPr>
          <p:cNvPr id="7" name="矩形 6"/>
          <p:cNvSpPr/>
          <p:nvPr/>
        </p:nvSpPr>
        <p:spPr>
          <a:xfrm>
            <a:off x="945253" y="4553545"/>
            <a:ext cx="9538449" cy="615553"/>
          </a:xfrm>
          <a:prstGeom prst="rect">
            <a:avLst/>
          </a:prstGeom>
        </p:spPr>
        <p:txBody>
          <a:bodyPr wrap="square">
            <a:spAutoFit/>
          </a:bodyPr>
          <a:lstStyle/>
          <a:p>
            <a:pPr indent="446088" fontAlgn="ctr"/>
            <a:r>
              <a:rPr lang="zh-CN" altLang="zh-CN" dirty="0"/>
              <a:t>在上面代码中，通过</a:t>
            </a:r>
            <a:r>
              <a:rPr lang="en-US" altLang="zh-CN" dirty="0"/>
              <a:t>2</a:t>
            </a:r>
            <a:r>
              <a:rPr lang="zh-CN" altLang="zh-CN" dirty="0"/>
              <a:t>次调用通用过程</a:t>
            </a:r>
            <a:r>
              <a:rPr lang="en-US" altLang="zh-CN" dirty="0" err="1"/>
              <a:t>ShowScore</a:t>
            </a:r>
            <a:r>
              <a:rPr lang="zh-CN" altLang="zh-CN" dirty="0"/>
              <a:t>，向它传递不同的对象，从而调用了不同的</a:t>
            </a:r>
            <a:r>
              <a:rPr lang="en-US" altLang="zh-CN" dirty="0" err="1"/>
              <a:t>GetScore</a:t>
            </a:r>
            <a:r>
              <a:rPr lang="zh-CN" altLang="zh-CN" dirty="0"/>
              <a:t>方法，以显示期末与平时两种成绩，程序运行结果如图</a:t>
            </a:r>
            <a:r>
              <a:rPr lang="en-US" altLang="zh-CN" dirty="0"/>
              <a:t>5.31</a:t>
            </a:r>
            <a:r>
              <a:rPr lang="zh-CN" altLang="zh-CN" dirty="0"/>
              <a:t>所示。</a:t>
            </a:r>
          </a:p>
        </p:txBody>
      </p:sp>
      <p:sp>
        <p:nvSpPr>
          <p:cNvPr id="8" name="Rectangle 2"/>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793" name="Picture 1" descr="5t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5407" y="5272790"/>
            <a:ext cx="2658140" cy="1125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60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7793669" y="3297780"/>
            <a:ext cx="2647506"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en-US" altLang="zh-CN" sz="3600" dirty="0"/>
              <a:t> </a:t>
            </a:r>
            <a:r>
              <a:rPr lang="en-US" altLang="zh-CN" sz="3600" b="1" dirty="0">
                <a:solidFill>
                  <a:schemeClr val="bg1"/>
                </a:solidFill>
              </a:rPr>
              <a:t>My</a:t>
            </a:r>
            <a:r>
              <a:rPr lang="zh-CN" altLang="zh-CN" sz="3600" b="1" dirty="0">
                <a:solidFill>
                  <a:schemeClr val="bg1"/>
                </a:solidFill>
              </a:rPr>
              <a:t>对象</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793957" y="1075608"/>
            <a:ext cx="8647218"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a:solidFill>
                  <a:srgbClr val="C00000"/>
                </a:solidFill>
                <a:latin typeface="方正大黑简体" pitchFamily="2" charset="-122"/>
                <a:ea typeface="方正大黑简体" pitchFamily="2" charset="-122"/>
              </a:rPr>
              <a:t>5</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编程进阶</a:t>
            </a:r>
          </a:p>
        </p:txBody>
      </p:sp>
    </p:spTree>
    <p:extLst>
      <p:ext uri="{BB962C8B-B14F-4D97-AF65-F5344CB8AC3E}">
        <p14:creationId xmlns:p14="http://schemas.microsoft.com/office/powerpoint/2010/main" val="48819830"/>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1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4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 My</a:t>
            </a:r>
            <a:r>
              <a:rPr lang="zh-CN" altLang="zh-CN" dirty="0"/>
              <a:t>对象</a:t>
            </a:r>
          </a:p>
        </p:txBody>
      </p:sp>
      <p:sp>
        <p:nvSpPr>
          <p:cNvPr id="3" name="TextBox 2"/>
          <p:cNvSpPr txBox="1"/>
          <p:nvPr/>
        </p:nvSpPr>
        <p:spPr>
          <a:xfrm>
            <a:off x="808074" y="871870"/>
            <a:ext cx="9675628" cy="615553"/>
          </a:xfrm>
          <a:prstGeom prst="rect">
            <a:avLst/>
          </a:prstGeom>
          <a:noFill/>
        </p:spPr>
        <p:txBody>
          <a:bodyPr wrap="square" rtlCol="0">
            <a:spAutoFit/>
          </a:bodyPr>
          <a:lstStyle/>
          <a:p>
            <a:pPr indent="446088"/>
            <a:r>
              <a:rPr lang="en-US" altLang="zh-CN" dirty="0"/>
              <a:t>My</a:t>
            </a:r>
            <a:r>
              <a:rPr lang="zh-CN" altLang="zh-CN" dirty="0"/>
              <a:t>的顶级成员作为对象公开。每个对象的行为都与具有</a:t>
            </a:r>
            <a:r>
              <a:rPr lang="en-US" altLang="zh-CN" dirty="0"/>
              <a:t> Shared </a:t>
            </a:r>
            <a:r>
              <a:rPr lang="zh-CN" altLang="zh-CN" dirty="0"/>
              <a:t>成员的命名空间或类相似，并可公开一组相关成员。图</a:t>
            </a:r>
            <a:r>
              <a:rPr lang="en-US" altLang="zh-CN" dirty="0"/>
              <a:t>5.32</a:t>
            </a:r>
            <a:r>
              <a:rPr lang="zh-CN" altLang="zh-CN" dirty="0"/>
              <a:t>显示</a:t>
            </a:r>
            <a:r>
              <a:rPr lang="en-US" altLang="zh-CN" dirty="0"/>
              <a:t>My</a:t>
            </a:r>
            <a:r>
              <a:rPr lang="zh-CN" altLang="zh-CN" dirty="0"/>
              <a:t>对象及其相互之间的关系</a:t>
            </a:r>
            <a:r>
              <a:rPr lang="zh-CN" altLang="zh-CN" dirty="0" smtClean="0"/>
              <a:t>。</a:t>
            </a:r>
            <a:endParaRPr lang="zh-CN" altLang="zh-CN" dirty="0"/>
          </a:p>
        </p:txBody>
      </p:sp>
      <p:pic>
        <p:nvPicPr>
          <p:cNvPr id="34818" name="Picture 2" descr="5t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2930" y="1669311"/>
            <a:ext cx="5858540" cy="3308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59216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．引用结构变量</a:t>
            </a:r>
          </a:p>
        </p:txBody>
      </p:sp>
      <p:sp>
        <p:nvSpPr>
          <p:cNvPr id="3" name="TextBox 2"/>
          <p:cNvSpPr txBox="1"/>
          <p:nvPr/>
        </p:nvSpPr>
        <p:spPr>
          <a:xfrm>
            <a:off x="621889" y="829340"/>
            <a:ext cx="9808652" cy="877163"/>
          </a:xfrm>
          <a:prstGeom prst="rect">
            <a:avLst/>
          </a:prstGeom>
          <a:noFill/>
        </p:spPr>
        <p:txBody>
          <a:bodyPr wrap="square" rtlCol="0">
            <a:spAutoFit/>
          </a:bodyPr>
          <a:lstStyle/>
          <a:p>
            <a:pPr indent="446088" fontAlgn="ctr"/>
            <a:r>
              <a:rPr lang="zh-CN" altLang="zh-CN" dirty="0"/>
              <a:t>在引用结构变量时，可以采用如下几种方式。</a:t>
            </a:r>
          </a:p>
          <a:p>
            <a:pPr indent="446088" fontAlgn="ctr"/>
            <a:r>
              <a:rPr lang="zh-CN" altLang="zh-CN" dirty="0"/>
              <a:t>（</a:t>
            </a:r>
            <a:r>
              <a:rPr lang="en-US" altLang="zh-CN" dirty="0"/>
              <a:t>1</a:t>
            </a:r>
            <a:r>
              <a:rPr lang="zh-CN" altLang="zh-CN" dirty="0"/>
              <a:t>）成员引用。结构由不同类型的成员组成，通常参加运算的是结构中的成员，引用成员的语法格式如下</a:t>
            </a:r>
            <a:r>
              <a:rPr lang="zh-CN" altLang="zh-CN" dirty="0" smtClean="0"/>
              <a:t>：</a:t>
            </a:r>
            <a:endParaRPr lang="zh-CN" altLang="zh-CN" dirty="0"/>
          </a:p>
        </p:txBody>
      </p:sp>
      <p:sp>
        <p:nvSpPr>
          <p:cNvPr id="4" name="圆角矩形 3"/>
          <p:cNvSpPr/>
          <p:nvPr/>
        </p:nvSpPr>
        <p:spPr>
          <a:xfrm>
            <a:off x="1312473" y="1706503"/>
            <a:ext cx="8565174" cy="391597"/>
          </a:xfrm>
          <a:prstGeom prst="roundRect">
            <a:avLst/>
          </a:prstGeom>
          <a:solidFill>
            <a:schemeClr val="accent5">
              <a:lumMod val="40000"/>
              <a:lumOff val="60000"/>
            </a:schemeClr>
          </a:solidFill>
        </p:spPr>
        <p:txBody>
          <a:bodyPr wrap="square">
            <a:spAutoFit/>
          </a:bodyPr>
          <a:lstStyle/>
          <a:p>
            <a:r>
              <a:rPr lang="zh-CN" altLang="zh-CN" dirty="0"/>
              <a:t>结构变量名</a:t>
            </a:r>
            <a:r>
              <a:rPr lang="en-US" altLang="zh-CN" dirty="0"/>
              <a:t>.</a:t>
            </a:r>
            <a:r>
              <a:rPr lang="zh-CN" altLang="zh-CN" dirty="0"/>
              <a:t>成员名</a:t>
            </a:r>
          </a:p>
        </p:txBody>
      </p:sp>
      <p:sp>
        <p:nvSpPr>
          <p:cNvPr id="5" name="TextBox 4"/>
          <p:cNvSpPr txBox="1"/>
          <p:nvPr/>
        </p:nvSpPr>
        <p:spPr>
          <a:xfrm>
            <a:off x="1312473" y="2211573"/>
            <a:ext cx="8969211" cy="1400383"/>
          </a:xfrm>
          <a:prstGeom prst="rect">
            <a:avLst/>
          </a:prstGeom>
          <a:noFill/>
        </p:spPr>
        <p:txBody>
          <a:bodyPr wrap="square" rtlCol="0">
            <a:spAutoFit/>
          </a:bodyPr>
          <a:lstStyle/>
          <a:p>
            <a:pPr fontAlgn="ctr"/>
            <a:r>
              <a:rPr lang="zh-CN" altLang="zh-CN" dirty="0"/>
              <a:t>其中：</a:t>
            </a:r>
          </a:p>
          <a:p>
            <a:pPr fontAlgn="ctr"/>
            <a:r>
              <a:rPr lang="zh-CN" altLang="zh-CN" dirty="0"/>
              <a:t>① 结构变量名，是声明的结构变量名称，如前面定义的</a:t>
            </a:r>
            <a:r>
              <a:rPr lang="en-US" altLang="zh-CN" dirty="0"/>
              <a:t>X1</a:t>
            </a:r>
            <a:r>
              <a:rPr lang="zh-CN" altLang="zh-CN" dirty="0"/>
              <a:t>、</a:t>
            </a:r>
            <a:r>
              <a:rPr lang="en-US" altLang="zh-CN" dirty="0"/>
              <a:t>X2</a:t>
            </a:r>
            <a:r>
              <a:rPr lang="zh-CN" altLang="zh-CN" dirty="0"/>
              <a:t>等。</a:t>
            </a:r>
          </a:p>
          <a:p>
            <a:pPr fontAlgn="ctr"/>
            <a:r>
              <a:rPr lang="zh-CN" altLang="zh-CN" dirty="0"/>
              <a:t>② 圆点符“</a:t>
            </a:r>
            <a:r>
              <a:rPr lang="en-US" altLang="zh-CN" b="1" dirty="0"/>
              <a:t>.</a:t>
            </a:r>
            <a:r>
              <a:rPr lang="zh-CN" altLang="zh-CN" dirty="0"/>
              <a:t>”，称为成员运算符，它的运算级别最高。</a:t>
            </a:r>
          </a:p>
          <a:p>
            <a:pPr fontAlgn="ctr"/>
            <a:r>
              <a:rPr lang="zh-CN" altLang="zh-CN" dirty="0"/>
              <a:t>③ 成员名，是结构中的成员名称。</a:t>
            </a:r>
          </a:p>
          <a:p>
            <a:pPr fontAlgn="ctr"/>
            <a:r>
              <a:rPr lang="zh-CN" altLang="zh-CN" dirty="0"/>
              <a:t>例如，引用之前例子中的</a:t>
            </a:r>
            <a:r>
              <a:rPr lang="en-US" altLang="zh-CN" dirty="0"/>
              <a:t>X1</a:t>
            </a:r>
            <a:r>
              <a:rPr lang="zh-CN" altLang="zh-CN" dirty="0"/>
              <a:t>和</a:t>
            </a:r>
            <a:r>
              <a:rPr lang="en-US" altLang="zh-CN" dirty="0"/>
              <a:t>X2</a:t>
            </a:r>
            <a:r>
              <a:rPr lang="zh-CN" altLang="zh-CN" dirty="0"/>
              <a:t>变量如下</a:t>
            </a:r>
            <a:r>
              <a:rPr lang="zh-CN" altLang="zh-CN" dirty="0" smtClean="0"/>
              <a:t>：</a:t>
            </a:r>
            <a:endParaRPr lang="zh-CN" altLang="zh-CN" dirty="0"/>
          </a:p>
        </p:txBody>
      </p:sp>
      <p:sp>
        <p:nvSpPr>
          <p:cNvPr id="6" name="TextBox 5"/>
          <p:cNvSpPr txBox="1"/>
          <p:nvPr/>
        </p:nvSpPr>
        <p:spPr>
          <a:xfrm>
            <a:off x="1312473" y="3611956"/>
            <a:ext cx="8565174" cy="1259919"/>
          </a:xfrm>
          <a:prstGeom prst="roundRect">
            <a:avLst>
              <a:gd name="adj" fmla="val 11604"/>
            </a:avLst>
          </a:prstGeom>
          <a:solidFill>
            <a:schemeClr val="accent5">
              <a:lumMod val="40000"/>
              <a:lumOff val="60000"/>
            </a:schemeClr>
          </a:solidFill>
        </p:spPr>
        <p:txBody>
          <a:bodyPr wrap="square" rtlCol="0">
            <a:spAutoFit/>
          </a:bodyPr>
          <a:lstStyle/>
          <a:p>
            <a:r>
              <a:rPr lang="en-US" altLang="zh-CN" dirty="0"/>
              <a:t>Dim  X1 , X2  As  telephone			</a:t>
            </a:r>
            <a:r>
              <a:rPr lang="en-US" altLang="zh-CN" dirty="0" smtClean="0"/>
              <a:t>' </a:t>
            </a:r>
            <a:r>
              <a:rPr lang="zh-CN" altLang="zh-CN" dirty="0"/>
              <a:t>定义结构变量</a:t>
            </a:r>
          </a:p>
          <a:p>
            <a:r>
              <a:rPr lang="en-US" altLang="zh-CN" dirty="0"/>
              <a:t>X1.strPhone = "12345678"			</a:t>
            </a:r>
            <a:r>
              <a:rPr lang="en-US" altLang="zh-CN" dirty="0" smtClean="0"/>
              <a:t>' </a:t>
            </a:r>
            <a:r>
              <a:rPr lang="zh-CN" altLang="zh-CN" dirty="0"/>
              <a:t>对</a:t>
            </a:r>
            <a:r>
              <a:rPr lang="en-US" altLang="zh-CN" dirty="0"/>
              <a:t>X1</a:t>
            </a:r>
            <a:r>
              <a:rPr lang="zh-CN" altLang="zh-CN" dirty="0"/>
              <a:t>的成员</a:t>
            </a:r>
            <a:r>
              <a:rPr lang="en-US" altLang="zh-CN" dirty="0" err="1"/>
              <a:t>strPhone</a:t>
            </a:r>
            <a:r>
              <a:rPr lang="zh-CN" altLang="zh-CN" dirty="0"/>
              <a:t>赋值</a:t>
            </a:r>
          </a:p>
          <a:p>
            <a:r>
              <a:rPr lang="en-US" altLang="zh-CN" dirty="0"/>
              <a:t>X1.strMobilPhone = "13051611234"		</a:t>
            </a:r>
            <a:r>
              <a:rPr lang="en-US" altLang="zh-CN" dirty="0" smtClean="0"/>
              <a:t>' </a:t>
            </a:r>
            <a:r>
              <a:rPr lang="zh-CN" altLang="zh-CN" dirty="0"/>
              <a:t>对</a:t>
            </a:r>
            <a:r>
              <a:rPr lang="en-US" altLang="zh-CN" dirty="0"/>
              <a:t>X1</a:t>
            </a:r>
            <a:r>
              <a:rPr lang="zh-CN" altLang="zh-CN" dirty="0"/>
              <a:t>的成员</a:t>
            </a:r>
            <a:r>
              <a:rPr lang="en-US" altLang="zh-CN" dirty="0" err="1"/>
              <a:t>strMobilPhone</a:t>
            </a:r>
            <a:r>
              <a:rPr lang="zh-CN" altLang="zh-CN" dirty="0"/>
              <a:t>赋值</a:t>
            </a:r>
          </a:p>
          <a:p>
            <a:r>
              <a:rPr lang="en-US" altLang="zh-CN" dirty="0"/>
              <a:t>X2.strPhone = X1.strPhone			</a:t>
            </a:r>
            <a:r>
              <a:rPr lang="en-US" altLang="zh-CN" dirty="0" smtClean="0"/>
              <a:t>' </a:t>
            </a:r>
            <a:r>
              <a:rPr lang="zh-CN" altLang="zh-CN" dirty="0"/>
              <a:t>将</a:t>
            </a:r>
            <a:r>
              <a:rPr lang="en-US" altLang="zh-CN" dirty="0"/>
              <a:t>X1</a:t>
            </a:r>
            <a:r>
              <a:rPr lang="zh-CN" altLang="zh-CN" dirty="0"/>
              <a:t>的成员</a:t>
            </a:r>
            <a:r>
              <a:rPr lang="en-US" altLang="zh-CN" dirty="0" err="1"/>
              <a:t>strPhone</a:t>
            </a:r>
            <a:r>
              <a:rPr lang="zh-CN" altLang="zh-CN" dirty="0"/>
              <a:t>赋给</a:t>
            </a:r>
            <a:r>
              <a:rPr lang="en-US" altLang="zh-CN" dirty="0"/>
              <a:t>X2</a:t>
            </a:r>
            <a:r>
              <a:rPr lang="zh-CN" altLang="zh-CN" dirty="0"/>
              <a:t>相应的</a:t>
            </a:r>
            <a:r>
              <a:rPr lang="zh-CN" altLang="zh-CN" dirty="0" smtClean="0"/>
              <a:t>成员</a:t>
            </a:r>
            <a:endParaRPr lang="zh-CN" altLang="zh-CN" dirty="0"/>
          </a:p>
        </p:txBody>
      </p:sp>
    </p:spTree>
    <p:extLst>
      <p:ext uri="{BB962C8B-B14F-4D97-AF65-F5344CB8AC3E}">
        <p14:creationId xmlns:p14="http://schemas.microsoft.com/office/powerpoint/2010/main" val="10785750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err="1"/>
              <a:t>My.Application</a:t>
            </a:r>
            <a:r>
              <a:rPr lang="zh-CN" altLang="zh-CN" dirty="0"/>
              <a:t>对象</a:t>
            </a:r>
          </a:p>
        </p:txBody>
      </p:sp>
      <p:sp>
        <p:nvSpPr>
          <p:cNvPr id="3" name="TextBox 2"/>
          <p:cNvSpPr txBox="1"/>
          <p:nvPr/>
        </p:nvSpPr>
        <p:spPr>
          <a:xfrm>
            <a:off x="839972" y="818707"/>
            <a:ext cx="9664995" cy="615553"/>
          </a:xfrm>
          <a:prstGeom prst="rect">
            <a:avLst/>
          </a:prstGeom>
          <a:noFill/>
        </p:spPr>
        <p:txBody>
          <a:bodyPr wrap="square" rtlCol="0">
            <a:spAutoFit/>
          </a:bodyPr>
          <a:lstStyle/>
          <a:p>
            <a:pPr indent="446088"/>
            <a:r>
              <a:rPr lang="en-US" altLang="zh-CN" dirty="0" err="1"/>
              <a:t>My.Application</a:t>
            </a:r>
            <a:r>
              <a:rPr lang="zh-CN" altLang="zh-CN" dirty="0"/>
              <a:t>对象提供与当前应用程序相关的属性、方法和事件，通过它公开的属性只能访问当前应用程序或与当前应用程序相关的</a:t>
            </a:r>
            <a:r>
              <a:rPr lang="en-US" altLang="zh-CN" dirty="0"/>
              <a:t>DLL</a:t>
            </a:r>
            <a:r>
              <a:rPr lang="zh-CN" altLang="zh-CN" dirty="0"/>
              <a:t>数据。表</a:t>
            </a:r>
            <a:r>
              <a:rPr lang="en-US" altLang="zh-CN" dirty="0"/>
              <a:t>5.2</a:t>
            </a:r>
            <a:r>
              <a:rPr lang="zh-CN" altLang="zh-CN" dirty="0"/>
              <a:t>列出了</a:t>
            </a:r>
            <a:r>
              <a:rPr lang="en-US" altLang="zh-CN" dirty="0" err="1"/>
              <a:t>My.Application</a:t>
            </a:r>
            <a:r>
              <a:rPr lang="zh-CN" altLang="zh-CN" dirty="0"/>
              <a:t>对象的属性</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948321925"/>
              </p:ext>
            </p:extLst>
          </p:nvPr>
        </p:nvGraphicFramePr>
        <p:xfrm>
          <a:off x="1297173" y="1589309"/>
          <a:ext cx="9303488" cy="4566944"/>
        </p:xfrm>
        <a:graphic>
          <a:graphicData uri="http://schemas.openxmlformats.org/drawingml/2006/table">
            <a:tbl>
              <a:tblPr firstRow="1" bandRow="1" bandCol="1"/>
              <a:tblGrid>
                <a:gridCol w="2746389"/>
                <a:gridCol w="6557099"/>
              </a:tblGrid>
              <a:tr h="285434">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570868">
                <a:tc>
                  <a:txBody>
                    <a:bodyPr/>
                    <a:lstStyle/>
                    <a:p>
                      <a:pPr algn="just">
                        <a:lnSpc>
                          <a:spcPts val="1560"/>
                        </a:lnSpc>
                        <a:spcAft>
                          <a:spcPts val="0"/>
                        </a:spcAft>
                        <a:tabLst>
                          <a:tab pos="5328920" algn="r"/>
                        </a:tabLst>
                      </a:pPr>
                      <a:r>
                        <a:rPr lang="en-US" sz="1400" kern="1050">
                          <a:effectLst/>
                          <a:latin typeface="Times New Roman"/>
                          <a:ea typeface="宋体"/>
                        </a:rPr>
                        <a:t>ApplicationContext</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a:t>
                      </a:r>
                      <a:r>
                        <a:rPr lang="en-US" sz="1400" kern="1050">
                          <a:effectLst/>
                          <a:latin typeface="Times New Roman"/>
                          <a:ea typeface="宋体"/>
                        </a:rPr>
                        <a:t>Windows</a:t>
                      </a:r>
                      <a:r>
                        <a:rPr lang="zh-CN" sz="1400" kern="1050">
                          <a:effectLst/>
                          <a:latin typeface="Times New Roman"/>
                          <a:ea typeface="宋体"/>
                        </a:rPr>
                        <a:t>窗体应用程序的当前线程的</a:t>
                      </a:r>
                      <a:r>
                        <a:rPr lang="en-US" sz="1400" kern="1050">
                          <a:effectLst/>
                          <a:latin typeface="Times New Roman"/>
                          <a:ea typeface="宋体"/>
                        </a:rPr>
                        <a:t> ApplicationContext </a:t>
                      </a:r>
                      <a:r>
                        <a:rPr lang="zh-CN" sz="1400" kern="1050">
                          <a:effectLst/>
                          <a:latin typeface="Times New Roman"/>
                          <a:ea typeface="宋体"/>
                        </a:rPr>
                        <a:t>对象。此属性仅对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CommandLineArgs</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为当前应用程序获取一个将命令行参数作为字符串包含的集合</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Culture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获取当前线程用于字符串操作和字符串格式设置的区域性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868">
                <a:tc>
                  <a:txBody>
                    <a:bodyPr/>
                    <a:lstStyle/>
                    <a:p>
                      <a:pPr algn="just">
                        <a:lnSpc>
                          <a:spcPts val="1560"/>
                        </a:lnSpc>
                        <a:spcAft>
                          <a:spcPts val="0"/>
                        </a:spcAft>
                        <a:tabLst>
                          <a:tab pos="5328920" algn="r"/>
                        </a:tabLst>
                      </a:pPr>
                      <a:r>
                        <a:rPr lang="en-US" sz="1400" kern="1050">
                          <a:effectLst/>
                          <a:latin typeface="Times New Roman"/>
                          <a:ea typeface="宋体"/>
                        </a:rPr>
                        <a:t>Deployment</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获取当前应用程序的</a:t>
                      </a:r>
                      <a:r>
                        <a:rPr lang="en-US" sz="1400" kern="1050">
                          <a:effectLst/>
                          <a:latin typeface="Times New Roman"/>
                          <a:ea typeface="宋体"/>
                        </a:rPr>
                        <a:t> ClickOnce </a:t>
                      </a:r>
                      <a:r>
                        <a:rPr lang="zh-CN" sz="1400" kern="1050">
                          <a:effectLst/>
                          <a:latin typeface="Times New Roman"/>
                          <a:ea typeface="宋体"/>
                        </a:rPr>
                        <a:t>部署对象，为以编程方式更新当前部署和按需下载文件提供支持</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Info</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提供获取应用程序的程序集相关信息（如版本号、说明等）的属性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IsNetworkDeployed</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获取一个表示是否通过网络部署应用程序的</a:t>
                      </a:r>
                      <a:r>
                        <a:rPr lang="en-US" sz="1400" kern="1050">
                          <a:effectLst/>
                          <a:latin typeface="Times New Roman"/>
                          <a:ea typeface="宋体"/>
                        </a:rPr>
                        <a:t>Boolean</a:t>
                      </a:r>
                      <a:r>
                        <a:rPr lang="zh-CN" sz="1400" kern="1050">
                          <a:effectLst/>
                          <a:latin typeface="Times New Roman"/>
                          <a:ea typeface="宋体"/>
                        </a:rPr>
                        <a:t>值</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Log</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提供将事件和异常信息写入应用程序的事件日志侦听器的属性和方法</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MinimumSplashScreenDisplayTime </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获取或设置显示初始屏幕的最短时间长度（以</a:t>
                      </a:r>
                      <a:r>
                        <a:rPr lang="en-US" sz="1400" kern="1050">
                          <a:effectLst/>
                          <a:latin typeface="Times New Roman"/>
                          <a:ea typeface="宋体"/>
                        </a:rPr>
                        <a:t>ms</a:t>
                      </a:r>
                      <a:r>
                        <a:rPr lang="zh-CN" sz="1400" kern="1050">
                          <a:effectLst/>
                          <a:latin typeface="Times New Roman"/>
                          <a:ea typeface="宋体"/>
                        </a:rPr>
                        <a:t>为单位）</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OpenForms</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获取所有应用程序的已打开窗体的集合。此属性仅对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868">
                <a:tc>
                  <a:txBody>
                    <a:bodyPr/>
                    <a:lstStyle/>
                    <a:p>
                      <a:pPr algn="just">
                        <a:lnSpc>
                          <a:spcPts val="1560"/>
                        </a:lnSpc>
                        <a:spcAft>
                          <a:spcPts val="0"/>
                        </a:spcAft>
                        <a:tabLst>
                          <a:tab pos="5328920" algn="r"/>
                        </a:tabLst>
                      </a:pPr>
                      <a:r>
                        <a:rPr lang="en-US" sz="1400" kern="1050">
                          <a:effectLst/>
                          <a:latin typeface="Times New Roman"/>
                          <a:ea typeface="宋体"/>
                        </a:rPr>
                        <a:t>SaveMySettingsOnExit</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确定应用程序是否在退出时保存用户设置。此属性仅对</a:t>
                      </a:r>
                      <a:r>
                        <a:rPr lang="en-US" sz="1400" kern="1050">
                          <a:effectLst/>
                          <a:latin typeface="Times New Roman"/>
                          <a:ea typeface="宋体"/>
                        </a:rPr>
                        <a:t> Windows </a:t>
                      </a:r>
                      <a:r>
                        <a:rPr lang="zh-CN" sz="1400" kern="1050">
                          <a:effectLst/>
                          <a:latin typeface="Times New Roman"/>
                          <a:ea typeface="宋体"/>
                        </a:rPr>
                        <a:t>窗体和控制台应用程序可用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SplashScreen</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获取或设置此应用程序的初始屏幕。此属性仅对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434">
                <a:tc>
                  <a:txBody>
                    <a:bodyPr/>
                    <a:lstStyle/>
                    <a:p>
                      <a:pPr algn="just">
                        <a:lnSpc>
                          <a:spcPts val="1560"/>
                        </a:lnSpc>
                        <a:spcAft>
                          <a:spcPts val="0"/>
                        </a:spcAft>
                        <a:tabLst>
                          <a:tab pos="5328920" algn="r"/>
                        </a:tabLst>
                      </a:pPr>
                      <a:r>
                        <a:rPr lang="en-US" sz="1400" kern="1050">
                          <a:effectLst/>
                          <a:latin typeface="Times New Roman"/>
                          <a:ea typeface="宋体"/>
                        </a:rPr>
                        <a:t>UICulture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获取当前线程用户界面的区域性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779294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err="1"/>
              <a:t>My.Application</a:t>
            </a:r>
            <a:r>
              <a:rPr lang="zh-CN" altLang="zh-CN" dirty="0"/>
              <a:t>对象</a:t>
            </a:r>
          </a:p>
        </p:txBody>
      </p:sp>
      <p:sp>
        <p:nvSpPr>
          <p:cNvPr id="3" name="矩形 2"/>
          <p:cNvSpPr/>
          <p:nvPr/>
        </p:nvSpPr>
        <p:spPr>
          <a:xfrm>
            <a:off x="1179303" y="786383"/>
            <a:ext cx="3312830" cy="353943"/>
          </a:xfrm>
          <a:prstGeom prst="rect">
            <a:avLst/>
          </a:prstGeom>
        </p:spPr>
        <p:txBody>
          <a:bodyPr wrap="none">
            <a:spAutoFit/>
          </a:bodyPr>
          <a:lstStyle/>
          <a:p>
            <a:pPr fontAlgn="ctr"/>
            <a:r>
              <a:rPr lang="en-US" altLang="zh-CN" dirty="0" err="1"/>
              <a:t>My.Application</a:t>
            </a:r>
            <a:r>
              <a:rPr lang="zh-CN" altLang="zh-CN" dirty="0"/>
              <a:t>对象方法见表</a:t>
            </a:r>
            <a:r>
              <a:rPr lang="en-US" altLang="zh-CN" dirty="0"/>
              <a:t>5.3</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798633790"/>
              </p:ext>
            </p:extLst>
          </p:nvPr>
        </p:nvGraphicFramePr>
        <p:xfrm>
          <a:off x="1796902" y="1318768"/>
          <a:ext cx="8144540" cy="2508952"/>
        </p:xfrm>
        <a:graphic>
          <a:graphicData uri="http://schemas.openxmlformats.org/drawingml/2006/table">
            <a:tbl>
              <a:tblPr firstRow="1" bandRow="1" bandCol="1"/>
              <a:tblGrid>
                <a:gridCol w="2462908"/>
                <a:gridCol w="5681632"/>
              </a:tblGrid>
              <a:tr h="313619">
                <a:tc>
                  <a:txBody>
                    <a:bodyPr/>
                    <a:lstStyle/>
                    <a:p>
                      <a:pPr algn="ctr">
                        <a:lnSpc>
                          <a:spcPts val="1560"/>
                        </a:lnSpc>
                        <a:spcAft>
                          <a:spcPts val="0"/>
                        </a:spcAft>
                        <a:tabLst>
                          <a:tab pos="5328920" algn="r"/>
                        </a:tabLst>
                      </a:pPr>
                      <a:r>
                        <a:rPr lang="zh-CN" sz="1400" b="1" kern="1050">
                          <a:effectLst/>
                          <a:latin typeface="Times New Roman"/>
                          <a:ea typeface="宋体"/>
                        </a:rPr>
                        <a:t>方法</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13619">
                <a:tc>
                  <a:txBody>
                    <a:bodyPr/>
                    <a:lstStyle/>
                    <a:p>
                      <a:pPr algn="just">
                        <a:lnSpc>
                          <a:spcPts val="1560"/>
                        </a:lnSpc>
                        <a:spcAft>
                          <a:spcPts val="0"/>
                        </a:spcAft>
                        <a:tabLst>
                          <a:tab pos="5328920" algn="r"/>
                        </a:tabLst>
                      </a:pPr>
                      <a:r>
                        <a:rPr lang="en-US" sz="1400" kern="1050">
                          <a:effectLst/>
                          <a:latin typeface="Times New Roman"/>
                          <a:ea typeface="宋体"/>
                        </a:rPr>
                        <a:t>ChangeCulture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更改当前线程用于字符串操作和字符串格式设置的区域性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619">
                <a:tc>
                  <a:txBody>
                    <a:bodyPr/>
                    <a:lstStyle/>
                    <a:p>
                      <a:pPr algn="just">
                        <a:lnSpc>
                          <a:spcPts val="1560"/>
                        </a:lnSpc>
                        <a:spcAft>
                          <a:spcPts val="0"/>
                        </a:spcAft>
                        <a:tabLst>
                          <a:tab pos="5328920" algn="r"/>
                        </a:tabLst>
                      </a:pPr>
                      <a:r>
                        <a:rPr lang="en-US" sz="1400" kern="1050">
                          <a:effectLst/>
                          <a:latin typeface="Times New Roman"/>
                          <a:ea typeface="宋体"/>
                        </a:rPr>
                        <a:t>ChangeUICulture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更改当前线程用户界面的区域性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238">
                <a:tc>
                  <a:txBody>
                    <a:bodyPr/>
                    <a:lstStyle/>
                    <a:p>
                      <a:pPr algn="just">
                        <a:lnSpc>
                          <a:spcPts val="1560"/>
                        </a:lnSpc>
                        <a:spcAft>
                          <a:spcPts val="0"/>
                        </a:spcAft>
                        <a:tabLst>
                          <a:tab pos="5328920" algn="r"/>
                        </a:tabLst>
                      </a:pPr>
                      <a:r>
                        <a:rPr lang="en-US" sz="1400" kern="1050">
                          <a:effectLst/>
                          <a:latin typeface="Times New Roman"/>
                          <a:ea typeface="宋体"/>
                        </a:rPr>
                        <a:t>DoEvents</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处理当前消息队列中的所有</a:t>
                      </a:r>
                      <a:r>
                        <a:rPr lang="en-US" sz="1400" kern="1050">
                          <a:effectLst/>
                          <a:latin typeface="Times New Roman"/>
                          <a:ea typeface="宋体"/>
                        </a:rPr>
                        <a:t> Windows </a:t>
                      </a:r>
                      <a:r>
                        <a:rPr lang="zh-CN" sz="1400" kern="1050">
                          <a:effectLst/>
                          <a:latin typeface="Times New Roman"/>
                          <a:ea typeface="宋体"/>
                        </a:rPr>
                        <a:t>消息。此方法仅对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619">
                <a:tc>
                  <a:txBody>
                    <a:bodyPr/>
                    <a:lstStyle/>
                    <a:p>
                      <a:pPr algn="just">
                        <a:lnSpc>
                          <a:spcPts val="1560"/>
                        </a:lnSpc>
                        <a:spcAft>
                          <a:spcPts val="0"/>
                        </a:spcAft>
                        <a:tabLst>
                          <a:tab pos="5328920" algn="r"/>
                        </a:tabLst>
                      </a:pPr>
                      <a:r>
                        <a:rPr lang="en-US" sz="1400" kern="1050">
                          <a:effectLst/>
                          <a:latin typeface="Times New Roman"/>
                          <a:ea typeface="宋体"/>
                        </a:rPr>
                        <a:t>GetEnvironmentVariable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返回指定的环境变量的值</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238">
                <a:tc>
                  <a:txBody>
                    <a:bodyPr/>
                    <a:lstStyle/>
                    <a:p>
                      <a:pPr algn="just">
                        <a:lnSpc>
                          <a:spcPts val="1560"/>
                        </a:lnSpc>
                        <a:spcAft>
                          <a:spcPts val="0"/>
                        </a:spcAft>
                        <a:tabLst>
                          <a:tab pos="5328920" algn="r"/>
                        </a:tabLst>
                      </a:pPr>
                      <a:r>
                        <a:rPr lang="en-US" sz="1400" kern="1050">
                          <a:effectLst/>
                          <a:latin typeface="Times New Roman"/>
                          <a:ea typeface="宋体"/>
                        </a:rPr>
                        <a:t>Run</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设置和启动</a:t>
                      </a:r>
                      <a:r>
                        <a:rPr lang="en-US" sz="1400" kern="1050" dirty="0">
                          <a:effectLst/>
                          <a:latin typeface="Times New Roman"/>
                          <a:ea typeface="宋体"/>
                        </a:rPr>
                        <a:t>Visual Basic</a:t>
                      </a:r>
                      <a:r>
                        <a:rPr lang="zh-CN" sz="1400" kern="1050" dirty="0">
                          <a:effectLst/>
                          <a:latin typeface="Times New Roman"/>
                          <a:ea typeface="宋体"/>
                        </a:rPr>
                        <a:t>应用程序模型。此方法仅对</a:t>
                      </a:r>
                      <a:r>
                        <a:rPr lang="en-US" sz="1400" kern="1050" dirty="0">
                          <a:effectLst/>
                          <a:latin typeface="Times New Roman"/>
                          <a:ea typeface="宋体"/>
                        </a:rPr>
                        <a:t> Windows </a:t>
                      </a:r>
                      <a:r>
                        <a:rPr lang="zh-CN" sz="1400" kern="1050" dirty="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980907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err="1"/>
              <a:t>My.Application</a:t>
            </a:r>
            <a:r>
              <a:rPr lang="zh-CN" altLang="zh-CN" dirty="0"/>
              <a:t>对象</a:t>
            </a:r>
          </a:p>
        </p:txBody>
      </p:sp>
      <p:sp>
        <p:nvSpPr>
          <p:cNvPr id="3" name="矩形 2"/>
          <p:cNvSpPr/>
          <p:nvPr/>
        </p:nvSpPr>
        <p:spPr>
          <a:xfrm>
            <a:off x="1179304" y="903341"/>
            <a:ext cx="3312830" cy="353943"/>
          </a:xfrm>
          <a:prstGeom prst="rect">
            <a:avLst/>
          </a:prstGeom>
        </p:spPr>
        <p:txBody>
          <a:bodyPr wrap="none">
            <a:spAutoFit/>
          </a:bodyPr>
          <a:lstStyle/>
          <a:p>
            <a:pPr fontAlgn="ctr"/>
            <a:r>
              <a:rPr lang="en-US" altLang="zh-CN" dirty="0" err="1"/>
              <a:t>My.Application</a:t>
            </a:r>
            <a:r>
              <a:rPr lang="zh-CN" altLang="zh-CN" dirty="0"/>
              <a:t>对象事件见表</a:t>
            </a:r>
            <a:r>
              <a:rPr lang="en-US" altLang="zh-CN" dirty="0"/>
              <a:t>5.4</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2877332439"/>
              </p:ext>
            </p:extLst>
          </p:nvPr>
        </p:nvGraphicFramePr>
        <p:xfrm>
          <a:off x="1541721" y="1355393"/>
          <a:ext cx="8378455" cy="2387266"/>
        </p:xfrm>
        <a:graphic>
          <a:graphicData uri="http://schemas.openxmlformats.org/drawingml/2006/table">
            <a:tbl>
              <a:tblPr firstRow="1" bandRow="1" bandCol="1"/>
              <a:tblGrid>
                <a:gridCol w="2880512"/>
                <a:gridCol w="5497943"/>
              </a:tblGrid>
              <a:tr h="298408">
                <a:tc>
                  <a:txBody>
                    <a:bodyPr/>
                    <a:lstStyle/>
                    <a:p>
                      <a:pPr algn="ctr">
                        <a:lnSpc>
                          <a:spcPts val="1560"/>
                        </a:lnSpc>
                        <a:spcAft>
                          <a:spcPts val="0"/>
                        </a:spcAft>
                        <a:tabLst>
                          <a:tab pos="5328920" algn="r"/>
                        </a:tabLst>
                      </a:pPr>
                      <a:r>
                        <a:rPr lang="zh-CN" sz="1400" b="1" kern="1050">
                          <a:effectLst/>
                          <a:latin typeface="Times New Roman"/>
                          <a:ea typeface="宋体"/>
                        </a:rPr>
                        <a:t>事件</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298408">
                <a:tc>
                  <a:txBody>
                    <a:bodyPr/>
                    <a:lstStyle/>
                    <a:p>
                      <a:pPr algn="just">
                        <a:lnSpc>
                          <a:spcPts val="1560"/>
                        </a:lnSpc>
                        <a:spcAft>
                          <a:spcPts val="0"/>
                        </a:spcAft>
                        <a:tabLst>
                          <a:tab pos="5328920" algn="r"/>
                        </a:tabLst>
                      </a:pPr>
                      <a:r>
                        <a:rPr lang="en-US" sz="1400" kern="1050">
                          <a:effectLst/>
                          <a:latin typeface="Times New Roman"/>
                          <a:ea typeface="宋体"/>
                        </a:rPr>
                        <a:t>NetworkAvailabilityChanged</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在网络可用性改变时发生。此事件仅对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408">
                <a:tc>
                  <a:txBody>
                    <a:bodyPr/>
                    <a:lstStyle/>
                    <a:p>
                      <a:pPr algn="just">
                        <a:lnSpc>
                          <a:spcPts val="1560"/>
                        </a:lnSpc>
                        <a:spcAft>
                          <a:spcPts val="0"/>
                        </a:spcAft>
                        <a:tabLst>
                          <a:tab pos="5328920" algn="r"/>
                        </a:tabLst>
                      </a:pPr>
                      <a:r>
                        <a:rPr lang="en-US" sz="1400" kern="1050">
                          <a:effectLst/>
                          <a:latin typeface="Times New Roman"/>
                          <a:ea typeface="宋体"/>
                        </a:rPr>
                        <a:t>Shutdown</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在应用程序关闭时发生。此事件仅对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408">
                <a:tc>
                  <a:txBody>
                    <a:bodyPr/>
                    <a:lstStyle/>
                    <a:p>
                      <a:pPr algn="just">
                        <a:lnSpc>
                          <a:spcPts val="1560"/>
                        </a:lnSpc>
                        <a:spcAft>
                          <a:spcPts val="0"/>
                        </a:spcAft>
                        <a:tabLst>
                          <a:tab pos="5328920" algn="r"/>
                        </a:tabLst>
                      </a:pPr>
                      <a:r>
                        <a:rPr lang="en-US" sz="1400" kern="1050">
                          <a:effectLst/>
                          <a:latin typeface="Times New Roman"/>
                          <a:ea typeface="宋体"/>
                        </a:rPr>
                        <a:t>Startup</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在应用程序启动时发生。此事件仅对</a:t>
                      </a:r>
                      <a:r>
                        <a:rPr lang="en-US" sz="1400" kern="1050">
                          <a:effectLst/>
                          <a:latin typeface="Times New Roman"/>
                          <a:ea typeface="宋体"/>
                        </a:rPr>
                        <a:t> Windows </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17">
                <a:tc>
                  <a:txBody>
                    <a:bodyPr/>
                    <a:lstStyle/>
                    <a:p>
                      <a:pPr algn="just">
                        <a:lnSpc>
                          <a:spcPts val="1560"/>
                        </a:lnSpc>
                        <a:spcAft>
                          <a:spcPts val="0"/>
                        </a:spcAft>
                        <a:tabLst>
                          <a:tab pos="5328920" algn="r"/>
                        </a:tabLst>
                      </a:pPr>
                      <a:r>
                        <a:rPr lang="en-US" sz="1400" kern="1050">
                          <a:effectLst/>
                          <a:latin typeface="Times New Roman"/>
                          <a:ea typeface="宋体"/>
                        </a:rPr>
                        <a:t>StartupNextInstance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在尝试启动单实例应用程序但此应用程序已处于活动状态时发生。此事件仅对</a:t>
                      </a:r>
                      <a:r>
                        <a:rPr lang="en-US" sz="1400" kern="1050">
                          <a:effectLst/>
                          <a:latin typeface="Times New Roman"/>
                          <a:ea typeface="宋体"/>
                        </a:rPr>
                        <a:t>Windows</a:t>
                      </a:r>
                      <a:r>
                        <a:rPr lang="zh-CN" sz="1400" kern="105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17">
                <a:tc>
                  <a:txBody>
                    <a:bodyPr/>
                    <a:lstStyle/>
                    <a:p>
                      <a:pPr algn="just">
                        <a:lnSpc>
                          <a:spcPts val="1560"/>
                        </a:lnSpc>
                        <a:spcAft>
                          <a:spcPts val="0"/>
                        </a:spcAft>
                        <a:tabLst>
                          <a:tab pos="5328920" algn="r"/>
                        </a:tabLst>
                      </a:pPr>
                      <a:r>
                        <a:rPr lang="en-US" sz="1400" kern="1050">
                          <a:effectLst/>
                          <a:latin typeface="Times New Roman"/>
                          <a:ea typeface="宋体"/>
                        </a:rPr>
                        <a:t>UnhandledException</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在应用程序遇到未处理的异常时发生。此事件仅对</a:t>
                      </a:r>
                      <a:r>
                        <a:rPr lang="en-US" sz="1400" kern="1050" dirty="0">
                          <a:effectLst/>
                          <a:latin typeface="Times New Roman"/>
                          <a:ea typeface="宋体"/>
                        </a:rPr>
                        <a:t>Windows </a:t>
                      </a:r>
                      <a:r>
                        <a:rPr lang="zh-CN" sz="1400" kern="1050" dirty="0">
                          <a:effectLst/>
                          <a:latin typeface="Times New Roman"/>
                          <a:ea typeface="宋体"/>
                        </a:rPr>
                        <a:t>窗体应用程序可用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020018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err="1"/>
              <a:t>My.Application</a:t>
            </a:r>
            <a:r>
              <a:rPr lang="zh-CN" altLang="zh-CN" dirty="0"/>
              <a:t>对象</a:t>
            </a:r>
          </a:p>
        </p:txBody>
      </p:sp>
      <p:sp>
        <p:nvSpPr>
          <p:cNvPr id="3" name="TextBox 2"/>
          <p:cNvSpPr txBox="1"/>
          <p:nvPr/>
        </p:nvSpPr>
        <p:spPr>
          <a:xfrm>
            <a:off x="808074" y="882502"/>
            <a:ext cx="9537405" cy="877163"/>
          </a:xfrm>
          <a:prstGeom prst="rect">
            <a:avLst/>
          </a:prstGeom>
          <a:noFill/>
        </p:spPr>
        <p:txBody>
          <a:bodyPr wrap="square" rtlCol="0">
            <a:spAutoFit/>
          </a:bodyPr>
          <a:lstStyle/>
          <a:p>
            <a:pPr indent="446088" fontAlgn="ctr"/>
            <a:r>
              <a:rPr lang="zh-CN" altLang="zh-CN" dirty="0"/>
              <a:t>【例</a:t>
            </a:r>
            <a:r>
              <a:rPr lang="en-US" altLang="zh-CN" dirty="0"/>
              <a:t>5.20</a:t>
            </a:r>
            <a:r>
              <a:rPr lang="zh-CN" altLang="zh-CN" dirty="0"/>
              <a:t>】 利用</a:t>
            </a:r>
            <a:r>
              <a:rPr lang="en-US" altLang="zh-CN" dirty="0" err="1"/>
              <a:t>My.Application</a:t>
            </a:r>
            <a:r>
              <a:rPr lang="zh-CN" altLang="zh-CN" dirty="0"/>
              <a:t>对象的</a:t>
            </a:r>
            <a:r>
              <a:rPr lang="en-US" altLang="zh-CN" dirty="0"/>
              <a:t>Info</a:t>
            </a:r>
            <a:r>
              <a:rPr lang="zh-CN" altLang="zh-CN" dirty="0"/>
              <a:t>属性，获取应用程序的版权信息。</a:t>
            </a:r>
          </a:p>
          <a:p>
            <a:pPr indent="446088" fontAlgn="ctr"/>
            <a:r>
              <a:rPr lang="zh-CN" altLang="zh-CN" dirty="0"/>
              <a:t>设计方法：</a:t>
            </a:r>
          </a:p>
          <a:p>
            <a:pPr indent="446088" fontAlgn="ctr"/>
            <a:r>
              <a:rPr lang="zh-CN" altLang="zh-CN" dirty="0"/>
              <a:t>系统的“程序集信息”如图</a:t>
            </a:r>
            <a:r>
              <a:rPr lang="en-US" altLang="zh-CN" dirty="0"/>
              <a:t>5.33</a:t>
            </a:r>
            <a:r>
              <a:rPr lang="zh-CN" altLang="zh-CN" dirty="0"/>
              <a:t>所示</a:t>
            </a:r>
            <a:r>
              <a:rPr lang="zh-CN" altLang="zh-CN" dirty="0" smtClean="0"/>
              <a:t>。</a:t>
            </a:r>
            <a:endParaRPr lang="zh-CN" altLang="zh-CN" dirty="0"/>
          </a:p>
        </p:txBody>
      </p:sp>
      <p:pic>
        <p:nvPicPr>
          <p:cNvPr id="38914" name="Picture 2" descr="5t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3725" y="1759665"/>
            <a:ext cx="3771959" cy="3639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3320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err="1"/>
              <a:t>My.Application</a:t>
            </a:r>
            <a:r>
              <a:rPr lang="zh-CN" altLang="zh-CN" dirty="0"/>
              <a:t>对象</a:t>
            </a:r>
          </a:p>
        </p:txBody>
      </p:sp>
      <p:sp>
        <p:nvSpPr>
          <p:cNvPr id="4" name="TextBox 3"/>
          <p:cNvSpPr txBox="1"/>
          <p:nvPr/>
        </p:nvSpPr>
        <p:spPr>
          <a:xfrm>
            <a:off x="1254643" y="893135"/>
            <a:ext cx="8952614" cy="353943"/>
          </a:xfrm>
          <a:prstGeom prst="rect">
            <a:avLst/>
          </a:prstGeom>
          <a:noFill/>
        </p:spPr>
        <p:txBody>
          <a:bodyPr wrap="square" rtlCol="0">
            <a:spAutoFit/>
          </a:bodyPr>
          <a:lstStyle/>
          <a:p>
            <a:r>
              <a:rPr lang="zh-CN" altLang="zh-CN" dirty="0"/>
              <a:t>在</a:t>
            </a:r>
            <a:r>
              <a:rPr lang="en-US" altLang="zh-CN" dirty="0"/>
              <a:t>Form1</a:t>
            </a:r>
            <a:r>
              <a:rPr lang="zh-CN" altLang="zh-CN" dirty="0"/>
              <a:t>中添加一个按钮</a:t>
            </a:r>
            <a:r>
              <a:rPr lang="en-US" altLang="zh-CN" dirty="0"/>
              <a:t>Button1</a:t>
            </a:r>
            <a:r>
              <a:rPr lang="zh-CN" altLang="zh-CN" dirty="0"/>
              <a:t>，编写</a:t>
            </a:r>
            <a:r>
              <a:rPr lang="en-US" altLang="zh-CN" dirty="0"/>
              <a:t>Click</a:t>
            </a:r>
            <a:r>
              <a:rPr lang="zh-CN" altLang="zh-CN" dirty="0"/>
              <a:t>事件代码如下</a:t>
            </a:r>
            <a:r>
              <a:rPr lang="zh-CN" altLang="zh-CN" dirty="0" smtClean="0"/>
              <a:t>：</a:t>
            </a:r>
            <a:endParaRPr lang="zh-CN" altLang="zh-CN" dirty="0"/>
          </a:p>
        </p:txBody>
      </p:sp>
      <p:sp>
        <p:nvSpPr>
          <p:cNvPr id="5" name="TextBox 4"/>
          <p:cNvSpPr txBox="1"/>
          <p:nvPr/>
        </p:nvSpPr>
        <p:spPr>
          <a:xfrm>
            <a:off x="1382233" y="1267440"/>
            <a:ext cx="8718697" cy="1998018"/>
          </a:xfrm>
          <a:prstGeom prst="roundRect">
            <a:avLst>
              <a:gd name="adj" fmla="val 6675"/>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a:t>
            </a:r>
            <a:r>
              <a:rPr lang="en-US" altLang="zh-CN" dirty="0" err="1"/>
              <a:t>MsgBox</a:t>
            </a:r>
            <a:r>
              <a:rPr lang="en-US" altLang="zh-CN" dirty="0"/>
              <a:t>(</a:t>
            </a:r>
            <a:r>
              <a:rPr lang="en-US" altLang="zh-CN" dirty="0" err="1"/>
              <a:t>My.Application.Info.ProductName</a:t>
            </a:r>
            <a:r>
              <a:rPr lang="en-US" altLang="zh-CN" dirty="0"/>
              <a:t> &amp; "  Version" &amp; </a:t>
            </a:r>
            <a:r>
              <a:rPr lang="en-US" altLang="zh-CN" dirty="0" err="1"/>
              <a:t>My.Application.Info.Version.ToString</a:t>
            </a:r>
            <a:r>
              <a:rPr lang="en-US" altLang="zh-CN" dirty="0"/>
              <a:t>() </a:t>
            </a:r>
            <a:endParaRPr lang="zh-CN" altLang="zh-CN" dirty="0"/>
          </a:p>
          <a:p>
            <a:r>
              <a:rPr lang="en-US" altLang="zh-CN" dirty="0"/>
              <a:t>						&amp; </a:t>
            </a:r>
            <a:r>
              <a:rPr lang="en-US" altLang="zh-CN" dirty="0" err="1"/>
              <a:t>vbCrLf</a:t>
            </a:r>
            <a:r>
              <a:rPr lang="en-US" altLang="zh-CN" dirty="0"/>
              <a:t> &amp; </a:t>
            </a:r>
            <a:r>
              <a:rPr lang="en-US" altLang="zh-CN" dirty="0" err="1"/>
              <a:t>My.Application.Info.Copyright</a:t>
            </a:r>
            <a:r>
              <a:rPr lang="en-US" altLang="zh-CN" dirty="0"/>
              <a:t>, , </a:t>
            </a:r>
            <a:r>
              <a:rPr lang="en-US" altLang="zh-CN" dirty="0" err="1"/>
              <a:t>My.Application</a:t>
            </a:r>
            <a:r>
              <a:rPr lang="en-US" altLang="zh-CN" dirty="0"/>
              <a:t>. </a:t>
            </a:r>
            <a:r>
              <a:rPr lang="en-US" altLang="zh-CN" dirty="0" err="1"/>
              <a:t>Info.Title</a:t>
            </a:r>
            <a:r>
              <a:rPr lang="en-US" altLang="zh-CN" dirty="0"/>
              <a:t>)</a:t>
            </a:r>
            <a:endParaRPr lang="zh-CN" altLang="zh-CN" dirty="0"/>
          </a:p>
          <a:p>
            <a:r>
              <a:rPr lang="en-US" altLang="zh-CN" dirty="0"/>
              <a:t>End </a:t>
            </a:r>
            <a:r>
              <a:rPr lang="en-US" altLang="zh-CN" dirty="0" smtClean="0"/>
              <a:t>Sub</a:t>
            </a:r>
          </a:p>
        </p:txBody>
      </p:sp>
      <p:sp>
        <p:nvSpPr>
          <p:cNvPr id="6" name="矩形 5"/>
          <p:cNvSpPr/>
          <p:nvPr/>
        </p:nvSpPr>
        <p:spPr>
          <a:xfrm>
            <a:off x="811805" y="3393947"/>
            <a:ext cx="9395452" cy="615553"/>
          </a:xfrm>
          <a:prstGeom prst="rect">
            <a:avLst/>
          </a:prstGeom>
        </p:spPr>
        <p:txBody>
          <a:bodyPr wrap="square">
            <a:spAutoFit/>
          </a:bodyPr>
          <a:lstStyle/>
          <a:p>
            <a:pPr indent="542925" fontAlgn="ctr"/>
            <a:r>
              <a:rPr lang="zh-CN" altLang="zh-CN" dirty="0"/>
              <a:t>运行程序并单击</a:t>
            </a:r>
            <a:r>
              <a:rPr lang="en-US" altLang="zh-CN" dirty="0"/>
              <a:t>Button1</a:t>
            </a:r>
            <a:r>
              <a:rPr lang="zh-CN" altLang="zh-CN" dirty="0"/>
              <a:t>按钮后，显示应用程序的标题、软件产品名、版本号和版权标识，如图</a:t>
            </a:r>
            <a:r>
              <a:rPr lang="en-US" altLang="zh-CN" dirty="0"/>
              <a:t>5.34</a:t>
            </a:r>
            <a:r>
              <a:rPr lang="zh-CN" altLang="zh-CN" dirty="0"/>
              <a:t>所示。</a:t>
            </a:r>
          </a:p>
        </p:txBody>
      </p:sp>
      <p:pic>
        <p:nvPicPr>
          <p:cNvPr id="39938" name="Picture 2" descr="5t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7131" y="4156002"/>
            <a:ext cx="2244799" cy="144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9633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smtClean="0"/>
              <a:t>2</a:t>
            </a:r>
            <a:r>
              <a:rPr lang="zh-CN" altLang="zh-CN" dirty="0" smtClean="0"/>
              <a:t>．</a:t>
            </a:r>
            <a:r>
              <a:rPr lang="en-US" altLang="zh-CN" dirty="0" err="1"/>
              <a:t>My.Computer</a:t>
            </a:r>
            <a:r>
              <a:rPr lang="zh-CN" altLang="zh-CN" dirty="0"/>
              <a:t>对象</a:t>
            </a:r>
          </a:p>
        </p:txBody>
      </p:sp>
      <p:sp>
        <p:nvSpPr>
          <p:cNvPr id="3" name="TextBox 2"/>
          <p:cNvSpPr txBox="1"/>
          <p:nvPr/>
        </p:nvSpPr>
        <p:spPr>
          <a:xfrm>
            <a:off x="925033" y="786809"/>
            <a:ext cx="9494874" cy="877163"/>
          </a:xfrm>
          <a:prstGeom prst="rect">
            <a:avLst/>
          </a:prstGeom>
          <a:noFill/>
        </p:spPr>
        <p:txBody>
          <a:bodyPr wrap="square" rtlCol="0">
            <a:spAutoFit/>
          </a:bodyPr>
          <a:lstStyle/>
          <a:p>
            <a:pPr indent="446088"/>
            <a:r>
              <a:rPr lang="en-US" altLang="zh-CN" dirty="0" err="1"/>
              <a:t>My.Computer</a:t>
            </a:r>
            <a:r>
              <a:rPr lang="zh-CN" altLang="zh-CN" dirty="0"/>
              <a:t>对象提供对信息及常用功能的访问。它提供了大量与计算机组件（如音频、时钟、键盘、文件系统等）相关的属性，用于访问运行该应用程序的计算机。表</a:t>
            </a:r>
            <a:r>
              <a:rPr lang="en-US" altLang="zh-CN" dirty="0"/>
              <a:t>5.5</a:t>
            </a:r>
            <a:r>
              <a:rPr lang="zh-CN" altLang="zh-CN" dirty="0"/>
              <a:t>列出了</a:t>
            </a:r>
            <a:r>
              <a:rPr lang="en-US" altLang="zh-CN" dirty="0" err="1"/>
              <a:t>My.Computer</a:t>
            </a:r>
            <a:r>
              <a:rPr lang="zh-CN" altLang="zh-CN" dirty="0"/>
              <a:t>对象的属性</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821133073"/>
              </p:ext>
            </p:extLst>
          </p:nvPr>
        </p:nvGraphicFramePr>
        <p:xfrm>
          <a:off x="1617920" y="1813771"/>
          <a:ext cx="8227829" cy="3906544"/>
        </p:xfrm>
        <a:graphic>
          <a:graphicData uri="http://schemas.openxmlformats.org/drawingml/2006/table">
            <a:tbl>
              <a:tblPr firstRow="1" bandRow="1" bandCol="1"/>
              <a:tblGrid>
                <a:gridCol w="1520503"/>
                <a:gridCol w="6707326"/>
              </a:tblGrid>
              <a:tr h="244159">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488318">
                <a:tc>
                  <a:txBody>
                    <a:bodyPr/>
                    <a:lstStyle/>
                    <a:p>
                      <a:pPr algn="just">
                        <a:lnSpc>
                          <a:spcPts val="1560"/>
                        </a:lnSpc>
                        <a:spcAft>
                          <a:spcPts val="0"/>
                        </a:spcAft>
                        <a:tabLst>
                          <a:tab pos="5328920" algn="r"/>
                        </a:tabLst>
                      </a:pPr>
                      <a:r>
                        <a:rPr lang="en-US" sz="1400" kern="1050">
                          <a:effectLst/>
                          <a:latin typeface="Times New Roman"/>
                          <a:ea typeface="宋体"/>
                        </a:rPr>
                        <a:t>Audio</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提供对计算机音频系统的访问，并提供播放</a:t>
                      </a:r>
                      <a:r>
                        <a:rPr lang="en-US" sz="1400" kern="1050">
                          <a:effectLst/>
                          <a:latin typeface="Times New Roman"/>
                          <a:ea typeface="宋体"/>
                        </a:rPr>
                        <a:t>.wav</a:t>
                      </a:r>
                      <a:r>
                        <a:rPr lang="zh-CN" sz="1400" kern="1050">
                          <a:effectLst/>
                          <a:latin typeface="Times New Roman"/>
                          <a:ea typeface="宋体"/>
                        </a:rPr>
                        <a:t>文件的方法。此对象仅对非服务器应用程序可用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Clipboard</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提供操作剪贴板的方法。此对象仅对非服务器应用程序可用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Clock</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提供访问系统时钟中的当前本地时间和协调通用时间（格林尼治标准时间）的属性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FileSystem</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提供处理驱动器、文件及目录的属性和方法</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Info</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获取有关计算机的内存、加载的程序集、名称和操作系统等方面的信息</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318">
                <a:tc>
                  <a:txBody>
                    <a:bodyPr/>
                    <a:lstStyle/>
                    <a:p>
                      <a:pPr algn="just">
                        <a:lnSpc>
                          <a:spcPts val="1560"/>
                        </a:lnSpc>
                        <a:spcAft>
                          <a:spcPts val="0"/>
                        </a:spcAft>
                        <a:tabLst>
                          <a:tab pos="5328920" algn="r"/>
                        </a:tabLst>
                      </a:pPr>
                      <a:r>
                        <a:rPr lang="en-US" sz="1400" kern="1050">
                          <a:effectLst/>
                          <a:latin typeface="Times New Roman"/>
                          <a:ea typeface="宋体"/>
                        </a:rPr>
                        <a:t> </a:t>
                      </a:r>
                      <a:endParaRPr lang="zh-CN" sz="1400" kern="1050">
                        <a:effectLst/>
                        <a:latin typeface="Times New Roman"/>
                        <a:ea typeface="宋体"/>
                      </a:endParaRPr>
                    </a:p>
                    <a:p>
                      <a:pPr algn="just">
                        <a:lnSpc>
                          <a:spcPts val="1560"/>
                        </a:lnSpc>
                        <a:spcAft>
                          <a:spcPts val="0"/>
                        </a:spcAft>
                        <a:tabLst>
                          <a:tab pos="5328920" algn="r"/>
                        </a:tabLst>
                      </a:pPr>
                      <a:r>
                        <a:rPr lang="en-US" sz="1400" kern="1050">
                          <a:effectLst/>
                          <a:latin typeface="Times New Roman"/>
                          <a:ea typeface="宋体"/>
                        </a:rPr>
                        <a:t>Keyboard</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提供访问键盘的当前状态（如按下了哪些键）的属性，并提供将击键发送到活动窗口的方法。此对象仅对非服务器应用程序可用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318">
                <a:tc>
                  <a:txBody>
                    <a:bodyPr/>
                    <a:lstStyle/>
                    <a:p>
                      <a:pPr algn="just">
                        <a:lnSpc>
                          <a:spcPts val="1560"/>
                        </a:lnSpc>
                        <a:spcAft>
                          <a:spcPts val="0"/>
                        </a:spcAft>
                        <a:tabLst>
                          <a:tab pos="5328920" algn="r"/>
                        </a:tabLst>
                      </a:pPr>
                      <a:r>
                        <a:rPr lang="en-US" sz="1400" kern="1050">
                          <a:effectLst/>
                          <a:latin typeface="Times New Roman"/>
                          <a:ea typeface="宋体"/>
                        </a:rPr>
                        <a:t>Mouse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获取有关本地计算机中安装的鼠标的规格和配置的信息。此对象仅对非服务器应用程序可用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获取计算机的名称</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Network</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返回所访问的网络类型和网络事件</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Ports</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提供访问计算机串行端口的属性和方法。此对象仅对非服务器应用程序可用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Registry</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a:effectLst/>
                          <a:latin typeface="Times New Roman"/>
                          <a:ea typeface="宋体"/>
                        </a:rPr>
                        <a:t>返回读取和写入注册表信息</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159">
                <a:tc>
                  <a:txBody>
                    <a:bodyPr/>
                    <a:lstStyle/>
                    <a:p>
                      <a:pPr algn="just">
                        <a:lnSpc>
                          <a:spcPts val="1560"/>
                        </a:lnSpc>
                        <a:spcAft>
                          <a:spcPts val="0"/>
                        </a:spcAft>
                        <a:tabLst>
                          <a:tab pos="5328920" algn="r"/>
                        </a:tabLst>
                      </a:pPr>
                      <a:r>
                        <a:rPr lang="en-US" sz="1400" kern="1050">
                          <a:effectLst/>
                          <a:latin typeface="Times New Roman"/>
                          <a:ea typeface="宋体"/>
                        </a:rPr>
                        <a:t>Screen</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560"/>
                        </a:lnSpc>
                        <a:spcAft>
                          <a:spcPts val="0"/>
                        </a:spcAft>
                        <a:tabLst>
                          <a:tab pos="5328920" algn="r"/>
                        </a:tabLst>
                      </a:pPr>
                      <a:r>
                        <a:rPr lang="zh-CN" sz="1400" kern="1050" dirty="0">
                          <a:effectLst/>
                          <a:latin typeface="Times New Roman"/>
                          <a:ea typeface="宋体"/>
                        </a:rPr>
                        <a:t>获取计算机主显示屏的</a:t>
                      </a:r>
                      <a:r>
                        <a:rPr lang="en-US" sz="1400" kern="1050" dirty="0">
                          <a:effectLst/>
                          <a:latin typeface="Times New Roman"/>
                          <a:ea typeface="宋体"/>
                        </a:rPr>
                        <a:t> Screen </a:t>
                      </a:r>
                      <a:r>
                        <a:rPr lang="zh-CN" sz="1400" kern="1050" dirty="0">
                          <a:effectLst/>
                          <a:latin typeface="Times New Roman"/>
                          <a:ea typeface="宋体"/>
                        </a:rPr>
                        <a:t>对象。此属性仅对非服务器应用程序可用</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046475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smtClean="0"/>
              <a:t>2</a:t>
            </a:r>
            <a:r>
              <a:rPr lang="zh-CN" altLang="zh-CN" dirty="0" smtClean="0"/>
              <a:t>．</a:t>
            </a:r>
            <a:r>
              <a:rPr lang="en-US" altLang="zh-CN" dirty="0" err="1"/>
              <a:t>My.Computer</a:t>
            </a:r>
            <a:r>
              <a:rPr lang="zh-CN" altLang="zh-CN" dirty="0"/>
              <a:t>对象</a:t>
            </a:r>
          </a:p>
        </p:txBody>
      </p:sp>
      <p:sp>
        <p:nvSpPr>
          <p:cNvPr id="3" name="TextBox 2"/>
          <p:cNvSpPr txBox="1"/>
          <p:nvPr/>
        </p:nvSpPr>
        <p:spPr>
          <a:xfrm>
            <a:off x="1265274" y="808074"/>
            <a:ext cx="8952614" cy="615553"/>
          </a:xfrm>
          <a:prstGeom prst="rect">
            <a:avLst/>
          </a:prstGeom>
          <a:noFill/>
        </p:spPr>
        <p:txBody>
          <a:bodyPr wrap="square" rtlCol="0">
            <a:spAutoFit/>
          </a:bodyPr>
          <a:lstStyle/>
          <a:p>
            <a:pPr fontAlgn="ctr"/>
            <a:r>
              <a:rPr lang="zh-CN" altLang="zh-CN" dirty="0"/>
              <a:t>【例</a:t>
            </a:r>
            <a:r>
              <a:rPr lang="en-US" altLang="zh-CN" dirty="0"/>
              <a:t>5.21</a:t>
            </a:r>
            <a:r>
              <a:rPr lang="zh-CN" altLang="zh-CN" dirty="0"/>
              <a:t>】 利用</a:t>
            </a:r>
            <a:r>
              <a:rPr lang="en-US" altLang="zh-CN" dirty="0" err="1"/>
              <a:t>My.Computer</a:t>
            </a:r>
            <a:r>
              <a:rPr lang="zh-CN" altLang="zh-CN" dirty="0"/>
              <a:t>对象的</a:t>
            </a:r>
            <a:r>
              <a:rPr lang="en-US" altLang="zh-CN" dirty="0"/>
              <a:t>Clock</a:t>
            </a:r>
            <a:r>
              <a:rPr lang="zh-CN" altLang="zh-CN" dirty="0"/>
              <a:t>属性，获取系统时间。</a:t>
            </a:r>
          </a:p>
          <a:p>
            <a:pPr fontAlgn="ctr"/>
            <a:r>
              <a:rPr lang="zh-CN" altLang="zh-CN" dirty="0"/>
              <a:t>在</a:t>
            </a:r>
            <a:r>
              <a:rPr lang="en-US" altLang="zh-CN" dirty="0"/>
              <a:t>Form1</a:t>
            </a:r>
            <a:r>
              <a:rPr lang="zh-CN" altLang="zh-CN" dirty="0"/>
              <a:t>中添加一个按钮</a:t>
            </a:r>
            <a:r>
              <a:rPr lang="en-US" altLang="zh-CN" dirty="0"/>
              <a:t>Button1</a:t>
            </a:r>
            <a:r>
              <a:rPr lang="zh-CN" altLang="zh-CN" dirty="0"/>
              <a:t>，编写</a:t>
            </a:r>
            <a:r>
              <a:rPr lang="en-US" altLang="zh-CN" dirty="0"/>
              <a:t>Click</a:t>
            </a:r>
            <a:r>
              <a:rPr lang="zh-CN" altLang="zh-CN" dirty="0"/>
              <a:t>事件代码如下</a:t>
            </a:r>
            <a:r>
              <a:rPr lang="zh-CN" altLang="zh-CN" dirty="0" smtClean="0"/>
              <a:t>：</a:t>
            </a:r>
            <a:endParaRPr lang="zh-CN" altLang="zh-CN" dirty="0"/>
          </a:p>
        </p:txBody>
      </p:sp>
      <p:sp>
        <p:nvSpPr>
          <p:cNvPr id="4" name="TextBox 3"/>
          <p:cNvSpPr txBox="1"/>
          <p:nvPr/>
        </p:nvSpPr>
        <p:spPr>
          <a:xfrm>
            <a:off x="1371600" y="1562986"/>
            <a:ext cx="8378456" cy="1259919"/>
          </a:xfrm>
          <a:prstGeom prst="roundRect">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a:t>
            </a:r>
            <a:r>
              <a:rPr lang="en-US" altLang="zh-CN" dirty="0" err="1"/>
              <a:t>MsgBox</a:t>
            </a:r>
            <a:r>
              <a:rPr lang="en-US" altLang="zh-CN" dirty="0"/>
              <a:t>("</a:t>
            </a:r>
            <a:r>
              <a:rPr lang="zh-CN" altLang="zh-CN" dirty="0"/>
              <a:t>当前系统时间</a:t>
            </a:r>
            <a:r>
              <a:rPr lang="en-US" altLang="zh-CN" dirty="0"/>
              <a:t>: " &amp; </a:t>
            </a:r>
            <a:r>
              <a:rPr lang="en-US" altLang="zh-CN" dirty="0" err="1"/>
              <a:t>My.Computer.Clock.LocalTime</a:t>
            </a:r>
            <a:r>
              <a:rPr lang="en-US" altLang="zh-CN" dirty="0"/>
              <a:t>, , "</a:t>
            </a:r>
            <a:r>
              <a:rPr lang="zh-CN" altLang="zh-CN" dirty="0"/>
              <a:t>系统时间</a:t>
            </a:r>
            <a:r>
              <a:rPr lang="en-US" altLang="zh-CN" dirty="0"/>
              <a:t>")</a:t>
            </a:r>
            <a:endParaRPr lang="zh-CN" altLang="zh-CN" dirty="0"/>
          </a:p>
          <a:p>
            <a:r>
              <a:rPr lang="en-US" altLang="zh-CN" dirty="0"/>
              <a:t>End </a:t>
            </a:r>
            <a:r>
              <a:rPr lang="en-US" altLang="zh-CN" dirty="0" smtClean="0"/>
              <a:t>Sub</a:t>
            </a:r>
            <a:endParaRPr lang="zh-CN" altLang="zh-CN" dirty="0"/>
          </a:p>
        </p:txBody>
      </p:sp>
      <p:pic>
        <p:nvPicPr>
          <p:cNvPr id="41986" name="Picture 2" descr="5t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425" y="3400313"/>
            <a:ext cx="2818311" cy="13332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67138" y="2934727"/>
            <a:ext cx="6779843" cy="353943"/>
          </a:xfrm>
          <a:prstGeom prst="rect">
            <a:avLst/>
          </a:prstGeom>
        </p:spPr>
        <p:txBody>
          <a:bodyPr wrap="square">
            <a:spAutoFit/>
          </a:bodyPr>
          <a:lstStyle/>
          <a:p>
            <a:pPr fontAlgn="ctr"/>
            <a:r>
              <a:rPr lang="zh-CN" altLang="zh-CN" dirty="0"/>
              <a:t>运行程序并单击</a:t>
            </a:r>
            <a:r>
              <a:rPr lang="en-US" altLang="zh-CN" dirty="0"/>
              <a:t>Button1</a:t>
            </a:r>
            <a:r>
              <a:rPr lang="zh-CN" altLang="zh-CN" dirty="0"/>
              <a:t>按钮后，显示出系统时间，如图</a:t>
            </a:r>
            <a:r>
              <a:rPr lang="en-US" altLang="zh-CN" dirty="0"/>
              <a:t>5.35</a:t>
            </a:r>
            <a:r>
              <a:rPr lang="zh-CN" altLang="zh-CN" dirty="0"/>
              <a:t>所示。</a:t>
            </a:r>
          </a:p>
        </p:txBody>
      </p:sp>
    </p:spTree>
    <p:extLst>
      <p:ext uri="{BB962C8B-B14F-4D97-AF65-F5344CB8AC3E}">
        <p14:creationId xmlns:p14="http://schemas.microsoft.com/office/powerpoint/2010/main" val="2094399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a:t>
            </a:r>
            <a:r>
              <a:rPr lang="en-US" altLang="zh-CN" dirty="0" err="1"/>
              <a:t>My.User</a:t>
            </a:r>
            <a:r>
              <a:rPr lang="zh-CN" altLang="zh-CN" dirty="0"/>
              <a:t>对象</a:t>
            </a:r>
          </a:p>
        </p:txBody>
      </p:sp>
      <p:sp>
        <p:nvSpPr>
          <p:cNvPr id="3" name="TextBox 2"/>
          <p:cNvSpPr txBox="1"/>
          <p:nvPr/>
        </p:nvSpPr>
        <p:spPr>
          <a:xfrm>
            <a:off x="786809" y="786809"/>
            <a:ext cx="9696893" cy="1138773"/>
          </a:xfrm>
          <a:prstGeom prst="rect">
            <a:avLst/>
          </a:prstGeom>
          <a:noFill/>
        </p:spPr>
        <p:txBody>
          <a:bodyPr wrap="square" rtlCol="0">
            <a:spAutoFit/>
          </a:bodyPr>
          <a:lstStyle/>
          <a:p>
            <a:pPr indent="446088"/>
            <a:r>
              <a:rPr lang="en-US" altLang="zh-CN" dirty="0" err="1"/>
              <a:t>My.User</a:t>
            </a:r>
            <a:r>
              <a:rPr lang="zh-CN" altLang="zh-CN" dirty="0"/>
              <a:t>对象公开的属性和方法提供对当前用户信息的访问。“当前用户”的含义在</a:t>
            </a:r>
            <a:r>
              <a:rPr lang="en-US" altLang="zh-CN" dirty="0"/>
              <a:t>Windows</a:t>
            </a:r>
            <a:r>
              <a:rPr lang="zh-CN" altLang="zh-CN" dirty="0"/>
              <a:t>和</a:t>
            </a:r>
            <a:r>
              <a:rPr lang="en-US" altLang="zh-CN" dirty="0"/>
              <a:t>Web</a:t>
            </a:r>
            <a:r>
              <a:rPr lang="zh-CN" altLang="zh-CN" dirty="0"/>
              <a:t>应用程序之间略有不同。在</a:t>
            </a:r>
            <a:r>
              <a:rPr lang="en-US" altLang="zh-CN" dirty="0"/>
              <a:t>Windows</a:t>
            </a:r>
            <a:r>
              <a:rPr lang="zh-CN" altLang="zh-CN" dirty="0"/>
              <a:t>应用程序中，当前用户是运行应用程序的用户。在</a:t>
            </a:r>
            <a:r>
              <a:rPr lang="en-US" altLang="zh-CN" dirty="0"/>
              <a:t>Web</a:t>
            </a:r>
            <a:r>
              <a:rPr lang="zh-CN" altLang="zh-CN" dirty="0"/>
              <a:t>应用程序中，当前用户是访问应用程序的用户。表</a:t>
            </a:r>
            <a:r>
              <a:rPr lang="en-US" altLang="zh-CN" dirty="0"/>
              <a:t>5.6</a:t>
            </a:r>
            <a:r>
              <a:rPr lang="zh-CN" altLang="zh-CN" dirty="0"/>
              <a:t>列出了</a:t>
            </a:r>
            <a:r>
              <a:rPr lang="en-US" altLang="zh-CN" dirty="0" err="1"/>
              <a:t>My.User</a:t>
            </a:r>
            <a:r>
              <a:rPr lang="zh-CN" altLang="zh-CN" dirty="0"/>
              <a:t>对象的属性，表</a:t>
            </a:r>
            <a:r>
              <a:rPr lang="en-US" altLang="zh-CN" dirty="0"/>
              <a:t>5.7</a:t>
            </a:r>
            <a:r>
              <a:rPr lang="zh-CN" altLang="zh-CN" dirty="0"/>
              <a:t>列出了</a:t>
            </a:r>
            <a:r>
              <a:rPr lang="en-US" altLang="zh-CN" dirty="0" err="1"/>
              <a:t>My.User</a:t>
            </a:r>
            <a:r>
              <a:rPr lang="zh-CN" altLang="zh-CN" dirty="0"/>
              <a:t>对象的方法</a:t>
            </a:r>
            <a:r>
              <a:rPr lang="zh-CN" altLang="zh-CN" dirty="0" smtClean="0"/>
              <a:t>。</a:t>
            </a:r>
            <a:endParaRPr lang="zh-CN" altLang="zh-CN" dirty="0"/>
          </a:p>
        </p:txBody>
      </p:sp>
      <p:sp>
        <p:nvSpPr>
          <p:cNvPr id="6" name="Rectangle 1"/>
          <p:cNvSpPr>
            <a:spLocks noChangeArrowheads="1"/>
          </p:cNvSpPr>
          <p:nvPr/>
        </p:nvSpPr>
        <p:spPr bwMode="auto">
          <a:xfrm>
            <a:off x="4265427" y="2050276"/>
            <a:ext cx="2860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329238" algn="r"/>
              </a:tabLst>
            </a:pPr>
            <a:r>
              <a:rPr kumimoji="0" lang="zh-CN"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表</a:t>
            </a:r>
            <a:r>
              <a:rPr kumimoji="0" lang="en-US" altLang="zh-CN"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5.6  </a:t>
            </a:r>
            <a:r>
              <a:rPr kumimoji="0" lang="en-US" altLang="zh-CN" sz="1800" b="0" i="0" u="none" strike="noStrike" cap="none" normalizeH="0" baseline="0" dirty="0" err="1" smtClean="0">
                <a:ln>
                  <a:noFill/>
                </a:ln>
                <a:solidFill>
                  <a:schemeClr val="tx1"/>
                </a:solidFill>
                <a:effectLst/>
                <a:latin typeface="Arial" pitchFamily="34" charset="0"/>
                <a:ea typeface="黑体" pitchFamily="2" charset="-122"/>
                <a:cs typeface="Times New Roman" pitchFamily="18" charset="0"/>
              </a:rPr>
              <a:t>My.User</a:t>
            </a:r>
            <a:r>
              <a:rPr kumimoji="0" lang="zh-CN" altLang="en-US" sz="1800" b="0" i="0" u="none" strike="noStrike" cap="none" normalizeH="0" baseline="0" dirty="0" smtClean="0">
                <a:ln>
                  <a:noFill/>
                </a:ln>
                <a:solidFill>
                  <a:schemeClr val="tx1"/>
                </a:solidFill>
                <a:effectLst/>
                <a:latin typeface="Arial" pitchFamily="34" charset="0"/>
                <a:ea typeface="黑体" pitchFamily="2" charset="-122"/>
                <a:cs typeface="Times New Roman" pitchFamily="18" charset="0"/>
              </a:rPr>
              <a:t>对象的属性</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7" name="矩形 6"/>
          <p:cNvSpPr/>
          <p:nvPr/>
        </p:nvSpPr>
        <p:spPr>
          <a:xfrm>
            <a:off x="4265427" y="3896835"/>
            <a:ext cx="2860591" cy="369332"/>
          </a:xfrm>
          <a:prstGeom prst="rect">
            <a:avLst/>
          </a:prstGeom>
        </p:spPr>
        <p:txBody>
          <a:bodyPr wrap="none">
            <a:spAutoFit/>
          </a:bodyPr>
          <a:lstStyle/>
          <a:p>
            <a:pPr lvl="0" defTabSz="914400" eaLnBrk="0" fontAlgn="base" hangingPunct="0">
              <a:spcBef>
                <a:spcPct val="0"/>
              </a:spcBef>
              <a:spcAft>
                <a:spcPct val="0"/>
              </a:spcAft>
              <a:tabLst>
                <a:tab pos="5329238" algn="r"/>
              </a:tabLst>
            </a:pPr>
            <a:r>
              <a:rPr lang="zh-CN" altLang="en-US" sz="1800" dirty="0">
                <a:latin typeface="Arial" pitchFamily="34" charset="0"/>
                <a:ea typeface="黑体" pitchFamily="2" charset="-122"/>
                <a:cs typeface="Times New Roman" pitchFamily="18" charset="0"/>
              </a:rPr>
              <a:t>表</a:t>
            </a:r>
            <a:r>
              <a:rPr lang="en-US" altLang="zh-CN" sz="1800" dirty="0">
                <a:latin typeface="Arial" pitchFamily="34" charset="0"/>
                <a:ea typeface="黑体" pitchFamily="2" charset="-122"/>
                <a:cs typeface="Times New Roman" pitchFamily="18" charset="0"/>
              </a:rPr>
              <a:t>5.7  </a:t>
            </a:r>
            <a:r>
              <a:rPr lang="en-US" altLang="zh-CN" sz="1800" dirty="0" err="1">
                <a:latin typeface="Arial" pitchFamily="34" charset="0"/>
                <a:ea typeface="黑体" pitchFamily="2" charset="-122"/>
                <a:cs typeface="Times New Roman" pitchFamily="18" charset="0"/>
              </a:rPr>
              <a:t>My.User</a:t>
            </a:r>
            <a:r>
              <a:rPr lang="zh-CN" altLang="en-US" sz="1800" dirty="0">
                <a:latin typeface="Arial" pitchFamily="34" charset="0"/>
                <a:ea typeface="黑体" pitchFamily="2" charset="-122"/>
                <a:cs typeface="Times New Roman" pitchFamily="18" charset="0"/>
              </a:rPr>
              <a:t>对象的方法</a:t>
            </a:r>
            <a:endParaRPr lang="zh-CN" altLang="en-US" sz="800" dirty="0">
              <a:latin typeface="Arial" pitchFamily="34" charset="0"/>
              <a:ea typeface="宋体"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309966596"/>
              </p:ext>
            </p:extLst>
          </p:nvPr>
        </p:nvGraphicFramePr>
        <p:xfrm>
          <a:off x="2639474" y="2510798"/>
          <a:ext cx="6888125" cy="1316924"/>
        </p:xfrm>
        <a:graphic>
          <a:graphicData uri="http://schemas.openxmlformats.org/drawingml/2006/table">
            <a:tbl>
              <a:tblPr firstRow="1" bandRow="1" bandCol="1"/>
              <a:tblGrid>
                <a:gridCol w="2748361"/>
                <a:gridCol w="4139764"/>
              </a:tblGrid>
              <a:tr h="329231">
                <a:tc>
                  <a:txBody>
                    <a:bodyPr/>
                    <a:lstStyle/>
                    <a:p>
                      <a:pPr algn="ctr">
                        <a:lnSpc>
                          <a:spcPts val="1560"/>
                        </a:lnSpc>
                        <a:spcAft>
                          <a:spcPts val="0"/>
                        </a:spcAft>
                        <a:tabLst>
                          <a:tab pos="5328920" algn="r"/>
                        </a:tabLst>
                      </a:pPr>
                      <a:r>
                        <a:rPr lang="zh-CN" sz="1400" b="1" kern="1050">
                          <a:effectLst/>
                          <a:latin typeface="Times New Roman"/>
                          <a:ea typeface="宋体"/>
                        </a:rPr>
                        <a:t>属性</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329231">
                <a:tc>
                  <a:txBody>
                    <a:bodyPr/>
                    <a:lstStyle/>
                    <a:p>
                      <a:pPr algn="just">
                        <a:lnSpc>
                          <a:spcPts val="1560"/>
                        </a:lnSpc>
                        <a:spcAft>
                          <a:spcPts val="0"/>
                        </a:spcAft>
                        <a:tabLst>
                          <a:tab pos="5328920" algn="r"/>
                        </a:tabLst>
                      </a:pPr>
                      <a:r>
                        <a:rPr lang="en-US" sz="1400" kern="1050">
                          <a:effectLst/>
                          <a:latin typeface="Times New Roman"/>
                          <a:ea typeface="宋体"/>
                        </a:rPr>
                        <a:t>CurrentPrincipal</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获取或设置当前主体（针对基于角色的安全性）</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231">
                <a:tc>
                  <a:txBody>
                    <a:bodyPr/>
                    <a:lstStyle/>
                    <a:p>
                      <a:pPr algn="just">
                        <a:lnSpc>
                          <a:spcPts val="1560"/>
                        </a:lnSpc>
                        <a:spcAft>
                          <a:spcPts val="0"/>
                        </a:spcAft>
                        <a:tabLst>
                          <a:tab pos="5328920" algn="r"/>
                        </a:tabLst>
                      </a:pPr>
                      <a:r>
                        <a:rPr lang="en-US" sz="1400" kern="1050">
                          <a:effectLst/>
                          <a:latin typeface="Times New Roman"/>
                          <a:ea typeface="宋体"/>
                        </a:rPr>
                        <a:t>IsAuthenticated</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获取一个指示是否已验证用户身份的值</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231">
                <a:tc>
                  <a:txBody>
                    <a:bodyPr/>
                    <a:lstStyle/>
                    <a:p>
                      <a:pPr algn="just">
                        <a:lnSpc>
                          <a:spcPts val="1560"/>
                        </a:lnSpc>
                        <a:spcAft>
                          <a:spcPts val="0"/>
                        </a:spcAft>
                        <a:tabLst>
                          <a:tab pos="5328920" algn="r"/>
                        </a:tabLst>
                      </a:pPr>
                      <a:r>
                        <a:rPr lang="en-US" sz="1400" kern="1050">
                          <a:effectLst/>
                          <a:latin typeface="Times New Roman"/>
                          <a:ea typeface="宋体"/>
                        </a:rPr>
                        <a:t>Name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获取当前用户的名称</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120560552"/>
              </p:ext>
            </p:extLst>
          </p:nvPr>
        </p:nvGraphicFramePr>
        <p:xfrm>
          <a:off x="2639474" y="4473093"/>
          <a:ext cx="6897931" cy="1130264"/>
        </p:xfrm>
        <a:graphic>
          <a:graphicData uri="http://schemas.openxmlformats.org/drawingml/2006/table">
            <a:tbl>
              <a:tblPr firstRow="1" bandRow="1" bandCol="1"/>
              <a:tblGrid>
                <a:gridCol w="2752274"/>
                <a:gridCol w="4145657"/>
              </a:tblGrid>
              <a:tr h="282566">
                <a:tc>
                  <a:txBody>
                    <a:bodyPr/>
                    <a:lstStyle/>
                    <a:p>
                      <a:pPr algn="ctr">
                        <a:lnSpc>
                          <a:spcPts val="1560"/>
                        </a:lnSpc>
                        <a:spcAft>
                          <a:spcPts val="0"/>
                        </a:spcAft>
                        <a:tabLst>
                          <a:tab pos="5328920" algn="r"/>
                        </a:tabLst>
                      </a:pPr>
                      <a:r>
                        <a:rPr lang="zh-CN" sz="1400" b="1" kern="1050">
                          <a:effectLst/>
                          <a:latin typeface="Times New Roman"/>
                          <a:ea typeface="宋体"/>
                        </a:rPr>
                        <a:t>方法</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a:lnSpc>
                          <a:spcPts val="1560"/>
                        </a:lnSpc>
                        <a:spcAft>
                          <a:spcPts val="0"/>
                        </a:spcAft>
                        <a:tabLst>
                          <a:tab pos="5328920" algn="r"/>
                        </a:tabLst>
                      </a:pPr>
                      <a:r>
                        <a:rPr lang="zh-CN" sz="1400" b="1" kern="1050">
                          <a:effectLst/>
                          <a:latin typeface="Times New Roman"/>
                          <a:ea typeface="宋体"/>
                        </a:rPr>
                        <a:t>说明</a:t>
                      </a:r>
                      <a:endParaRPr lang="zh-CN" sz="1400" kern="1050">
                        <a:effectLst/>
                        <a:latin typeface="Times New Roman"/>
                        <a:ea typeface="宋体"/>
                      </a:endParaRP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r>
              <a:tr h="565132">
                <a:tc>
                  <a:txBody>
                    <a:bodyPr/>
                    <a:lstStyle/>
                    <a:p>
                      <a:pPr algn="just">
                        <a:lnSpc>
                          <a:spcPts val="1560"/>
                        </a:lnSpc>
                        <a:spcAft>
                          <a:spcPts val="0"/>
                        </a:spcAft>
                        <a:tabLst>
                          <a:tab pos="5328920" algn="r"/>
                        </a:tabLst>
                      </a:pPr>
                      <a:r>
                        <a:rPr lang="en-US" sz="1400" kern="1050">
                          <a:effectLst/>
                          <a:latin typeface="Times New Roman"/>
                          <a:ea typeface="宋体"/>
                        </a:rPr>
                        <a:t>InitializeWithWindowsUser</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a:effectLst/>
                          <a:latin typeface="Times New Roman"/>
                          <a:ea typeface="宋体"/>
                        </a:rPr>
                        <a:t>将线程的当前主体设置为启动应用程序的</a:t>
                      </a:r>
                      <a:r>
                        <a:rPr lang="en-US" sz="1400" kern="1050">
                          <a:effectLst/>
                          <a:latin typeface="Times New Roman"/>
                          <a:ea typeface="宋体"/>
                        </a:rPr>
                        <a:t> Windows </a:t>
                      </a:r>
                      <a:r>
                        <a:rPr lang="zh-CN" sz="1400" kern="1050">
                          <a:effectLst/>
                          <a:latin typeface="Times New Roman"/>
                          <a:ea typeface="宋体"/>
                        </a:rPr>
                        <a:t>用户</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566">
                <a:tc>
                  <a:txBody>
                    <a:bodyPr/>
                    <a:lstStyle/>
                    <a:p>
                      <a:pPr algn="just">
                        <a:lnSpc>
                          <a:spcPts val="1560"/>
                        </a:lnSpc>
                        <a:spcAft>
                          <a:spcPts val="0"/>
                        </a:spcAft>
                        <a:tabLst>
                          <a:tab pos="5328920" algn="r"/>
                        </a:tabLst>
                      </a:pPr>
                      <a:r>
                        <a:rPr lang="en-US" sz="1400" kern="1050">
                          <a:effectLst/>
                          <a:latin typeface="Times New Roman"/>
                          <a:ea typeface="宋体"/>
                        </a:rPr>
                        <a:t>IsInRole</a:t>
                      </a:r>
                      <a:endParaRPr lang="zh-CN" sz="1400" kern="1050">
                        <a:effectLst/>
                        <a:latin typeface="Times New Roman"/>
                        <a:ea typeface="宋体"/>
                      </a:endParaRPr>
                    </a:p>
                  </a:txBody>
                  <a:tcPr marL="47625" marR="476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560"/>
                        </a:lnSpc>
                        <a:spcAft>
                          <a:spcPts val="0"/>
                        </a:spcAft>
                        <a:tabLst>
                          <a:tab pos="5328920" algn="r"/>
                        </a:tabLst>
                      </a:pPr>
                      <a:r>
                        <a:rPr lang="zh-CN" sz="1400" kern="1050" dirty="0">
                          <a:effectLst/>
                          <a:latin typeface="Times New Roman"/>
                          <a:ea typeface="宋体"/>
                        </a:rPr>
                        <a:t>确定当前用户是否属于指定的角色</a:t>
                      </a:r>
                    </a:p>
                  </a:txBody>
                  <a:tcPr marL="47625" marR="4762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943790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a:t>
            </a:r>
            <a:r>
              <a:rPr lang="en-US" altLang="zh-CN" dirty="0" err="1"/>
              <a:t>My.User</a:t>
            </a:r>
            <a:r>
              <a:rPr lang="zh-CN" altLang="zh-CN" dirty="0"/>
              <a:t>对象</a:t>
            </a:r>
          </a:p>
        </p:txBody>
      </p:sp>
      <p:sp>
        <p:nvSpPr>
          <p:cNvPr id="3" name="TextBox 2"/>
          <p:cNvSpPr txBox="1"/>
          <p:nvPr/>
        </p:nvSpPr>
        <p:spPr>
          <a:xfrm>
            <a:off x="1212111" y="786810"/>
            <a:ext cx="8846289" cy="615553"/>
          </a:xfrm>
          <a:prstGeom prst="rect">
            <a:avLst/>
          </a:prstGeom>
          <a:noFill/>
        </p:spPr>
        <p:txBody>
          <a:bodyPr wrap="square" rtlCol="0">
            <a:spAutoFit/>
          </a:bodyPr>
          <a:lstStyle/>
          <a:p>
            <a:pPr fontAlgn="ctr"/>
            <a:r>
              <a:rPr lang="zh-CN" altLang="zh-CN" dirty="0"/>
              <a:t>【例</a:t>
            </a:r>
            <a:r>
              <a:rPr lang="en-US" altLang="zh-CN" dirty="0"/>
              <a:t>5.22</a:t>
            </a:r>
            <a:r>
              <a:rPr lang="zh-CN" altLang="zh-CN" dirty="0"/>
              <a:t>】 利用</a:t>
            </a:r>
            <a:r>
              <a:rPr lang="en-US" altLang="zh-CN" dirty="0" err="1"/>
              <a:t>My.User</a:t>
            </a:r>
            <a:r>
              <a:rPr lang="zh-CN" altLang="zh-CN" dirty="0"/>
              <a:t>对象的</a:t>
            </a:r>
            <a:r>
              <a:rPr lang="en-US" altLang="zh-CN" dirty="0"/>
              <a:t>Name</a:t>
            </a:r>
            <a:r>
              <a:rPr lang="zh-CN" altLang="zh-CN" dirty="0"/>
              <a:t>属性，获取当前用户的名称。</a:t>
            </a:r>
          </a:p>
          <a:p>
            <a:pPr fontAlgn="ctr"/>
            <a:r>
              <a:rPr lang="zh-CN" altLang="zh-CN" dirty="0"/>
              <a:t>在</a:t>
            </a:r>
            <a:r>
              <a:rPr lang="en-US" altLang="zh-CN" dirty="0"/>
              <a:t>Form1</a:t>
            </a:r>
            <a:r>
              <a:rPr lang="zh-CN" altLang="zh-CN" dirty="0"/>
              <a:t>中添加一个按钮</a:t>
            </a:r>
            <a:r>
              <a:rPr lang="en-US" altLang="zh-CN" dirty="0"/>
              <a:t>Button1</a:t>
            </a:r>
            <a:r>
              <a:rPr lang="zh-CN" altLang="zh-CN" dirty="0"/>
              <a:t>，编写</a:t>
            </a:r>
            <a:r>
              <a:rPr lang="en-US" altLang="zh-CN" dirty="0"/>
              <a:t>Click</a:t>
            </a:r>
            <a:r>
              <a:rPr lang="zh-CN" altLang="zh-CN" dirty="0"/>
              <a:t>事件代码如下</a:t>
            </a:r>
            <a:r>
              <a:rPr lang="zh-CN" altLang="zh-CN" dirty="0" smtClean="0"/>
              <a:t>：</a:t>
            </a:r>
            <a:endParaRPr lang="zh-CN" altLang="zh-CN" dirty="0"/>
          </a:p>
        </p:txBody>
      </p:sp>
      <p:sp>
        <p:nvSpPr>
          <p:cNvPr id="4" name="TextBox 3"/>
          <p:cNvSpPr txBox="1"/>
          <p:nvPr/>
        </p:nvSpPr>
        <p:spPr>
          <a:xfrm>
            <a:off x="1265274" y="1412995"/>
            <a:ext cx="8793126" cy="1838801"/>
          </a:xfrm>
          <a:prstGeom prst="roundRect">
            <a:avLst>
              <a:gd name="adj" fmla="val 6259"/>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parts() As String = Split(</a:t>
            </a:r>
            <a:r>
              <a:rPr lang="en-US" altLang="zh-CN" dirty="0" err="1"/>
              <a:t>My.User.Name</a:t>
            </a:r>
            <a:r>
              <a:rPr lang="en-US" altLang="zh-CN" dirty="0"/>
              <a:t>, "\")</a:t>
            </a:r>
            <a:endParaRPr lang="zh-CN" altLang="zh-CN" dirty="0"/>
          </a:p>
          <a:p>
            <a:r>
              <a:rPr lang="en-US" altLang="zh-CN" dirty="0"/>
              <a:t>    Dim username As String = parts(1)</a:t>
            </a:r>
            <a:endParaRPr lang="zh-CN" altLang="zh-CN" dirty="0"/>
          </a:p>
          <a:p>
            <a:r>
              <a:rPr lang="en-US" altLang="zh-CN" dirty="0"/>
              <a:t>    </a:t>
            </a:r>
            <a:r>
              <a:rPr lang="en-US" altLang="zh-CN" dirty="0" err="1"/>
              <a:t>MsgBox</a:t>
            </a:r>
            <a:r>
              <a:rPr lang="en-US" altLang="zh-CN" dirty="0"/>
              <a:t>("</a:t>
            </a:r>
            <a:r>
              <a:rPr lang="zh-CN" altLang="zh-CN" dirty="0"/>
              <a:t>当前用户名称</a:t>
            </a:r>
            <a:r>
              <a:rPr lang="en-US" altLang="zh-CN" dirty="0"/>
              <a:t>: " &amp; </a:t>
            </a:r>
            <a:r>
              <a:rPr lang="en-US" altLang="zh-CN" dirty="0" err="1"/>
              <a:t>My.User.Name</a:t>
            </a:r>
            <a:r>
              <a:rPr lang="en-US" altLang="zh-CN" dirty="0"/>
              <a:t>, , "</a:t>
            </a:r>
            <a:r>
              <a:rPr lang="zh-CN" altLang="zh-CN" dirty="0"/>
              <a:t>当前用户名</a:t>
            </a:r>
            <a:r>
              <a:rPr lang="en-US" altLang="zh-CN" dirty="0"/>
              <a:t>")</a:t>
            </a:r>
            <a:endParaRPr lang="zh-CN" altLang="zh-CN" dirty="0"/>
          </a:p>
          <a:p>
            <a:r>
              <a:rPr lang="en-US" altLang="zh-CN" dirty="0"/>
              <a:t>End </a:t>
            </a:r>
            <a:r>
              <a:rPr lang="en-US" altLang="zh-CN" dirty="0" smtClean="0"/>
              <a:t>Sub</a:t>
            </a:r>
            <a:endParaRPr lang="zh-CN" altLang="zh-CN" dirty="0"/>
          </a:p>
        </p:txBody>
      </p:sp>
      <p:sp>
        <p:nvSpPr>
          <p:cNvPr id="5" name="矩形 4"/>
          <p:cNvSpPr/>
          <p:nvPr/>
        </p:nvSpPr>
        <p:spPr>
          <a:xfrm>
            <a:off x="1299036" y="3309363"/>
            <a:ext cx="6716047" cy="353943"/>
          </a:xfrm>
          <a:prstGeom prst="rect">
            <a:avLst/>
          </a:prstGeom>
        </p:spPr>
        <p:txBody>
          <a:bodyPr wrap="square">
            <a:spAutoFit/>
          </a:bodyPr>
          <a:lstStyle/>
          <a:p>
            <a:pPr fontAlgn="ctr"/>
            <a:r>
              <a:rPr lang="zh-CN" altLang="zh-CN" dirty="0"/>
              <a:t>运行程序并单击</a:t>
            </a:r>
            <a:r>
              <a:rPr lang="en-US" altLang="zh-CN" dirty="0"/>
              <a:t>Button1</a:t>
            </a:r>
            <a:r>
              <a:rPr lang="zh-CN" altLang="zh-CN" dirty="0"/>
              <a:t>按钮后，显示当前用户名称，如图</a:t>
            </a:r>
            <a:r>
              <a:rPr lang="en-US" altLang="zh-CN" dirty="0"/>
              <a:t>5.36</a:t>
            </a:r>
            <a:r>
              <a:rPr lang="zh-CN" altLang="zh-CN" dirty="0"/>
              <a:t>所示。</a:t>
            </a:r>
          </a:p>
        </p:txBody>
      </p:sp>
      <p:pic>
        <p:nvPicPr>
          <p:cNvPr id="44034" name="Picture 2" descr="5t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128" y="3663306"/>
            <a:ext cx="3623560" cy="1492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0184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a:t>
            </a:r>
            <a:r>
              <a:rPr lang="en-US" altLang="zh-CN" dirty="0" err="1"/>
              <a:t>My.Forms</a:t>
            </a:r>
            <a:r>
              <a:rPr lang="zh-CN" altLang="zh-CN" dirty="0"/>
              <a:t>对象</a:t>
            </a:r>
          </a:p>
        </p:txBody>
      </p:sp>
      <p:sp>
        <p:nvSpPr>
          <p:cNvPr id="3" name="TextBox 2"/>
          <p:cNvSpPr txBox="1"/>
          <p:nvPr/>
        </p:nvSpPr>
        <p:spPr>
          <a:xfrm>
            <a:off x="1414130" y="1201478"/>
            <a:ext cx="6485859" cy="1838801"/>
          </a:xfrm>
          <a:prstGeom prst="round2DiagRect">
            <a:avLst/>
          </a:prstGeom>
          <a:noFill/>
          <a:ln w="19050">
            <a:solidFill>
              <a:srgbClr val="C30D23"/>
            </a:solidFill>
            <a:prstDash val="dashDot"/>
          </a:ln>
        </p:spPr>
        <p:txBody>
          <a:bodyPr wrap="square" rtlCol="0">
            <a:spAutoFit/>
          </a:bodyPr>
          <a:lstStyle/>
          <a:p>
            <a:pPr fontAlgn="ctr"/>
            <a:r>
              <a:rPr lang="en-US" altLang="zh-CN" dirty="0" err="1"/>
              <a:t>My.Forms</a:t>
            </a:r>
            <a:r>
              <a:rPr lang="zh-CN" altLang="zh-CN" dirty="0"/>
              <a:t>对象提供属性，用于访问当前项目中声明的每个</a:t>
            </a:r>
            <a:r>
              <a:rPr lang="en-US" altLang="zh-CN" dirty="0"/>
              <a:t> Windows </a:t>
            </a:r>
            <a:r>
              <a:rPr lang="zh-CN" altLang="zh-CN" dirty="0"/>
              <a:t>窗体的实例，且属性与它所访问的窗体同名。可以通过使用窗体名称（无须限定）访问由</a:t>
            </a:r>
            <a:r>
              <a:rPr lang="en-US" altLang="zh-CN" dirty="0"/>
              <a:t> </a:t>
            </a:r>
            <a:r>
              <a:rPr lang="en-US" altLang="zh-CN" dirty="0" err="1"/>
              <a:t>My.Forms</a:t>
            </a:r>
            <a:r>
              <a:rPr lang="en-US" altLang="zh-CN" dirty="0"/>
              <a:t> </a:t>
            </a:r>
            <a:r>
              <a:rPr lang="zh-CN" altLang="zh-CN" dirty="0"/>
              <a:t>对象提供的窗体。由于属性名称与窗体的类型名称相同，可以把窗体作为默认实例来访问。例如，要访问名为</a:t>
            </a:r>
            <a:r>
              <a:rPr lang="en-US" altLang="zh-CN" dirty="0"/>
              <a:t>Form1</a:t>
            </a:r>
            <a:r>
              <a:rPr lang="zh-CN" altLang="zh-CN" dirty="0"/>
              <a:t>的窗体，语句</a:t>
            </a:r>
            <a:r>
              <a:rPr lang="en-US" altLang="zh-CN" dirty="0"/>
              <a:t>My.Forms.Form1.Show</a:t>
            </a:r>
            <a:r>
              <a:rPr lang="zh-CN" altLang="zh-CN" dirty="0"/>
              <a:t>等效于</a:t>
            </a:r>
            <a:r>
              <a:rPr lang="en-US" altLang="zh-CN" dirty="0"/>
              <a:t>Form1.Show</a:t>
            </a:r>
            <a:r>
              <a:rPr lang="zh-CN" altLang="zh-CN" dirty="0" smtClean="0"/>
              <a:t>。</a:t>
            </a:r>
            <a:endParaRPr lang="zh-CN" altLang="zh-CN" dirty="0"/>
          </a:p>
        </p:txBody>
      </p:sp>
      <p:sp>
        <p:nvSpPr>
          <p:cNvPr id="4" name="剪去对角的矩形 3"/>
          <p:cNvSpPr/>
          <p:nvPr/>
        </p:nvSpPr>
        <p:spPr>
          <a:xfrm>
            <a:off x="4497573" y="3537992"/>
            <a:ext cx="5940425" cy="1671251"/>
          </a:xfrm>
          <a:prstGeom prst="snip2DiagRect">
            <a:avLst/>
          </a:prstGeom>
          <a:ln w="19050">
            <a:solidFill>
              <a:srgbClr val="C30D23"/>
            </a:solidFill>
            <a:prstDash val="dashDot"/>
          </a:ln>
        </p:spPr>
        <p:txBody>
          <a:bodyPr>
            <a:spAutoFit/>
          </a:bodyPr>
          <a:lstStyle/>
          <a:p>
            <a:pPr fontAlgn="ctr"/>
            <a:r>
              <a:rPr lang="zh-CN" altLang="zh-CN" dirty="0"/>
              <a:t>可以使用</a:t>
            </a:r>
            <a:r>
              <a:rPr lang="en-US" altLang="zh-CN" dirty="0" err="1"/>
              <a:t>My.Application.OpenForms</a:t>
            </a:r>
            <a:r>
              <a:rPr lang="zh-CN" altLang="zh-CN" dirty="0"/>
              <a:t>属性获取所有应用程序的打开窗体的集合。但是，</a:t>
            </a:r>
            <a:r>
              <a:rPr lang="en-US" altLang="zh-CN" dirty="0" err="1"/>
              <a:t>My.Forms</a:t>
            </a:r>
            <a:r>
              <a:rPr lang="zh-CN" altLang="zh-CN" dirty="0"/>
              <a:t>对象仅公开与当前项目关联的窗体，它不会提供对在引用的</a:t>
            </a:r>
            <a:r>
              <a:rPr lang="en-US" altLang="zh-CN" dirty="0"/>
              <a:t>DLL</a:t>
            </a:r>
            <a:r>
              <a:rPr lang="zh-CN" altLang="zh-CN" dirty="0"/>
              <a:t>中声明的窗体的访问。若要访问</a:t>
            </a:r>
            <a:r>
              <a:rPr lang="en-US" altLang="zh-CN" dirty="0"/>
              <a:t>DLL</a:t>
            </a:r>
            <a:r>
              <a:rPr lang="zh-CN" altLang="zh-CN" dirty="0"/>
              <a:t>提供的窗体，必须使用窗体的限定名，书写格式为</a:t>
            </a:r>
            <a:r>
              <a:rPr lang="en-US" altLang="zh-CN" dirty="0" err="1"/>
              <a:t>DllName.FormName</a:t>
            </a:r>
            <a:r>
              <a:rPr lang="zh-CN" altLang="zh-CN" dirty="0"/>
              <a:t>。</a:t>
            </a:r>
          </a:p>
        </p:txBody>
      </p:sp>
    </p:spTree>
    <p:extLst>
      <p:ext uri="{BB962C8B-B14F-4D97-AF65-F5344CB8AC3E}">
        <p14:creationId xmlns:p14="http://schemas.microsoft.com/office/powerpoint/2010/main" val="37996911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．引用结构变量</a:t>
            </a:r>
          </a:p>
        </p:txBody>
      </p:sp>
      <p:sp>
        <p:nvSpPr>
          <p:cNvPr id="3" name="TextBox 2"/>
          <p:cNvSpPr txBox="1"/>
          <p:nvPr/>
        </p:nvSpPr>
        <p:spPr>
          <a:xfrm>
            <a:off x="723014" y="839972"/>
            <a:ext cx="9707526" cy="877163"/>
          </a:xfrm>
          <a:prstGeom prst="rect">
            <a:avLst/>
          </a:prstGeom>
          <a:noFill/>
        </p:spPr>
        <p:txBody>
          <a:bodyPr wrap="square" rtlCol="0">
            <a:spAutoFit/>
          </a:bodyPr>
          <a:lstStyle/>
          <a:p>
            <a:pPr indent="446088" fontAlgn="ctr"/>
            <a:r>
              <a:rPr lang="zh-CN" altLang="zh-CN" dirty="0"/>
              <a:t>（</a:t>
            </a:r>
            <a:r>
              <a:rPr lang="en-US" altLang="zh-CN" dirty="0"/>
              <a:t>2</a:t>
            </a:r>
            <a:r>
              <a:rPr lang="zh-CN" altLang="zh-CN" dirty="0"/>
              <a:t>）成员变量的运算。结构中的成员变量具有各种类型，根据其类型可以像普通变量一样进行各种运算和输入</a:t>
            </a:r>
            <a:r>
              <a:rPr lang="en-US" altLang="zh-CN" dirty="0"/>
              <a:t>/</a:t>
            </a:r>
            <a:r>
              <a:rPr lang="zh-CN" altLang="zh-CN" dirty="0"/>
              <a:t>输出，如算术运算、赋值运算、关系运算、逻辑运算等。</a:t>
            </a:r>
          </a:p>
          <a:p>
            <a:pPr fontAlgn="ctr"/>
            <a:r>
              <a:rPr lang="zh-CN" altLang="zh-CN" dirty="0"/>
              <a:t>例如，下面代码对</a:t>
            </a:r>
            <a:r>
              <a:rPr lang="en-US" altLang="zh-CN" dirty="0"/>
              <a:t>X1</a:t>
            </a:r>
            <a:r>
              <a:rPr lang="zh-CN" altLang="zh-CN" dirty="0"/>
              <a:t>变量的</a:t>
            </a:r>
            <a:r>
              <a:rPr lang="en-US" altLang="zh-CN" dirty="0" err="1"/>
              <a:t>strPhone</a:t>
            </a:r>
            <a:r>
              <a:rPr lang="zh-CN" altLang="zh-CN" dirty="0"/>
              <a:t>成员进行赋值运算和关系运算</a:t>
            </a:r>
            <a:r>
              <a:rPr lang="zh-CN" altLang="zh-CN" dirty="0" smtClean="0"/>
              <a:t>：</a:t>
            </a:r>
            <a:endParaRPr lang="zh-CN" altLang="zh-CN" dirty="0"/>
          </a:p>
        </p:txBody>
      </p:sp>
      <p:sp>
        <p:nvSpPr>
          <p:cNvPr id="4" name="TextBox 3"/>
          <p:cNvSpPr txBox="1"/>
          <p:nvPr/>
        </p:nvSpPr>
        <p:spPr>
          <a:xfrm>
            <a:off x="1414131" y="1717135"/>
            <a:ext cx="8335926" cy="1481644"/>
          </a:xfrm>
          <a:prstGeom prst="roundRect">
            <a:avLst>
              <a:gd name="adj" fmla="val 10491"/>
            </a:avLst>
          </a:prstGeom>
          <a:solidFill>
            <a:schemeClr val="accent5">
              <a:lumMod val="40000"/>
              <a:lumOff val="60000"/>
            </a:schemeClr>
          </a:solidFill>
        </p:spPr>
        <p:txBody>
          <a:bodyPr wrap="square" rtlCol="0">
            <a:spAutoFit/>
          </a:bodyPr>
          <a:lstStyle/>
          <a:p>
            <a:r>
              <a:rPr lang="en-US" altLang="zh-CN" dirty="0"/>
              <a:t>Dim  X1, X2  As  telephone			</a:t>
            </a:r>
            <a:r>
              <a:rPr lang="en-US" altLang="zh-CN" dirty="0" smtClean="0"/>
              <a:t>' </a:t>
            </a:r>
            <a:r>
              <a:rPr lang="zh-CN" altLang="zh-CN" dirty="0"/>
              <a:t>定义结构变量</a:t>
            </a:r>
          </a:p>
          <a:p>
            <a:r>
              <a:rPr lang="en-US" altLang="zh-CN" dirty="0"/>
              <a:t>X1.strPhone = "12345678"			</a:t>
            </a:r>
            <a:r>
              <a:rPr lang="en-US" altLang="zh-CN" dirty="0" smtClean="0"/>
              <a:t>' </a:t>
            </a:r>
            <a:r>
              <a:rPr lang="zh-CN" altLang="zh-CN" dirty="0"/>
              <a:t>对</a:t>
            </a:r>
            <a:r>
              <a:rPr lang="en-US" altLang="zh-CN" dirty="0"/>
              <a:t>X1</a:t>
            </a:r>
            <a:r>
              <a:rPr lang="zh-CN" altLang="zh-CN" dirty="0"/>
              <a:t>的成员</a:t>
            </a:r>
            <a:r>
              <a:rPr lang="en-US" altLang="zh-CN" dirty="0" err="1"/>
              <a:t>strPhone</a:t>
            </a:r>
            <a:r>
              <a:rPr lang="zh-CN" altLang="zh-CN" dirty="0"/>
              <a:t>进行赋值运算</a:t>
            </a:r>
          </a:p>
          <a:p>
            <a:r>
              <a:rPr lang="en-US" altLang="zh-CN" dirty="0"/>
              <a:t>If  X1.strMobilPhone &lt; &gt; X1.strPhone Then	</a:t>
            </a:r>
            <a:r>
              <a:rPr lang="en-US" altLang="zh-CN" dirty="0" smtClean="0"/>
              <a:t>' </a:t>
            </a:r>
            <a:r>
              <a:rPr lang="zh-CN" altLang="zh-CN" dirty="0"/>
              <a:t>对</a:t>
            </a:r>
            <a:r>
              <a:rPr lang="en-US" altLang="zh-CN" dirty="0"/>
              <a:t>X1</a:t>
            </a:r>
            <a:r>
              <a:rPr lang="zh-CN" altLang="zh-CN" dirty="0"/>
              <a:t>的成员进行关系运算</a:t>
            </a:r>
          </a:p>
          <a:p>
            <a:r>
              <a:rPr lang="en-US" altLang="zh-CN" dirty="0"/>
              <a:t>	X2.strPhone = X1.strPhone</a:t>
            </a:r>
            <a:endParaRPr lang="zh-CN" altLang="zh-CN" dirty="0"/>
          </a:p>
          <a:p>
            <a:r>
              <a:rPr lang="en-US" altLang="zh-CN" dirty="0"/>
              <a:t>End </a:t>
            </a:r>
            <a:r>
              <a:rPr lang="en-US" altLang="zh-CN" dirty="0" smtClean="0"/>
              <a:t>If</a:t>
            </a:r>
          </a:p>
        </p:txBody>
      </p:sp>
      <p:sp>
        <p:nvSpPr>
          <p:cNvPr id="5" name="TextBox 4"/>
          <p:cNvSpPr txBox="1"/>
          <p:nvPr/>
        </p:nvSpPr>
        <p:spPr>
          <a:xfrm>
            <a:off x="723014" y="3198779"/>
            <a:ext cx="9622465" cy="1138773"/>
          </a:xfrm>
          <a:prstGeom prst="rect">
            <a:avLst/>
          </a:prstGeom>
          <a:noFill/>
        </p:spPr>
        <p:txBody>
          <a:bodyPr wrap="square" rtlCol="0">
            <a:spAutoFit/>
          </a:bodyPr>
          <a:lstStyle/>
          <a:p>
            <a:pPr indent="446088" fontAlgn="ctr"/>
            <a:r>
              <a:rPr lang="zh-CN" altLang="zh-CN" dirty="0"/>
              <a:t>（</a:t>
            </a:r>
            <a:r>
              <a:rPr lang="en-US" altLang="zh-CN" dirty="0"/>
              <a:t>3</a:t>
            </a:r>
            <a:r>
              <a:rPr lang="zh-CN" altLang="zh-CN" dirty="0"/>
              <a:t>）嵌套引用。如果一个结构中的成员本身又是一个结构类型，则在引用时需要使用多个成员运算符，按照从高到低的原则，一级一级地找到最低一级的成员，最后对最低级的成员进行访问。</a:t>
            </a:r>
          </a:p>
          <a:p>
            <a:pPr indent="446088" fontAlgn="ctr"/>
            <a:r>
              <a:rPr lang="zh-CN" altLang="zh-CN" dirty="0"/>
              <a:t>例如，下面代码定义了一个具有</a:t>
            </a:r>
            <a:r>
              <a:rPr lang="en-US" altLang="zh-CN" dirty="0" err="1"/>
              <a:t>newStudents</a:t>
            </a:r>
            <a:r>
              <a:rPr lang="zh-CN" altLang="zh-CN" dirty="0"/>
              <a:t>结构的变量</a:t>
            </a:r>
            <a:r>
              <a:rPr lang="en-US" altLang="zh-CN" dirty="0"/>
              <a:t>X1</a:t>
            </a:r>
            <a:r>
              <a:rPr lang="zh-CN" altLang="zh-CN" dirty="0"/>
              <a:t>，然后访问其嵌套的</a:t>
            </a:r>
            <a:r>
              <a:rPr lang="en-US" altLang="zh-CN" dirty="0" err="1"/>
              <a:t>strPhone</a:t>
            </a:r>
            <a:r>
              <a:rPr lang="zh-CN" altLang="zh-CN" dirty="0"/>
              <a:t>成员，对该成员进行赋值运算</a:t>
            </a:r>
            <a:r>
              <a:rPr lang="zh-CN" altLang="zh-CN" dirty="0" smtClean="0"/>
              <a:t>：</a:t>
            </a:r>
            <a:endParaRPr lang="zh-CN" altLang="zh-CN" dirty="0"/>
          </a:p>
        </p:txBody>
      </p:sp>
      <p:sp>
        <p:nvSpPr>
          <p:cNvPr id="6" name="圆角矩形 5"/>
          <p:cNvSpPr/>
          <p:nvPr/>
        </p:nvSpPr>
        <p:spPr>
          <a:xfrm>
            <a:off x="1414131" y="4337552"/>
            <a:ext cx="8335926" cy="970478"/>
          </a:xfrm>
          <a:prstGeom prst="roundRect">
            <a:avLst/>
          </a:prstGeom>
          <a:solidFill>
            <a:schemeClr val="accent5">
              <a:lumMod val="40000"/>
              <a:lumOff val="60000"/>
            </a:schemeClr>
          </a:solidFill>
        </p:spPr>
        <p:txBody>
          <a:bodyPr wrap="square">
            <a:spAutoFit/>
          </a:bodyPr>
          <a:lstStyle/>
          <a:p>
            <a:r>
              <a:rPr lang="en-US" altLang="zh-CN" dirty="0"/>
              <a:t>Dim  X1  As  </a:t>
            </a:r>
            <a:r>
              <a:rPr lang="en-US" altLang="zh-CN" dirty="0" err="1"/>
              <a:t>newStudents</a:t>
            </a:r>
            <a:r>
              <a:rPr lang="en-US" altLang="zh-CN" dirty="0"/>
              <a:t>			</a:t>
            </a:r>
            <a:r>
              <a:rPr lang="en-US" altLang="zh-CN" dirty="0" smtClean="0"/>
              <a:t>' </a:t>
            </a:r>
            <a:r>
              <a:rPr lang="zh-CN" altLang="zh-CN" dirty="0"/>
              <a:t>定义结构变量</a:t>
            </a:r>
          </a:p>
          <a:p>
            <a:r>
              <a:rPr lang="en-US" altLang="zh-CN" dirty="0"/>
              <a:t>X1.Phone.strPhone = "12345678"	</a:t>
            </a:r>
            <a:r>
              <a:rPr lang="en-US" altLang="zh-CN" dirty="0" smtClean="0"/>
              <a:t>' </a:t>
            </a:r>
            <a:r>
              <a:rPr lang="zh-CN" altLang="zh-CN" dirty="0"/>
              <a:t>对</a:t>
            </a:r>
            <a:r>
              <a:rPr lang="en-US" altLang="zh-CN" dirty="0"/>
              <a:t>X1</a:t>
            </a:r>
            <a:r>
              <a:rPr lang="zh-CN" altLang="zh-CN" dirty="0"/>
              <a:t>的</a:t>
            </a:r>
            <a:r>
              <a:rPr lang="en-US" altLang="zh-CN" dirty="0"/>
              <a:t>Phone</a:t>
            </a:r>
            <a:r>
              <a:rPr lang="zh-CN" altLang="zh-CN" dirty="0"/>
              <a:t>成员的子成员</a:t>
            </a:r>
            <a:r>
              <a:rPr lang="en-US" altLang="zh-CN" dirty="0" err="1"/>
              <a:t>strPhone</a:t>
            </a:r>
            <a:r>
              <a:rPr lang="zh-CN" altLang="zh-CN" dirty="0"/>
              <a:t>赋值</a:t>
            </a:r>
          </a:p>
          <a:p>
            <a:r>
              <a:rPr lang="en-US" altLang="zh-CN" dirty="0"/>
              <a:t>X1.strName ="</a:t>
            </a:r>
            <a:r>
              <a:rPr lang="zh-CN" altLang="zh-CN" dirty="0"/>
              <a:t>李明</a:t>
            </a:r>
            <a:r>
              <a:rPr lang="en-US" altLang="zh-CN" dirty="0"/>
              <a:t>"				</a:t>
            </a:r>
            <a:r>
              <a:rPr lang="en-US" altLang="zh-CN" dirty="0" smtClean="0"/>
              <a:t>' </a:t>
            </a:r>
            <a:r>
              <a:rPr lang="zh-CN" altLang="zh-CN" dirty="0"/>
              <a:t>对</a:t>
            </a:r>
            <a:r>
              <a:rPr lang="en-US" altLang="zh-CN" dirty="0"/>
              <a:t>X1</a:t>
            </a:r>
            <a:r>
              <a:rPr lang="zh-CN" altLang="zh-CN" dirty="0"/>
              <a:t>的成员</a:t>
            </a:r>
            <a:r>
              <a:rPr lang="en-US" altLang="zh-CN" dirty="0" err="1"/>
              <a:t>strName</a:t>
            </a:r>
            <a:r>
              <a:rPr lang="zh-CN" altLang="zh-CN" dirty="0"/>
              <a:t>赋值</a:t>
            </a:r>
          </a:p>
        </p:txBody>
      </p:sp>
    </p:spTree>
    <p:extLst>
      <p:ext uri="{BB962C8B-B14F-4D97-AF65-F5344CB8AC3E}">
        <p14:creationId xmlns:p14="http://schemas.microsoft.com/office/powerpoint/2010/main" val="38756715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9" y="2408736"/>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95" tIns="59897" rIns="119795" bIns="59897" rtlCol="0" anchor="ctr"/>
          <a:lstStyle/>
          <a:p>
            <a:pPr algn="ctr"/>
            <a:endParaRPr lang="zh-CN" altLang="en-US"/>
          </a:p>
        </p:txBody>
      </p:sp>
      <p:sp>
        <p:nvSpPr>
          <p:cNvPr id="22" name="矩形 21"/>
          <p:cNvSpPr/>
          <p:nvPr/>
        </p:nvSpPr>
        <p:spPr>
          <a:xfrm>
            <a:off x="1489624" y="2781151"/>
            <a:ext cx="9075358" cy="978770"/>
          </a:xfrm>
          <a:prstGeom prst="rect">
            <a:avLst/>
          </a:prstGeom>
          <a:effectLst>
            <a:outerShdw blurRad="63500" dir="1260000" sx="102000" sy="102000" algn="ctr" rotWithShape="0">
              <a:prstClr val="black">
                <a:alpha val="40000"/>
              </a:prstClr>
            </a:outerShdw>
          </a:effectLst>
        </p:spPr>
        <p:txBody>
          <a:bodyPr wrap="square" lIns="60646" tIns="30325" rIns="60646" bIns="30325">
            <a:spAutoFit/>
          </a:bodyPr>
          <a:lstStyle/>
          <a:p>
            <a:pPr algn="ctr"/>
            <a:r>
              <a:rPr lang="zh-CN" altLang="en-US" sz="5800" b="1" dirty="0">
                <a:solidFill>
                  <a:schemeClr val="bg1"/>
                </a:solidFill>
                <a:effectLst>
                  <a:outerShdw blurRad="63500" sx="102000" sy="102000" algn="ctr" rotWithShape="0">
                    <a:prstClr val="black">
                      <a:alpha val="40000"/>
                    </a:prstClr>
                  </a:outerShdw>
                </a:effectLst>
                <a:latin typeface="黑体" panose="02010609060101010101" pitchFamily="49" charset="-122"/>
                <a:ea typeface="黑体" panose="02010609060101010101" pitchFamily="49" charset="-122"/>
              </a:rPr>
              <a:t>演示完毕，感谢您的聆听</a:t>
            </a:r>
          </a:p>
        </p:txBody>
      </p:sp>
    </p:spTree>
    <p:extLst>
      <p:ext uri="{BB962C8B-B14F-4D97-AF65-F5344CB8AC3E}">
        <p14:creationId xmlns:p14="http://schemas.microsoft.com/office/powerpoint/2010/main" val="4303778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75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Scale>
                                      <p:cBhvr>
                                        <p:cTn id="1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2"/>
                                        </p:tgtEl>
                                        <p:attrNameLst>
                                          <p:attrName>ppt_x</p:attrName>
                                          <p:attrName>ppt_y</p:attrName>
                                        </p:attrNameLst>
                                      </p:cBhvr>
                                    </p:animMotion>
                                    <p:animEffect transition="in" filter="fade">
                                      <p:cBhvr>
                                        <p:cTn id="1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．引用结构变量</a:t>
            </a:r>
          </a:p>
        </p:txBody>
      </p:sp>
      <p:sp>
        <p:nvSpPr>
          <p:cNvPr id="3" name="TextBox 2"/>
          <p:cNvSpPr txBox="1"/>
          <p:nvPr/>
        </p:nvSpPr>
        <p:spPr>
          <a:xfrm>
            <a:off x="621888" y="808074"/>
            <a:ext cx="9851182" cy="877163"/>
          </a:xfrm>
          <a:prstGeom prst="rect">
            <a:avLst/>
          </a:prstGeom>
          <a:noFill/>
        </p:spPr>
        <p:txBody>
          <a:bodyPr wrap="square" rtlCol="0">
            <a:spAutoFit/>
          </a:bodyPr>
          <a:lstStyle/>
          <a:p>
            <a:pPr indent="446088" fontAlgn="ctr"/>
            <a:r>
              <a:rPr lang="zh-CN" altLang="zh-CN" dirty="0"/>
              <a:t>（</a:t>
            </a:r>
            <a:r>
              <a:rPr lang="en-US" altLang="zh-CN" dirty="0"/>
              <a:t>4</a:t>
            </a:r>
            <a:r>
              <a:rPr lang="zh-CN" altLang="zh-CN" dirty="0"/>
              <a:t>）结构变量整体赋值。</a:t>
            </a:r>
            <a:r>
              <a:rPr lang="en-US" altLang="zh-CN" dirty="0"/>
              <a:t>VB.NET</a:t>
            </a:r>
            <a:r>
              <a:rPr lang="zh-CN" altLang="zh-CN" dirty="0"/>
              <a:t>允许将一个结构变量作为一个整体赋值给另一个同类型的结构变量，即将一个结构变量的所有成员的值依次赋给另一个结构变量的相应成员。</a:t>
            </a:r>
          </a:p>
          <a:p>
            <a:pPr indent="446088" fontAlgn="ctr"/>
            <a:r>
              <a:rPr lang="zh-CN" altLang="zh-CN" dirty="0"/>
              <a:t>例如，下面代码中，</a:t>
            </a:r>
            <a:r>
              <a:rPr lang="en-US" altLang="zh-CN" dirty="0"/>
              <a:t>X1</a:t>
            </a:r>
            <a:r>
              <a:rPr lang="zh-CN" altLang="zh-CN" dirty="0"/>
              <a:t>和</a:t>
            </a:r>
            <a:r>
              <a:rPr lang="en-US" altLang="zh-CN" dirty="0"/>
              <a:t>X2</a:t>
            </a:r>
            <a:r>
              <a:rPr lang="zh-CN" altLang="zh-CN" dirty="0"/>
              <a:t>被声明为同类型结构变量，可以将</a:t>
            </a:r>
            <a:r>
              <a:rPr lang="en-US" altLang="zh-CN" dirty="0"/>
              <a:t>X1</a:t>
            </a:r>
            <a:r>
              <a:rPr lang="zh-CN" altLang="zh-CN" dirty="0"/>
              <a:t>整体赋值给</a:t>
            </a:r>
            <a:r>
              <a:rPr lang="en-US" altLang="zh-CN" dirty="0"/>
              <a:t>X2</a:t>
            </a:r>
            <a:r>
              <a:rPr lang="zh-CN" altLang="zh-CN" dirty="0"/>
              <a:t>结构变量</a:t>
            </a:r>
            <a:r>
              <a:rPr lang="zh-CN" altLang="zh-CN" dirty="0" smtClean="0"/>
              <a:t>：</a:t>
            </a:r>
            <a:endParaRPr lang="zh-CN" altLang="zh-CN" dirty="0"/>
          </a:p>
        </p:txBody>
      </p:sp>
      <p:sp>
        <p:nvSpPr>
          <p:cNvPr id="4" name="圆角矩形 3"/>
          <p:cNvSpPr/>
          <p:nvPr/>
        </p:nvSpPr>
        <p:spPr>
          <a:xfrm>
            <a:off x="1187117" y="1689114"/>
            <a:ext cx="8839385" cy="1191816"/>
          </a:xfrm>
          <a:prstGeom prst="roundRect">
            <a:avLst/>
          </a:prstGeom>
          <a:solidFill>
            <a:schemeClr val="accent5">
              <a:lumMod val="40000"/>
              <a:lumOff val="60000"/>
            </a:schemeClr>
          </a:solidFill>
        </p:spPr>
        <p:txBody>
          <a:bodyPr wrap="square">
            <a:spAutoFit/>
          </a:bodyPr>
          <a:lstStyle/>
          <a:p>
            <a:r>
              <a:rPr lang="en-US" altLang="zh-CN" sz="1600" dirty="0"/>
              <a:t>Dim  X1, X2  As  telephone				' </a:t>
            </a:r>
            <a:r>
              <a:rPr lang="zh-CN" altLang="zh-CN" sz="1600" dirty="0"/>
              <a:t>定义结构变量</a:t>
            </a:r>
          </a:p>
          <a:p>
            <a:r>
              <a:rPr lang="en-US" altLang="zh-CN" sz="1600" dirty="0"/>
              <a:t>X1.strPhone = "12345678"				</a:t>
            </a:r>
            <a:r>
              <a:rPr lang="en-US" altLang="zh-CN" sz="1600" dirty="0" smtClean="0"/>
              <a:t>' </a:t>
            </a:r>
            <a:r>
              <a:rPr lang="zh-CN" altLang="zh-CN" sz="1600" dirty="0"/>
              <a:t>对</a:t>
            </a:r>
            <a:r>
              <a:rPr lang="en-US" altLang="zh-CN" sz="1600" dirty="0"/>
              <a:t>X1</a:t>
            </a:r>
            <a:r>
              <a:rPr lang="zh-CN" altLang="zh-CN" sz="1600" dirty="0"/>
              <a:t>的成员</a:t>
            </a:r>
            <a:r>
              <a:rPr lang="en-US" altLang="zh-CN" sz="1600" dirty="0" err="1"/>
              <a:t>strPhone</a:t>
            </a:r>
            <a:r>
              <a:rPr lang="zh-CN" altLang="zh-CN" sz="1600" dirty="0"/>
              <a:t>进行赋值运算</a:t>
            </a:r>
          </a:p>
          <a:p>
            <a:r>
              <a:rPr lang="en-US" altLang="zh-CN" sz="1600" dirty="0"/>
              <a:t>X1.strMobilPhone = "13051611234"			' </a:t>
            </a:r>
            <a:r>
              <a:rPr lang="zh-CN" altLang="zh-CN" sz="1600" dirty="0"/>
              <a:t>对</a:t>
            </a:r>
            <a:r>
              <a:rPr lang="en-US" altLang="zh-CN" sz="1600" dirty="0"/>
              <a:t>X1</a:t>
            </a:r>
            <a:r>
              <a:rPr lang="zh-CN" altLang="zh-CN" sz="1600" dirty="0"/>
              <a:t>的成员</a:t>
            </a:r>
            <a:r>
              <a:rPr lang="en-US" altLang="zh-CN" sz="1600" dirty="0" err="1"/>
              <a:t>strMobilPhone</a:t>
            </a:r>
            <a:r>
              <a:rPr lang="zh-CN" altLang="zh-CN" sz="1600" dirty="0"/>
              <a:t>赋值</a:t>
            </a:r>
          </a:p>
          <a:p>
            <a:r>
              <a:rPr lang="en-US" altLang="zh-CN" sz="1600" dirty="0"/>
              <a:t>X2 = X1						</a:t>
            </a:r>
            <a:r>
              <a:rPr lang="en-US" altLang="zh-CN" sz="1600" dirty="0" smtClean="0"/>
              <a:t>' </a:t>
            </a:r>
            <a:r>
              <a:rPr lang="zh-CN" altLang="zh-CN" sz="1600" dirty="0"/>
              <a:t>将</a:t>
            </a:r>
            <a:r>
              <a:rPr lang="en-US" altLang="zh-CN" sz="1600" dirty="0"/>
              <a:t>X1</a:t>
            </a:r>
            <a:r>
              <a:rPr lang="zh-CN" altLang="zh-CN" sz="1600" dirty="0"/>
              <a:t>整体赋值给</a:t>
            </a:r>
            <a:r>
              <a:rPr lang="en-US" altLang="zh-CN" sz="1600" dirty="0"/>
              <a:t>X2</a:t>
            </a:r>
            <a:endParaRPr lang="zh-CN" altLang="zh-CN" sz="1600" dirty="0"/>
          </a:p>
        </p:txBody>
      </p:sp>
      <p:sp>
        <p:nvSpPr>
          <p:cNvPr id="5" name="TextBox 4"/>
          <p:cNvSpPr txBox="1"/>
          <p:nvPr/>
        </p:nvSpPr>
        <p:spPr>
          <a:xfrm>
            <a:off x="744279" y="2955851"/>
            <a:ext cx="9728791" cy="615553"/>
          </a:xfrm>
          <a:prstGeom prst="rect">
            <a:avLst/>
          </a:prstGeom>
          <a:noFill/>
        </p:spPr>
        <p:txBody>
          <a:bodyPr wrap="square" rtlCol="0">
            <a:spAutoFit/>
          </a:bodyPr>
          <a:lstStyle/>
          <a:p>
            <a:pPr indent="446088"/>
            <a:r>
              <a:rPr lang="zh-CN" altLang="zh-CN" dirty="0"/>
              <a:t>对于嵌套结构类型的变量，也可以进行整体赋值。例如，下面代码定义了</a:t>
            </a:r>
            <a:r>
              <a:rPr lang="en-US" altLang="zh-CN" dirty="0" err="1"/>
              <a:t>newStudents</a:t>
            </a:r>
            <a:r>
              <a:rPr lang="zh-CN" altLang="zh-CN" dirty="0"/>
              <a:t>结构的变量</a:t>
            </a:r>
            <a:r>
              <a:rPr lang="en-US" altLang="zh-CN" dirty="0"/>
              <a:t>X1</a:t>
            </a:r>
            <a:r>
              <a:rPr lang="zh-CN" altLang="zh-CN" dirty="0"/>
              <a:t>和</a:t>
            </a:r>
            <a:r>
              <a:rPr lang="en-US" altLang="zh-CN" dirty="0"/>
              <a:t>X2</a:t>
            </a:r>
            <a:r>
              <a:rPr lang="zh-CN" altLang="zh-CN" dirty="0"/>
              <a:t>，并对</a:t>
            </a:r>
            <a:r>
              <a:rPr lang="en-US" altLang="zh-CN" dirty="0"/>
              <a:t>X1</a:t>
            </a:r>
            <a:r>
              <a:rPr lang="zh-CN" altLang="zh-CN" dirty="0"/>
              <a:t>的嵌套结构的成员</a:t>
            </a:r>
            <a:r>
              <a:rPr lang="en-US" altLang="zh-CN" dirty="0"/>
              <a:t>Phone</a:t>
            </a:r>
            <a:r>
              <a:rPr lang="zh-CN" altLang="zh-CN" dirty="0"/>
              <a:t>进行初始化，然后将其整体赋值给</a:t>
            </a:r>
            <a:r>
              <a:rPr lang="en-US" altLang="zh-CN" dirty="0"/>
              <a:t>X2</a:t>
            </a:r>
            <a:r>
              <a:rPr lang="zh-CN" altLang="zh-CN" dirty="0"/>
              <a:t>的成员</a:t>
            </a:r>
            <a:r>
              <a:rPr lang="en-US" altLang="zh-CN" dirty="0"/>
              <a:t>Phone</a:t>
            </a:r>
            <a:r>
              <a:rPr lang="zh-CN" altLang="zh-CN" dirty="0" smtClean="0"/>
              <a:t>：</a:t>
            </a:r>
            <a:endParaRPr lang="zh-CN" altLang="zh-CN" dirty="0"/>
          </a:p>
        </p:txBody>
      </p:sp>
      <p:sp>
        <p:nvSpPr>
          <p:cNvPr id="6" name="TextBox 5"/>
          <p:cNvSpPr txBox="1"/>
          <p:nvPr/>
        </p:nvSpPr>
        <p:spPr>
          <a:xfrm>
            <a:off x="1188981" y="3710762"/>
            <a:ext cx="8839385" cy="1259919"/>
          </a:xfrm>
          <a:prstGeom prst="roundRect">
            <a:avLst>
              <a:gd name="adj" fmla="val 14135"/>
            </a:avLst>
          </a:prstGeom>
          <a:solidFill>
            <a:schemeClr val="accent5">
              <a:lumMod val="40000"/>
              <a:lumOff val="60000"/>
            </a:schemeClr>
          </a:solidFill>
        </p:spPr>
        <p:txBody>
          <a:bodyPr wrap="square" rtlCol="0">
            <a:spAutoFit/>
          </a:bodyPr>
          <a:lstStyle/>
          <a:p>
            <a:r>
              <a:rPr lang="en-US" altLang="zh-CN" dirty="0"/>
              <a:t>Dim  X1, X2  As  </a:t>
            </a:r>
            <a:r>
              <a:rPr lang="en-US" altLang="zh-CN" dirty="0" err="1"/>
              <a:t>newStudents</a:t>
            </a:r>
            <a:r>
              <a:rPr lang="en-US" altLang="zh-CN" dirty="0"/>
              <a:t>			</a:t>
            </a:r>
            <a:r>
              <a:rPr lang="en-US" altLang="zh-CN" dirty="0" smtClean="0"/>
              <a:t>' </a:t>
            </a:r>
            <a:r>
              <a:rPr lang="zh-CN" altLang="zh-CN" dirty="0"/>
              <a:t>定义结构变量</a:t>
            </a:r>
          </a:p>
          <a:p>
            <a:r>
              <a:rPr lang="en-US" altLang="zh-CN" dirty="0"/>
              <a:t>X1.Phone.strPhone = "12345678"		</a:t>
            </a:r>
            <a:r>
              <a:rPr lang="en-US" altLang="zh-CN" dirty="0" smtClean="0"/>
              <a:t>' </a:t>
            </a:r>
            <a:r>
              <a:rPr lang="zh-CN" altLang="zh-CN" dirty="0"/>
              <a:t>对</a:t>
            </a:r>
            <a:r>
              <a:rPr lang="en-US" altLang="zh-CN" dirty="0"/>
              <a:t>X1</a:t>
            </a:r>
            <a:r>
              <a:rPr lang="zh-CN" altLang="zh-CN" dirty="0"/>
              <a:t>的</a:t>
            </a:r>
            <a:r>
              <a:rPr lang="en-US" altLang="zh-CN" dirty="0"/>
              <a:t>Phone</a:t>
            </a:r>
            <a:r>
              <a:rPr lang="zh-CN" altLang="zh-CN" dirty="0"/>
              <a:t>成员的子成员</a:t>
            </a:r>
            <a:r>
              <a:rPr lang="en-US" altLang="zh-CN" dirty="0" err="1"/>
              <a:t>strPhone</a:t>
            </a:r>
            <a:r>
              <a:rPr lang="zh-CN" altLang="zh-CN" dirty="0"/>
              <a:t>赋值</a:t>
            </a:r>
          </a:p>
          <a:p>
            <a:r>
              <a:rPr lang="en-US" altLang="zh-CN" dirty="0"/>
              <a:t>X1.Phone.strMobilPhone = "13912345678" 	</a:t>
            </a:r>
            <a:r>
              <a:rPr lang="en-US" altLang="zh-CN" dirty="0" smtClean="0"/>
              <a:t>' </a:t>
            </a:r>
            <a:r>
              <a:rPr lang="zh-CN" altLang="zh-CN" dirty="0"/>
              <a:t>对</a:t>
            </a:r>
            <a:r>
              <a:rPr lang="en-US" altLang="zh-CN" dirty="0"/>
              <a:t>X1</a:t>
            </a:r>
            <a:r>
              <a:rPr lang="zh-CN" altLang="zh-CN" dirty="0"/>
              <a:t>的</a:t>
            </a:r>
            <a:r>
              <a:rPr lang="en-US" altLang="zh-CN" dirty="0"/>
              <a:t>Phone</a:t>
            </a:r>
            <a:r>
              <a:rPr lang="zh-CN" altLang="zh-CN" dirty="0"/>
              <a:t>的子成员</a:t>
            </a:r>
            <a:r>
              <a:rPr lang="en-US" altLang="zh-CN" dirty="0" err="1"/>
              <a:t>strMobilPhone</a:t>
            </a:r>
            <a:r>
              <a:rPr lang="zh-CN" altLang="zh-CN" dirty="0"/>
              <a:t>赋值</a:t>
            </a:r>
          </a:p>
          <a:p>
            <a:r>
              <a:rPr lang="en-US" altLang="zh-CN" dirty="0"/>
              <a:t>X2. Phone = X1.Phone			</a:t>
            </a:r>
            <a:r>
              <a:rPr lang="en-US" altLang="zh-CN" dirty="0" smtClean="0"/>
              <a:t>' </a:t>
            </a:r>
            <a:r>
              <a:rPr lang="zh-CN" altLang="zh-CN" dirty="0"/>
              <a:t>将</a:t>
            </a:r>
            <a:r>
              <a:rPr lang="en-US" altLang="zh-CN" dirty="0"/>
              <a:t>X1</a:t>
            </a:r>
            <a:r>
              <a:rPr lang="zh-CN" altLang="zh-CN" dirty="0"/>
              <a:t>的</a:t>
            </a:r>
            <a:r>
              <a:rPr lang="en-US" altLang="zh-CN" dirty="0"/>
              <a:t>Phone</a:t>
            </a:r>
            <a:r>
              <a:rPr lang="zh-CN" altLang="zh-CN" dirty="0"/>
              <a:t>成员整体赋值给</a:t>
            </a:r>
            <a:r>
              <a:rPr lang="en-US" altLang="zh-CN" dirty="0" smtClean="0"/>
              <a:t>X2.Phone</a:t>
            </a:r>
            <a:endParaRPr lang="zh-CN" altLang="zh-CN" dirty="0"/>
          </a:p>
        </p:txBody>
      </p:sp>
    </p:spTree>
    <p:extLst>
      <p:ext uri="{BB962C8B-B14F-4D97-AF65-F5344CB8AC3E}">
        <p14:creationId xmlns:p14="http://schemas.microsoft.com/office/powerpoint/2010/main" val="41579484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63286"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高</a:t>
            </a:r>
            <a:r>
              <a:rPr lang="en-US" altLang="zh-CN" dirty="0" smtClean="0"/>
              <a:t> </a:t>
            </a:r>
            <a:r>
              <a:rPr lang="zh-CN" altLang="zh-CN" dirty="0" smtClean="0"/>
              <a:t>级</a:t>
            </a:r>
            <a:r>
              <a:rPr lang="en-US" altLang="zh-CN" dirty="0" smtClean="0"/>
              <a:t> </a:t>
            </a:r>
            <a:r>
              <a:rPr lang="zh-CN" altLang="zh-CN" dirty="0" smtClean="0"/>
              <a:t>数</a:t>
            </a:r>
            <a:r>
              <a:rPr lang="en-US" altLang="zh-CN" dirty="0" smtClean="0"/>
              <a:t> </a:t>
            </a:r>
            <a:r>
              <a:rPr lang="zh-CN" altLang="zh-CN" dirty="0" smtClean="0"/>
              <a:t>组</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305466" y="3415406"/>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．变体型数组</a:t>
            </a:r>
          </a:p>
        </p:txBody>
      </p:sp>
      <p:sp>
        <p:nvSpPr>
          <p:cNvPr id="15" name="文本占位符 5"/>
          <p:cNvSpPr txBox="1">
            <a:spLocks/>
          </p:cNvSpPr>
          <p:nvPr/>
        </p:nvSpPr>
        <p:spPr>
          <a:xfrm>
            <a:off x="5305466" y="3838662"/>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．结构数组</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400642"/>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400"/>
                                        <p:tgtEl>
                                          <p:spTgt spid="15"/>
                                        </p:tgtEl>
                                      </p:cBhvr>
                                    </p:animEffect>
                                  </p:childTnLst>
                                </p:cTn>
                              </p:par>
                            </p:childTnLst>
                          </p:cTn>
                        </p:par>
                        <p:par>
                          <p:cTn id="32" fill="hold">
                            <p:stCondLst>
                              <p:cond delay="2750"/>
                            </p:stCondLst>
                            <p:childTnLst>
                              <p:par>
                                <p:cTn id="33" presetID="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．变体型数组</a:t>
            </a:r>
          </a:p>
        </p:txBody>
      </p:sp>
      <p:sp>
        <p:nvSpPr>
          <p:cNvPr id="3" name="TextBox 2"/>
          <p:cNvSpPr txBox="1"/>
          <p:nvPr/>
        </p:nvSpPr>
        <p:spPr>
          <a:xfrm>
            <a:off x="1158949" y="850605"/>
            <a:ext cx="9314121" cy="615553"/>
          </a:xfrm>
          <a:prstGeom prst="rect">
            <a:avLst/>
          </a:prstGeom>
          <a:noFill/>
        </p:spPr>
        <p:txBody>
          <a:bodyPr wrap="square" rtlCol="0">
            <a:spAutoFit/>
          </a:bodyPr>
          <a:lstStyle/>
          <a:p>
            <a:pPr fontAlgn="ctr"/>
            <a:r>
              <a:rPr lang="zh-CN" altLang="zh-CN" dirty="0"/>
              <a:t>【例</a:t>
            </a:r>
            <a:r>
              <a:rPr lang="en-US" altLang="zh-CN" dirty="0"/>
              <a:t>5.2</a:t>
            </a:r>
            <a:r>
              <a:rPr lang="zh-CN" altLang="zh-CN" dirty="0"/>
              <a:t>】 变体型数组示例。</a:t>
            </a:r>
          </a:p>
          <a:p>
            <a:pPr fontAlgn="ctr"/>
            <a:r>
              <a:rPr lang="zh-CN" altLang="zh-CN" dirty="0"/>
              <a:t>使用变体型数组存放不同类型的数据，程序代码如下</a:t>
            </a:r>
            <a:r>
              <a:rPr lang="zh-CN" altLang="zh-CN" dirty="0" smtClean="0"/>
              <a:t>：</a:t>
            </a:r>
            <a:endParaRPr lang="zh-CN" altLang="zh-CN" dirty="0"/>
          </a:p>
        </p:txBody>
      </p:sp>
      <p:sp>
        <p:nvSpPr>
          <p:cNvPr id="4" name="TextBox 3"/>
          <p:cNvSpPr txBox="1"/>
          <p:nvPr/>
        </p:nvSpPr>
        <p:spPr>
          <a:xfrm>
            <a:off x="1275907" y="1466158"/>
            <a:ext cx="8644270" cy="2541478"/>
          </a:xfrm>
          <a:prstGeom prst="roundRect">
            <a:avLst>
              <a:gd name="adj" fmla="val 6455"/>
            </a:avLst>
          </a:prstGeom>
          <a:solidFill>
            <a:schemeClr val="accent5">
              <a:lumMod val="40000"/>
              <a:lumOff val="60000"/>
            </a:schemeClr>
          </a:solidFill>
        </p:spPr>
        <p:txBody>
          <a:bodyPr wrap="square" rtlCol="0">
            <a:spAutoFit/>
          </a:bodyPr>
          <a:lstStyle/>
          <a:p>
            <a:r>
              <a:rPr lang="en-US" altLang="zh-CN" dirty="0"/>
              <a:t>Private Sub Form1_Click(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err="1"/>
              <a:t>MyBase.Click</a:t>
            </a:r>
            <a:endParaRPr lang="zh-CN" altLang="zh-CN" dirty="0"/>
          </a:p>
          <a:p>
            <a:r>
              <a:rPr lang="en-US" altLang="zh-CN" dirty="0"/>
              <a:t>    Dim </a:t>
            </a:r>
            <a:r>
              <a:rPr lang="en-US" altLang="zh-CN" dirty="0" err="1"/>
              <a:t>Str</a:t>
            </a:r>
            <a:r>
              <a:rPr lang="en-US" altLang="zh-CN" dirty="0"/>
              <a:t>(3) As Object 					' </a:t>
            </a:r>
            <a:r>
              <a:rPr lang="zh-CN" altLang="zh-CN" dirty="0"/>
              <a:t>变体型数组</a:t>
            </a:r>
          </a:p>
          <a:p>
            <a:r>
              <a:rPr lang="en-US" altLang="zh-CN" dirty="0"/>
              <a:t>    </a:t>
            </a:r>
            <a:r>
              <a:rPr lang="en-US" altLang="zh-CN" dirty="0" err="1"/>
              <a:t>Str</a:t>
            </a:r>
            <a:r>
              <a:rPr lang="en-US" altLang="zh-CN" dirty="0"/>
              <a:t>(0) = "8/16/2014"</a:t>
            </a:r>
            <a:endParaRPr lang="zh-CN" altLang="zh-CN" dirty="0"/>
          </a:p>
          <a:p>
            <a:r>
              <a:rPr lang="en-US" altLang="zh-CN" dirty="0"/>
              <a:t>    </a:t>
            </a:r>
            <a:r>
              <a:rPr lang="en-US" altLang="zh-CN" dirty="0" err="1"/>
              <a:t>Str</a:t>
            </a:r>
            <a:r>
              <a:rPr lang="en-US" altLang="zh-CN" dirty="0"/>
              <a:t>(1) = "</a:t>
            </a:r>
            <a:r>
              <a:rPr lang="zh-CN" altLang="zh-CN" dirty="0"/>
              <a:t>是第</a:t>
            </a:r>
            <a:r>
              <a:rPr lang="en-US" altLang="zh-CN" dirty="0"/>
              <a:t>"</a:t>
            </a:r>
            <a:endParaRPr lang="zh-CN" altLang="zh-CN" dirty="0"/>
          </a:p>
          <a:p>
            <a:r>
              <a:rPr lang="en-US" altLang="zh-CN" dirty="0"/>
              <a:t>    </a:t>
            </a:r>
            <a:r>
              <a:rPr lang="en-US" altLang="zh-CN" dirty="0" err="1"/>
              <a:t>Str</a:t>
            </a:r>
            <a:r>
              <a:rPr lang="en-US" altLang="zh-CN" dirty="0"/>
              <a:t>(2) = "2"</a:t>
            </a:r>
            <a:endParaRPr lang="zh-CN" altLang="zh-CN" dirty="0"/>
          </a:p>
          <a:p>
            <a:r>
              <a:rPr lang="en-US" altLang="zh-CN" dirty="0"/>
              <a:t>    </a:t>
            </a:r>
            <a:r>
              <a:rPr lang="en-US" altLang="zh-CN" dirty="0" err="1"/>
              <a:t>Str</a:t>
            </a:r>
            <a:r>
              <a:rPr lang="en-US" altLang="zh-CN" dirty="0"/>
              <a:t>(3) = "</a:t>
            </a:r>
            <a:r>
              <a:rPr lang="zh-CN" altLang="zh-CN" dirty="0"/>
              <a:t>届青奥会</a:t>
            </a:r>
            <a:r>
              <a:rPr lang="en-US" altLang="zh-CN" dirty="0"/>
              <a:t>"</a:t>
            </a:r>
            <a:endParaRPr lang="zh-CN" altLang="zh-CN" dirty="0"/>
          </a:p>
          <a:p>
            <a:r>
              <a:rPr lang="en-US" altLang="zh-CN" dirty="0"/>
              <a:t>    </a:t>
            </a:r>
            <a:r>
              <a:rPr lang="en-US" altLang="zh-CN" dirty="0" err="1"/>
              <a:t>MsgBox</a:t>
            </a:r>
            <a:r>
              <a:rPr lang="en-US" altLang="zh-CN" dirty="0"/>
              <a:t>(</a:t>
            </a:r>
            <a:r>
              <a:rPr lang="en-US" altLang="zh-CN" dirty="0" err="1"/>
              <a:t>Str</a:t>
            </a:r>
            <a:r>
              <a:rPr lang="en-US" altLang="zh-CN" dirty="0"/>
              <a:t>(0) &amp; </a:t>
            </a:r>
            <a:r>
              <a:rPr lang="en-US" altLang="zh-CN" dirty="0" err="1"/>
              <a:t>Str</a:t>
            </a:r>
            <a:r>
              <a:rPr lang="en-US" altLang="zh-CN" dirty="0"/>
              <a:t>(1) &amp; </a:t>
            </a:r>
            <a:r>
              <a:rPr lang="en-US" altLang="zh-CN" dirty="0" err="1"/>
              <a:t>Str</a:t>
            </a:r>
            <a:r>
              <a:rPr lang="en-US" altLang="zh-CN" dirty="0"/>
              <a:t>(2) &amp; </a:t>
            </a:r>
            <a:r>
              <a:rPr lang="en-US" altLang="zh-CN" dirty="0" err="1"/>
              <a:t>Str</a:t>
            </a:r>
            <a:r>
              <a:rPr lang="en-US" altLang="zh-CN" dirty="0"/>
              <a:t>(3), , "")</a:t>
            </a:r>
            <a:endParaRPr lang="zh-CN" altLang="zh-CN" dirty="0"/>
          </a:p>
          <a:p>
            <a:r>
              <a:rPr lang="en-US" altLang="zh-CN" dirty="0"/>
              <a:t>End </a:t>
            </a:r>
            <a:r>
              <a:rPr lang="en-US" altLang="zh-CN" dirty="0" smtClean="0"/>
              <a:t>Sub</a:t>
            </a:r>
          </a:p>
        </p:txBody>
      </p:sp>
      <p:sp>
        <p:nvSpPr>
          <p:cNvPr id="5" name="矩形 4"/>
          <p:cNvSpPr/>
          <p:nvPr/>
        </p:nvSpPr>
        <p:spPr>
          <a:xfrm>
            <a:off x="1187117" y="4002860"/>
            <a:ext cx="7074381" cy="353943"/>
          </a:xfrm>
          <a:prstGeom prst="rect">
            <a:avLst/>
          </a:prstGeom>
        </p:spPr>
        <p:txBody>
          <a:bodyPr wrap="square">
            <a:spAutoFit/>
          </a:bodyPr>
          <a:lstStyle/>
          <a:p>
            <a:pPr fontAlgn="ctr"/>
            <a:r>
              <a:rPr lang="zh-CN" altLang="zh-CN" dirty="0"/>
              <a:t>运行程序，单击窗体后显示如图</a:t>
            </a:r>
            <a:r>
              <a:rPr lang="en-US" altLang="zh-CN" dirty="0"/>
              <a:t>5.2</a:t>
            </a:r>
            <a:r>
              <a:rPr lang="zh-CN" altLang="zh-CN" dirty="0"/>
              <a:t>所示的消息框，输出数组内容。</a:t>
            </a:r>
          </a:p>
        </p:txBody>
      </p:sp>
      <p:pic>
        <p:nvPicPr>
          <p:cNvPr id="1026" name="Picture 2" descr="5t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661" y="4356803"/>
            <a:ext cx="3487478" cy="2104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251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．结构数组</a:t>
            </a:r>
          </a:p>
        </p:txBody>
      </p:sp>
      <p:sp>
        <p:nvSpPr>
          <p:cNvPr id="3" name="矩形 2"/>
          <p:cNvSpPr/>
          <p:nvPr/>
        </p:nvSpPr>
        <p:spPr>
          <a:xfrm>
            <a:off x="1297030" y="828913"/>
            <a:ext cx="3672800" cy="353943"/>
          </a:xfrm>
          <a:prstGeom prst="rect">
            <a:avLst/>
          </a:prstGeom>
        </p:spPr>
        <p:txBody>
          <a:bodyPr wrap="none">
            <a:spAutoFit/>
          </a:bodyPr>
          <a:lstStyle/>
          <a:p>
            <a:pPr fontAlgn="ctr"/>
            <a:r>
              <a:rPr lang="zh-CN" altLang="zh-CN" dirty="0"/>
              <a:t>定义结构数组变量的语法格式如下：</a:t>
            </a:r>
          </a:p>
        </p:txBody>
      </p:sp>
      <p:sp>
        <p:nvSpPr>
          <p:cNvPr id="4" name="圆角矩形 3"/>
          <p:cNvSpPr/>
          <p:nvPr/>
        </p:nvSpPr>
        <p:spPr>
          <a:xfrm>
            <a:off x="1403031" y="1182856"/>
            <a:ext cx="8570309" cy="391597"/>
          </a:xfrm>
          <a:prstGeom prst="roundRect">
            <a:avLst/>
          </a:prstGeom>
          <a:solidFill>
            <a:schemeClr val="accent5">
              <a:lumMod val="40000"/>
              <a:lumOff val="60000"/>
            </a:schemeClr>
          </a:solidFill>
        </p:spPr>
        <p:txBody>
          <a:bodyPr wrap="square">
            <a:spAutoFit/>
          </a:bodyPr>
          <a:lstStyle/>
          <a:p>
            <a:r>
              <a:rPr lang="en-US" altLang="zh-CN" dirty="0"/>
              <a:t>Dim  </a:t>
            </a:r>
            <a:r>
              <a:rPr lang="zh-CN" altLang="zh-CN" dirty="0"/>
              <a:t>数组变量名</a:t>
            </a:r>
            <a:r>
              <a:rPr lang="en-US" altLang="zh-CN" dirty="0"/>
              <a:t>(</a:t>
            </a:r>
            <a:r>
              <a:rPr lang="zh-CN" altLang="zh-CN" dirty="0"/>
              <a:t>下标上界</a:t>
            </a:r>
            <a:r>
              <a:rPr lang="en-US" altLang="zh-CN" dirty="0"/>
              <a:t>)  As  </a:t>
            </a:r>
            <a:r>
              <a:rPr lang="zh-CN" altLang="zh-CN" dirty="0"/>
              <a:t>结构名</a:t>
            </a:r>
          </a:p>
        </p:txBody>
      </p:sp>
      <p:sp>
        <p:nvSpPr>
          <p:cNvPr id="5" name="TextBox 4"/>
          <p:cNvSpPr txBox="1"/>
          <p:nvPr/>
        </p:nvSpPr>
        <p:spPr>
          <a:xfrm>
            <a:off x="1403031" y="1711842"/>
            <a:ext cx="8825490" cy="1400383"/>
          </a:xfrm>
          <a:prstGeom prst="rect">
            <a:avLst/>
          </a:prstGeom>
          <a:noFill/>
        </p:spPr>
        <p:txBody>
          <a:bodyPr wrap="square" rtlCol="0">
            <a:spAutoFit/>
          </a:bodyPr>
          <a:lstStyle/>
          <a:p>
            <a:pPr fontAlgn="ctr"/>
            <a:r>
              <a:rPr lang="zh-CN" altLang="zh-CN" dirty="0"/>
              <a:t>其中：</a:t>
            </a:r>
          </a:p>
          <a:p>
            <a:pPr fontAlgn="ctr"/>
            <a:r>
              <a:rPr lang="zh-CN" altLang="zh-CN" dirty="0"/>
              <a:t>（</a:t>
            </a:r>
            <a:r>
              <a:rPr lang="en-US" altLang="zh-CN" dirty="0"/>
              <a:t>1</a:t>
            </a:r>
            <a:r>
              <a:rPr lang="zh-CN" altLang="zh-CN" dirty="0"/>
              <a:t>）数组变量名，与普通数组变量命名规则相同，必须是有效的</a:t>
            </a:r>
            <a:r>
              <a:rPr lang="en-US" altLang="zh-CN" dirty="0"/>
              <a:t>VB.NET</a:t>
            </a:r>
            <a:r>
              <a:rPr lang="zh-CN" altLang="zh-CN" dirty="0"/>
              <a:t>标识符。</a:t>
            </a:r>
          </a:p>
          <a:p>
            <a:pPr fontAlgn="ctr"/>
            <a:r>
              <a:rPr lang="zh-CN" altLang="zh-CN" dirty="0"/>
              <a:t>（</a:t>
            </a:r>
            <a:r>
              <a:rPr lang="en-US" altLang="zh-CN" dirty="0"/>
              <a:t>2</a:t>
            </a:r>
            <a:r>
              <a:rPr lang="zh-CN" altLang="zh-CN" dirty="0"/>
              <a:t>）下标上界，数值常量。</a:t>
            </a:r>
          </a:p>
          <a:p>
            <a:pPr fontAlgn="ctr"/>
            <a:r>
              <a:rPr lang="zh-CN" altLang="zh-CN" dirty="0"/>
              <a:t>（</a:t>
            </a:r>
            <a:r>
              <a:rPr lang="en-US" altLang="zh-CN" dirty="0"/>
              <a:t>3</a:t>
            </a:r>
            <a:r>
              <a:rPr lang="zh-CN" altLang="zh-CN" dirty="0"/>
              <a:t>）结构名，已经声明过的结构名称。</a:t>
            </a:r>
          </a:p>
          <a:p>
            <a:pPr fontAlgn="ctr"/>
            <a:r>
              <a:rPr lang="zh-CN" altLang="zh-CN" dirty="0"/>
              <a:t>例如，假如定义了下列结构类型</a:t>
            </a:r>
            <a:r>
              <a:rPr lang="zh-CN" altLang="zh-CN" dirty="0" smtClean="0"/>
              <a:t>：</a:t>
            </a:r>
            <a:endParaRPr lang="zh-CN" altLang="zh-CN" dirty="0"/>
          </a:p>
        </p:txBody>
      </p:sp>
      <p:sp>
        <p:nvSpPr>
          <p:cNvPr id="6" name="TextBox 5"/>
          <p:cNvSpPr txBox="1"/>
          <p:nvPr/>
        </p:nvSpPr>
        <p:spPr>
          <a:xfrm>
            <a:off x="1403031" y="3221665"/>
            <a:ext cx="8570309" cy="2128242"/>
          </a:xfrm>
          <a:prstGeom prst="roundRect">
            <a:avLst>
              <a:gd name="adj" fmla="val 9673"/>
            </a:avLst>
          </a:prstGeom>
          <a:solidFill>
            <a:schemeClr val="accent5">
              <a:lumMod val="40000"/>
              <a:lumOff val="60000"/>
            </a:schemeClr>
          </a:solidFill>
        </p:spPr>
        <p:txBody>
          <a:bodyPr wrap="square" rtlCol="0">
            <a:spAutoFit/>
          </a:bodyPr>
          <a:lstStyle/>
          <a:p>
            <a:r>
              <a:rPr lang="en-US" altLang="zh-CN" dirty="0"/>
              <a:t>Public  Structure  </a:t>
            </a:r>
            <a:r>
              <a:rPr lang="en-US" altLang="zh-CN" dirty="0" err="1"/>
              <a:t>newStudents</a:t>
            </a:r>
            <a:r>
              <a:rPr lang="en-US" altLang="zh-CN" dirty="0"/>
              <a:t>		</a:t>
            </a:r>
            <a:endParaRPr lang="zh-CN" altLang="zh-CN" dirty="0"/>
          </a:p>
          <a:p>
            <a:r>
              <a:rPr lang="en-US" altLang="zh-CN" dirty="0"/>
              <a:t>	Public  </a:t>
            </a:r>
            <a:r>
              <a:rPr lang="en-US" altLang="zh-CN" dirty="0" err="1"/>
              <a:t>strId</a:t>
            </a:r>
            <a:r>
              <a:rPr lang="en-US" altLang="zh-CN" dirty="0"/>
              <a:t>  As  String				</a:t>
            </a:r>
            <a:endParaRPr lang="zh-CN" altLang="zh-CN" dirty="0"/>
          </a:p>
          <a:p>
            <a:r>
              <a:rPr lang="en-US" altLang="zh-CN" dirty="0"/>
              <a:t>	Friend  </a:t>
            </a:r>
            <a:r>
              <a:rPr lang="en-US" altLang="zh-CN" dirty="0" err="1"/>
              <a:t>strName</a:t>
            </a:r>
            <a:r>
              <a:rPr lang="en-US" altLang="zh-CN" dirty="0"/>
              <a:t>  As  String			</a:t>
            </a:r>
            <a:endParaRPr lang="zh-CN" altLang="zh-CN" dirty="0"/>
          </a:p>
          <a:p>
            <a:r>
              <a:rPr lang="en-US" altLang="zh-CN" dirty="0"/>
              <a:t>	Private  </a:t>
            </a:r>
            <a:r>
              <a:rPr lang="en-US" altLang="zh-CN" dirty="0" err="1"/>
              <a:t>strBirthDay</a:t>
            </a:r>
            <a:r>
              <a:rPr lang="en-US" altLang="zh-CN" dirty="0"/>
              <a:t>  As  Date			</a:t>
            </a:r>
            <a:endParaRPr lang="zh-CN" altLang="zh-CN" dirty="0"/>
          </a:p>
          <a:p>
            <a:r>
              <a:rPr lang="en-US" altLang="zh-CN" dirty="0"/>
              <a:t>	Private  </a:t>
            </a:r>
            <a:r>
              <a:rPr lang="en-US" altLang="zh-CN" dirty="0" err="1"/>
              <a:t>intScore</a:t>
            </a:r>
            <a:r>
              <a:rPr lang="en-US" altLang="zh-CN" dirty="0"/>
              <a:t>  As  Integer			</a:t>
            </a:r>
            <a:endParaRPr lang="zh-CN" altLang="zh-CN" dirty="0"/>
          </a:p>
          <a:p>
            <a:r>
              <a:rPr lang="en-US" altLang="zh-CN" dirty="0"/>
              <a:t>	Dim  phone  As  telephone			' </a:t>
            </a:r>
            <a:r>
              <a:rPr lang="zh-CN" altLang="zh-CN" dirty="0"/>
              <a:t>定义结构类型的成员</a:t>
            </a:r>
          </a:p>
          <a:p>
            <a:r>
              <a:rPr lang="en-US" altLang="zh-CN" dirty="0"/>
              <a:t>End </a:t>
            </a:r>
            <a:r>
              <a:rPr lang="en-US" altLang="zh-CN" dirty="0" smtClean="0"/>
              <a:t>Structure</a:t>
            </a:r>
            <a:endParaRPr lang="zh-CN" altLang="zh-CN" dirty="0"/>
          </a:p>
        </p:txBody>
      </p:sp>
      <p:sp>
        <p:nvSpPr>
          <p:cNvPr id="7" name="矩形 6"/>
          <p:cNvSpPr/>
          <p:nvPr/>
        </p:nvSpPr>
        <p:spPr>
          <a:xfrm>
            <a:off x="1403031" y="5349907"/>
            <a:ext cx="5920275" cy="353943"/>
          </a:xfrm>
          <a:prstGeom prst="rect">
            <a:avLst/>
          </a:prstGeom>
        </p:spPr>
        <p:txBody>
          <a:bodyPr wrap="none">
            <a:spAutoFit/>
          </a:bodyPr>
          <a:lstStyle/>
          <a:p>
            <a:pPr fontAlgn="ctr"/>
            <a:r>
              <a:rPr lang="zh-CN" altLang="zh-CN" dirty="0"/>
              <a:t>可以用如下语句定义一个具有</a:t>
            </a:r>
            <a:r>
              <a:rPr lang="en-US" altLang="zh-CN" dirty="0" err="1"/>
              <a:t>newStudents</a:t>
            </a:r>
            <a:r>
              <a:rPr lang="zh-CN" altLang="zh-CN" dirty="0"/>
              <a:t>结构的结构数组：</a:t>
            </a:r>
          </a:p>
        </p:txBody>
      </p:sp>
      <p:sp>
        <p:nvSpPr>
          <p:cNvPr id="8" name="圆角矩形 7"/>
          <p:cNvSpPr/>
          <p:nvPr/>
        </p:nvSpPr>
        <p:spPr>
          <a:xfrm>
            <a:off x="1403031" y="5679470"/>
            <a:ext cx="8570309" cy="391597"/>
          </a:xfrm>
          <a:prstGeom prst="roundRect">
            <a:avLst/>
          </a:prstGeom>
          <a:solidFill>
            <a:schemeClr val="accent5">
              <a:lumMod val="40000"/>
              <a:lumOff val="60000"/>
            </a:schemeClr>
          </a:solidFill>
        </p:spPr>
        <p:txBody>
          <a:bodyPr wrap="square">
            <a:spAutoFit/>
          </a:bodyPr>
          <a:lstStyle/>
          <a:p>
            <a:r>
              <a:rPr lang="en-US" altLang="zh-CN" dirty="0"/>
              <a:t>Dim  </a:t>
            </a:r>
            <a:r>
              <a:rPr lang="en-US" altLang="zh-CN" dirty="0" err="1"/>
              <a:t>MyArray</a:t>
            </a:r>
            <a:r>
              <a:rPr lang="en-US" altLang="zh-CN" dirty="0"/>
              <a:t>(99)  As  </a:t>
            </a:r>
            <a:r>
              <a:rPr lang="en-US" altLang="zh-CN" dirty="0" err="1"/>
              <a:t>newStudents</a:t>
            </a:r>
            <a:r>
              <a:rPr lang="en-US" altLang="zh-CN" dirty="0"/>
              <a:t>		' </a:t>
            </a:r>
            <a:r>
              <a:rPr lang="zh-CN" altLang="zh-CN" dirty="0"/>
              <a:t>定义结构数组变量</a:t>
            </a:r>
          </a:p>
        </p:txBody>
      </p:sp>
    </p:spTree>
    <p:extLst>
      <p:ext uri="{BB962C8B-B14F-4D97-AF65-F5344CB8AC3E}">
        <p14:creationId xmlns:p14="http://schemas.microsoft.com/office/powerpoint/2010/main" val="38635819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05818" y="2692563"/>
            <a:ext cx="1779919" cy="490294"/>
          </a:xfrm>
          <a:prstGeom prst="rect">
            <a:avLst/>
          </a:prstGeom>
          <a:noFill/>
        </p:spPr>
        <p:txBody>
          <a:bodyPr wrap="square" lIns="119792" tIns="59896" rIns="119792" bIns="59896" rtlCol="0">
            <a:spAutoFit/>
          </a:bodyPr>
          <a:lstStyle/>
          <a:p>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枚</a:t>
            </a:r>
            <a:r>
              <a:rPr lang="en-US" altLang="zh-CN" sz="2400" b="1" dirty="0" smtClean="0">
                <a:blipFill>
                  <a:blip r:embed="rId2"/>
                  <a:stretch>
                    <a:fillRect/>
                  </a:stretch>
                </a:blipFill>
                <a:latin typeface="微软雅黑" panose="020B0503020204020204" pitchFamily="34" charset="-122"/>
                <a:ea typeface="微软雅黑" panose="020B0503020204020204" pitchFamily="34" charset="-122"/>
              </a:rPr>
              <a:t> </a:t>
            </a:r>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举</a:t>
            </a:r>
            <a:r>
              <a:rPr lang="en-US" altLang="zh-CN" sz="2400" b="1" dirty="0" smtClean="0">
                <a:blipFill>
                  <a:blip r:embed="rId2"/>
                  <a:stretch>
                    <a:fillRect/>
                  </a:stretch>
                </a:blipFill>
                <a:latin typeface="微软雅黑" panose="020B0503020204020204" pitchFamily="34" charset="-122"/>
                <a:ea typeface="微软雅黑" panose="020B0503020204020204" pitchFamily="34" charset="-122"/>
              </a:rPr>
              <a:t> </a:t>
            </a:r>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类</a:t>
            </a:r>
            <a:r>
              <a:rPr lang="en-US" altLang="zh-CN" sz="2400" b="1" dirty="0" smtClean="0">
                <a:blipFill>
                  <a:blip r:embed="rId2"/>
                  <a:stretch>
                    <a:fillRect/>
                  </a:stretch>
                </a:blipFill>
                <a:latin typeface="微软雅黑" panose="020B0503020204020204" pitchFamily="34" charset="-122"/>
                <a:ea typeface="微软雅黑" panose="020B0503020204020204" pitchFamily="34" charset="-122"/>
              </a:rPr>
              <a:t> </a:t>
            </a:r>
            <a:r>
              <a:rPr lang="zh-CN" altLang="zh-CN" sz="2400" b="1" dirty="0" smtClean="0">
                <a:blipFill>
                  <a:blip r:embed="rId2"/>
                  <a:stretch>
                    <a:fillRect/>
                  </a:stretch>
                </a:blipFill>
                <a:latin typeface="微软雅黑" panose="020B0503020204020204" pitchFamily="34" charset="-122"/>
                <a:ea typeface="微软雅黑" panose="020B0503020204020204" pitchFamily="34" charset="-122"/>
              </a:rPr>
              <a:t>型</a:t>
            </a:r>
            <a:endParaRPr lang="zh-CN" altLang="en-US" sz="2400" b="1" dirty="0">
              <a:blipFill>
                <a:blip r:embed="rId2"/>
                <a:stretch>
                  <a:fillRect/>
                </a:stretch>
              </a:blip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444434" y="3418717"/>
            <a:ext cx="204763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．枚举类型的定义</a:t>
            </a:r>
          </a:p>
        </p:txBody>
      </p:sp>
      <p:sp>
        <p:nvSpPr>
          <p:cNvPr id="15" name="文本占位符 5"/>
          <p:cNvSpPr txBox="1">
            <a:spLocks/>
          </p:cNvSpPr>
          <p:nvPr/>
        </p:nvSpPr>
        <p:spPr>
          <a:xfrm>
            <a:off x="5444434" y="3841973"/>
            <a:ext cx="204763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．枚举类型的使用</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867645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400"/>
                                        <p:tgtEl>
                                          <p:spTgt spid="15"/>
                                        </p:tgtEl>
                                      </p:cBhvr>
                                    </p:animEffect>
                                  </p:childTnLst>
                                </p:cTn>
                              </p:par>
                            </p:childTnLst>
                          </p:cTn>
                        </p:par>
                        <p:par>
                          <p:cTn id="32" fill="hold">
                            <p:stCondLst>
                              <p:cond delay="2750"/>
                            </p:stCondLst>
                            <p:childTnLst>
                              <p:par>
                                <p:cTn id="33" presetID="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．结构数组</a:t>
            </a:r>
          </a:p>
        </p:txBody>
      </p:sp>
      <p:sp>
        <p:nvSpPr>
          <p:cNvPr id="3" name="TextBox 2"/>
          <p:cNvSpPr txBox="1"/>
          <p:nvPr/>
        </p:nvSpPr>
        <p:spPr>
          <a:xfrm>
            <a:off x="797442" y="776177"/>
            <a:ext cx="9601200" cy="1138773"/>
          </a:xfrm>
          <a:prstGeom prst="rect">
            <a:avLst/>
          </a:prstGeom>
          <a:noFill/>
        </p:spPr>
        <p:txBody>
          <a:bodyPr wrap="square" rtlCol="0">
            <a:spAutoFit/>
          </a:bodyPr>
          <a:lstStyle/>
          <a:p>
            <a:pPr indent="446088" fontAlgn="ctr"/>
            <a:r>
              <a:rPr lang="zh-CN" altLang="zh-CN" dirty="0"/>
              <a:t>一个结构数组元素相当于一个结构变量，对结构数组元素的引用与结构变量的引用规则相同。另外，结构数组元素之间的关系和引用规则也与普通数组的规定相同。</a:t>
            </a:r>
          </a:p>
          <a:p>
            <a:pPr indent="446088" fontAlgn="ctr"/>
            <a:r>
              <a:rPr lang="zh-CN" altLang="zh-CN" dirty="0"/>
              <a:t>（</a:t>
            </a:r>
            <a:r>
              <a:rPr lang="en-US" altLang="zh-CN" dirty="0"/>
              <a:t>1</a:t>
            </a:r>
            <a:r>
              <a:rPr lang="zh-CN" altLang="zh-CN" dirty="0"/>
              <a:t>）引用结构数组元素的成员。结构数组的每一个元素都是一个结构变量，引用结构数组元素的成员的语法格式如下</a:t>
            </a:r>
            <a:r>
              <a:rPr lang="zh-CN" altLang="zh-CN" dirty="0" smtClean="0"/>
              <a:t>：</a:t>
            </a:r>
            <a:endParaRPr lang="zh-CN" altLang="zh-CN" dirty="0"/>
          </a:p>
        </p:txBody>
      </p:sp>
      <p:sp>
        <p:nvSpPr>
          <p:cNvPr id="4" name="圆角矩形 3"/>
          <p:cNvSpPr/>
          <p:nvPr/>
        </p:nvSpPr>
        <p:spPr>
          <a:xfrm>
            <a:off x="1475309" y="1914950"/>
            <a:ext cx="8359807" cy="391597"/>
          </a:xfrm>
          <a:prstGeom prst="roundRect">
            <a:avLst/>
          </a:prstGeom>
          <a:solidFill>
            <a:schemeClr val="accent5">
              <a:lumMod val="40000"/>
              <a:lumOff val="60000"/>
            </a:schemeClr>
          </a:solidFill>
        </p:spPr>
        <p:txBody>
          <a:bodyPr wrap="square">
            <a:spAutoFit/>
          </a:bodyPr>
          <a:lstStyle/>
          <a:p>
            <a:r>
              <a:rPr lang="zh-CN" altLang="zh-CN" dirty="0"/>
              <a:t>结构数组名</a:t>
            </a:r>
            <a:r>
              <a:rPr lang="en-US" altLang="zh-CN" dirty="0"/>
              <a:t>(</a:t>
            </a:r>
            <a:r>
              <a:rPr lang="zh-CN" altLang="zh-CN" dirty="0"/>
              <a:t>下标</a:t>
            </a:r>
            <a:r>
              <a:rPr lang="en-US" altLang="zh-CN" dirty="0"/>
              <a:t>).</a:t>
            </a:r>
            <a:r>
              <a:rPr lang="zh-CN" altLang="zh-CN" dirty="0"/>
              <a:t>成员名</a:t>
            </a:r>
          </a:p>
        </p:txBody>
      </p:sp>
      <p:sp>
        <p:nvSpPr>
          <p:cNvPr id="5" name="矩形 4"/>
          <p:cNvSpPr/>
          <p:nvPr/>
        </p:nvSpPr>
        <p:spPr>
          <a:xfrm>
            <a:off x="1475309" y="2420583"/>
            <a:ext cx="7428429" cy="353943"/>
          </a:xfrm>
          <a:prstGeom prst="rect">
            <a:avLst/>
          </a:prstGeom>
        </p:spPr>
        <p:txBody>
          <a:bodyPr wrap="square">
            <a:spAutoFit/>
          </a:bodyPr>
          <a:lstStyle/>
          <a:p>
            <a:pPr fontAlgn="ctr"/>
            <a:r>
              <a:rPr lang="zh-CN" altLang="zh-CN" dirty="0"/>
              <a:t>例如，引用前面例中的</a:t>
            </a:r>
            <a:r>
              <a:rPr lang="en-US" altLang="zh-CN" dirty="0" err="1"/>
              <a:t>MyArray</a:t>
            </a:r>
            <a:r>
              <a:rPr lang="zh-CN" altLang="zh-CN" dirty="0"/>
              <a:t>结构数组变量的第</a:t>
            </a:r>
            <a:r>
              <a:rPr lang="en-US" altLang="zh-CN" dirty="0"/>
              <a:t>10</a:t>
            </a:r>
            <a:r>
              <a:rPr lang="zh-CN" altLang="zh-CN" dirty="0"/>
              <a:t>个元素的</a:t>
            </a:r>
            <a:r>
              <a:rPr lang="en-US" altLang="zh-CN" dirty="0" err="1"/>
              <a:t>strName</a:t>
            </a:r>
            <a:r>
              <a:rPr lang="zh-CN" altLang="zh-CN" dirty="0"/>
              <a:t>成员：</a:t>
            </a:r>
          </a:p>
        </p:txBody>
      </p:sp>
      <p:sp>
        <p:nvSpPr>
          <p:cNvPr id="6" name="TextBox 5"/>
          <p:cNvSpPr txBox="1"/>
          <p:nvPr/>
        </p:nvSpPr>
        <p:spPr>
          <a:xfrm>
            <a:off x="1475309" y="2774526"/>
            <a:ext cx="8359807" cy="681038"/>
          </a:xfrm>
          <a:prstGeom prst="roundRect">
            <a:avLst/>
          </a:prstGeom>
          <a:solidFill>
            <a:schemeClr val="accent5">
              <a:lumMod val="40000"/>
              <a:lumOff val="60000"/>
            </a:schemeClr>
          </a:solidFill>
        </p:spPr>
        <p:txBody>
          <a:bodyPr wrap="square" rtlCol="0">
            <a:spAutoFit/>
          </a:bodyPr>
          <a:lstStyle/>
          <a:p>
            <a:r>
              <a:rPr lang="en-US" altLang="zh-CN" dirty="0"/>
              <a:t>Dim  X  As  String</a:t>
            </a:r>
            <a:endParaRPr lang="zh-CN" altLang="zh-CN" dirty="0"/>
          </a:p>
          <a:p>
            <a:r>
              <a:rPr lang="en-US" altLang="zh-CN" dirty="0"/>
              <a:t> = </a:t>
            </a:r>
            <a:r>
              <a:rPr lang="en-US" altLang="zh-CN" dirty="0" err="1"/>
              <a:t>MyArray</a:t>
            </a:r>
            <a:r>
              <a:rPr lang="en-US" altLang="zh-CN" dirty="0"/>
              <a:t>(9).</a:t>
            </a:r>
            <a:r>
              <a:rPr lang="en-US" altLang="zh-CN" dirty="0" err="1"/>
              <a:t>strName</a:t>
            </a:r>
            <a:r>
              <a:rPr lang="en-US" altLang="zh-CN" dirty="0"/>
              <a:t>		</a:t>
            </a:r>
            <a:r>
              <a:rPr lang="en-US" altLang="zh-CN" dirty="0" smtClean="0"/>
              <a:t>' </a:t>
            </a:r>
            <a:r>
              <a:rPr lang="zh-CN" altLang="zh-CN" dirty="0"/>
              <a:t>引用</a:t>
            </a:r>
            <a:r>
              <a:rPr lang="en-US" altLang="zh-CN" dirty="0" err="1"/>
              <a:t>MyArray</a:t>
            </a:r>
            <a:r>
              <a:rPr lang="zh-CN" altLang="zh-CN" dirty="0"/>
              <a:t>数组第</a:t>
            </a:r>
            <a:r>
              <a:rPr lang="en-US" altLang="zh-CN" dirty="0"/>
              <a:t>10</a:t>
            </a:r>
            <a:r>
              <a:rPr lang="zh-CN" altLang="zh-CN" dirty="0"/>
              <a:t>个元素的</a:t>
            </a:r>
            <a:r>
              <a:rPr lang="en-US" altLang="zh-CN" dirty="0" err="1"/>
              <a:t>strName</a:t>
            </a:r>
            <a:r>
              <a:rPr lang="zh-CN" altLang="zh-CN" dirty="0" smtClean="0"/>
              <a:t>成员</a:t>
            </a:r>
            <a:endParaRPr lang="zh-CN" altLang="zh-CN" dirty="0"/>
          </a:p>
        </p:txBody>
      </p:sp>
      <p:sp>
        <p:nvSpPr>
          <p:cNvPr id="7" name="TextBox 6"/>
          <p:cNvSpPr txBox="1"/>
          <p:nvPr/>
        </p:nvSpPr>
        <p:spPr>
          <a:xfrm>
            <a:off x="797442" y="3530009"/>
            <a:ext cx="9431079" cy="877163"/>
          </a:xfrm>
          <a:prstGeom prst="rect">
            <a:avLst/>
          </a:prstGeom>
          <a:noFill/>
        </p:spPr>
        <p:txBody>
          <a:bodyPr wrap="square" rtlCol="0">
            <a:spAutoFit/>
          </a:bodyPr>
          <a:lstStyle/>
          <a:p>
            <a:pPr indent="446088" fontAlgn="ctr"/>
            <a:r>
              <a:rPr lang="zh-CN" altLang="zh-CN" dirty="0"/>
              <a:t>（</a:t>
            </a:r>
            <a:r>
              <a:rPr lang="en-US" altLang="zh-CN" dirty="0"/>
              <a:t>2</a:t>
            </a:r>
            <a:r>
              <a:rPr lang="zh-CN" altLang="zh-CN" dirty="0"/>
              <a:t>）结构数组元素间的赋值运算。可以将一个结构数组元素赋给该数组中的另一个元素，或赋给同一类型的结构变量。</a:t>
            </a:r>
          </a:p>
          <a:p>
            <a:pPr indent="446088" fontAlgn="ctr"/>
            <a:r>
              <a:rPr lang="zh-CN" altLang="zh-CN" dirty="0"/>
              <a:t>例如，将前面例中的</a:t>
            </a:r>
            <a:r>
              <a:rPr lang="en-US" altLang="zh-CN" dirty="0" err="1"/>
              <a:t>MyArray</a:t>
            </a:r>
            <a:r>
              <a:rPr lang="zh-CN" altLang="zh-CN" dirty="0"/>
              <a:t>结构数组变量的第</a:t>
            </a:r>
            <a:r>
              <a:rPr lang="en-US" altLang="zh-CN" dirty="0"/>
              <a:t>10</a:t>
            </a:r>
            <a:r>
              <a:rPr lang="zh-CN" altLang="zh-CN" dirty="0"/>
              <a:t>个元素赋给第</a:t>
            </a:r>
            <a:r>
              <a:rPr lang="en-US" altLang="zh-CN" dirty="0"/>
              <a:t>1</a:t>
            </a:r>
            <a:r>
              <a:rPr lang="zh-CN" altLang="zh-CN" dirty="0"/>
              <a:t>个元素</a:t>
            </a:r>
            <a:r>
              <a:rPr lang="zh-CN" altLang="zh-CN" dirty="0" smtClean="0"/>
              <a:t>：</a:t>
            </a:r>
            <a:endParaRPr lang="zh-CN" altLang="zh-CN" dirty="0"/>
          </a:p>
        </p:txBody>
      </p:sp>
      <p:sp>
        <p:nvSpPr>
          <p:cNvPr id="8" name="圆角矩形 7"/>
          <p:cNvSpPr/>
          <p:nvPr/>
        </p:nvSpPr>
        <p:spPr>
          <a:xfrm>
            <a:off x="1512523" y="4377917"/>
            <a:ext cx="8322593" cy="391597"/>
          </a:xfrm>
          <a:prstGeom prst="roundRect">
            <a:avLst/>
          </a:prstGeom>
          <a:solidFill>
            <a:schemeClr val="accent5">
              <a:lumMod val="40000"/>
              <a:lumOff val="60000"/>
            </a:schemeClr>
          </a:solidFill>
        </p:spPr>
        <p:txBody>
          <a:bodyPr wrap="square">
            <a:spAutoFit/>
          </a:bodyPr>
          <a:lstStyle/>
          <a:p>
            <a:r>
              <a:rPr lang="en-US" altLang="zh-CN" dirty="0" err="1"/>
              <a:t>MyArray</a:t>
            </a:r>
            <a:r>
              <a:rPr lang="en-US" altLang="zh-CN" dirty="0"/>
              <a:t>(0) = </a:t>
            </a:r>
            <a:r>
              <a:rPr lang="en-US" altLang="zh-CN" dirty="0" err="1"/>
              <a:t>MyArray</a:t>
            </a:r>
            <a:r>
              <a:rPr lang="en-US" altLang="zh-CN" dirty="0"/>
              <a:t>(9)		</a:t>
            </a:r>
            <a:endParaRPr lang="zh-CN" altLang="en-US" dirty="0"/>
          </a:p>
        </p:txBody>
      </p:sp>
      <p:sp>
        <p:nvSpPr>
          <p:cNvPr id="9" name="矩形 8"/>
          <p:cNvSpPr/>
          <p:nvPr/>
        </p:nvSpPr>
        <p:spPr>
          <a:xfrm>
            <a:off x="1343432" y="4769514"/>
            <a:ext cx="8885089" cy="353943"/>
          </a:xfrm>
          <a:prstGeom prst="rect">
            <a:avLst/>
          </a:prstGeom>
        </p:spPr>
        <p:txBody>
          <a:bodyPr wrap="square">
            <a:spAutoFit/>
          </a:bodyPr>
          <a:lstStyle/>
          <a:p>
            <a:pPr fontAlgn="ctr"/>
            <a:r>
              <a:rPr lang="zh-CN" altLang="zh-CN" dirty="0"/>
              <a:t>因为</a:t>
            </a:r>
            <a:r>
              <a:rPr lang="en-US" altLang="zh-CN" dirty="0" err="1"/>
              <a:t>MyArray</a:t>
            </a:r>
            <a:r>
              <a:rPr lang="en-US" altLang="zh-CN" dirty="0"/>
              <a:t>(0)</a:t>
            </a:r>
            <a:r>
              <a:rPr lang="zh-CN" altLang="zh-CN" dirty="0"/>
              <a:t>和</a:t>
            </a:r>
            <a:r>
              <a:rPr lang="en-US" altLang="zh-CN" dirty="0" err="1"/>
              <a:t>MyArray</a:t>
            </a:r>
            <a:r>
              <a:rPr lang="en-US" altLang="zh-CN" dirty="0"/>
              <a:t>(9)</a:t>
            </a:r>
            <a:r>
              <a:rPr lang="zh-CN" altLang="zh-CN" dirty="0"/>
              <a:t>具有同样的结构类型，所以它符合结构的整体赋值规则。</a:t>
            </a:r>
          </a:p>
        </p:txBody>
      </p:sp>
    </p:spTree>
    <p:extLst>
      <p:ext uri="{BB962C8B-B14F-4D97-AF65-F5344CB8AC3E}">
        <p14:creationId xmlns:p14="http://schemas.microsoft.com/office/powerpoint/2010/main" val="34561262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．结构数组</a:t>
            </a:r>
          </a:p>
        </p:txBody>
      </p:sp>
      <p:sp>
        <p:nvSpPr>
          <p:cNvPr id="3" name="TextBox 2"/>
          <p:cNvSpPr txBox="1"/>
          <p:nvPr/>
        </p:nvSpPr>
        <p:spPr>
          <a:xfrm>
            <a:off x="744279" y="839972"/>
            <a:ext cx="9792586" cy="615553"/>
          </a:xfrm>
          <a:prstGeom prst="rect">
            <a:avLst/>
          </a:prstGeom>
          <a:noFill/>
        </p:spPr>
        <p:txBody>
          <a:bodyPr wrap="square" rtlCol="0">
            <a:spAutoFit/>
          </a:bodyPr>
          <a:lstStyle/>
          <a:p>
            <a:pPr indent="446088"/>
            <a:r>
              <a:rPr lang="zh-CN" altLang="zh-CN" dirty="0"/>
              <a:t>（</a:t>
            </a:r>
            <a:r>
              <a:rPr lang="en-US" altLang="zh-CN" dirty="0"/>
              <a:t>3</a:t>
            </a:r>
            <a:r>
              <a:rPr lang="zh-CN" altLang="zh-CN" dirty="0"/>
              <a:t>）结构成员的输入</a:t>
            </a:r>
            <a:r>
              <a:rPr lang="en-US" altLang="zh-CN" dirty="0"/>
              <a:t>/</a:t>
            </a:r>
            <a:r>
              <a:rPr lang="zh-CN" altLang="zh-CN" dirty="0"/>
              <a:t>输出。可以对结构变量中的成员进行输入</a:t>
            </a:r>
            <a:r>
              <a:rPr lang="en-US" altLang="zh-CN" dirty="0"/>
              <a:t>/</a:t>
            </a:r>
            <a:r>
              <a:rPr lang="zh-CN" altLang="zh-CN" dirty="0"/>
              <a:t>输出操作。例如，对前面例中的</a:t>
            </a:r>
            <a:r>
              <a:rPr lang="en-US" altLang="zh-CN" dirty="0" err="1"/>
              <a:t>MyArray</a:t>
            </a:r>
            <a:r>
              <a:rPr lang="zh-CN" altLang="zh-CN" dirty="0"/>
              <a:t>结构数组变量的第</a:t>
            </a:r>
            <a:r>
              <a:rPr lang="en-US" altLang="zh-CN" dirty="0"/>
              <a:t>10</a:t>
            </a:r>
            <a:r>
              <a:rPr lang="zh-CN" altLang="zh-CN" dirty="0"/>
              <a:t>个元素的</a:t>
            </a:r>
            <a:r>
              <a:rPr lang="en-US" altLang="zh-CN" dirty="0" err="1"/>
              <a:t>strName</a:t>
            </a:r>
            <a:r>
              <a:rPr lang="zh-CN" altLang="zh-CN" dirty="0"/>
              <a:t>成员进行输出操作</a:t>
            </a:r>
            <a:r>
              <a:rPr lang="zh-CN" altLang="zh-CN" dirty="0" smtClean="0"/>
              <a:t>：</a:t>
            </a:r>
            <a:endParaRPr lang="zh-CN" altLang="zh-CN" dirty="0"/>
          </a:p>
        </p:txBody>
      </p:sp>
      <p:sp>
        <p:nvSpPr>
          <p:cNvPr id="4" name="圆角矩形 3"/>
          <p:cNvSpPr/>
          <p:nvPr/>
        </p:nvSpPr>
        <p:spPr>
          <a:xfrm>
            <a:off x="1443311" y="1455525"/>
            <a:ext cx="8402438" cy="391597"/>
          </a:xfrm>
          <a:prstGeom prst="roundRect">
            <a:avLst/>
          </a:prstGeom>
          <a:solidFill>
            <a:schemeClr val="accent5">
              <a:lumMod val="40000"/>
              <a:lumOff val="60000"/>
            </a:schemeClr>
          </a:solidFill>
        </p:spPr>
        <p:txBody>
          <a:bodyPr wrap="square">
            <a:spAutoFit/>
          </a:bodyPr>
          <a:lstStyle/>
          <a:p>
            <a:r>
              <a:rPr lang="en-US" altLang="zh-CN" dirty="0" err="1"/>
              <a:t>Debug.WriteLine</a:t>
            </a:r>
            <a:r>
              <a:rPr lang="en-US" altLang="zh-CN" dirty="0"/>
              <a:t>(</a:t>
            </a:r>
            <a:r>
              <a:rPr lang="en-US" altLang="zh-CN" dirty="0" err="1"/>
              <a:t>MyArray</a:t>
            </a:r>
            <a:r>
              <a:rPr lang="en-US" altLang="zh-CN" dirty="0"/>
              <a:t>(9).</a:t>
            </a:r>
            <a:r>
              <a:rPr lang="en-US" altLang="zh-CN" dirty="0" err="1"/>
              <a:t>strName</a:t>
            </a:r>
            <a:r>
              <a:rPr lang="en-US" altLang="zh-CN" dirty="0"/>
              <a:t>)  		</a:t>
            </a:r>
            <a:r>
              <a:rPr lang="en-US" altLang="zh-CN" dirty="0" smtClean="0"/>
              <a:t>' </a:t>
            </a:r>
            <a:r>
              <a:rPr lang="zh-CN" altLang="zh-CN" dirty="0"/>
              <a:t>在集成环境的输出窗口显示成员值</a:t>
            </a:r>
          </a:p>
        </p:txBody>
      </p:sp>
      <p:sp>
        <p:nvSpPr>
          <p:cNvPr id="5" name="TextBox 4"/>
          <p:cNvSpPr txBox="1"/>
          <p:nvPr/>
        </p:nvSpPr>
        <p:spPr>
          <a:xfrm>
            <a:off x="850605" y="1924493"/>
            <a:ext cx="9494874" cy="615553"/>
          </a:xfrm>
          <a:prstGeom prst="rect">
            <a:avLst/>
          </a:prstGeom>
          <a:noFill/>
        </p:spPr>
        <p:txBody>
          <a:bodyPr wrap="square" rtlCol="0">
            <a:spAutoFit/>
          </a:bodyPr>
          <a:lstStyle/>
          <a:p>
            <a:pPr indent="542925"/>
            <a:r>
              <a:rPr lang="zh-CN" altLang="zh-CN" dirty="0"/>
              <a:t>但是，不能把结构数组元素作为一个整体直接输入</a:t>
            </a:r>
            <a:r>
              <a:rPr lang="en-US" altLang="zh-CN" dirty="0"/>
              <a:t>/</a:t>
            </a:r>
            <a:r>
              <a:rPr lang="zh-CN" altLang="zh-CN" dirty="0"/>
              <a:t>输出。例如，对</a:t>
            </a:r>
            <a:r>
              <a:rPr lang="en-US" altLang="zh-CN" dirty="0" err="1"/>
              <a:t>MyArray</a:t>
            </a:r>
            <a:r>
              <a:rPr lang="zh-CN" altLang="zh-CN" dirty="0"/>
              <a:t>结构数组变量的第</a:t>
            </a:r>
            <a:r>
              <a:rPr lang="en-US" altLang="zh-CN" dirty="0"/>
              <a:t>10</a:t>
            </a:r>
            <a:r>
              <a:rPr lang="zh-CN" altLang="zh-CN" dirty="0"/>
              <a:t>个元素进行直接输出</a:t>
            </a:r>
            <a:r>
              <a:rPr lang="zh-CN" altLang="zh-CN" dirty="0" smtClean="0"/>
              <a:t>：</a:t>
            </a:r>
            <a:endParaRPr lang="zh-CN" altLang="zh-CN" dirty="0"/>
          </a:p>
        </p:txBody>
      </p:sp>
      <p:sp>
        <p:nvSpPr>
          <p:cNvPr id="6" name="圆角矩形 5"/>
          <p:cNvSpPr/>
          <p:nvPr/>
        </p:nvSpPr>
        <p:spPr>
          <a:xfrm>
            <a:off x="1443311" y="2540046"/>
            <a:ext cx="8402438" cy="391597"/>
          </a:xfrm>
          <a:prstGeom prst="roundRect">
            <a:avLst/>
          </a:prstGeom>
          <a:solidFill>
            <a:schemeClr val="accent5">
              <a:lumMod val="40000"/>
              <a:lumOff val="60000"/>
            </a:schemeClr>
          </a:solidFill>
        </p:spPr>
        <p:txBody>
          <a:bodyPr wrap="square">
            <a:spAutoFit/>
          </a:bodyPr>
          <a:lstStyle/>
          <a:p>
            <a:r>
              <a:rPr lang="en-US" altLang="zh-CN" dirty="0" err="1"/>
              <a:t>Debug.WriteLine</a:t>
            </a:r>
            <a:r>
              <a:rPr lang="en-US" altLang="zh-CN" dirty="0"/>
              <a:t>(</a:t>
            </a:r>
            <a:r>
              <a:rPr lang="en-US" altLang="zh-CN" dirty="0" err="1"/>
              <a:t>MyArray</a:t>
            </a:r>
            <a:r>
              <a:rPr lang="en-US" altLang="zh-CN" dirty="0"/>
              <a:t>(9))  				' </a:t>
            </a:r>
            <a:r>
              <a:rPr lang="zh-CN" altLang="zh-CN" dirty="0"/>
              <a:t>出错</a:t>
            </a:r>
          </a:p>
        </p:txBody>
      </p:sp>
      <p:sp>
        <p:nvSpPr>
          <p:cNvPr id="7" name="矩形 6"/>
          <p:cNvSpPr/>
          <p:nvPr/>
        </p:nvSpPr>
        <p:spPr>
          <a:xfrm>
            <a:off x="1443311" y="3016006"/>
            <a:ext cx="7205145" cy="615553"/>
          </a:xfrm>
          <a:prstGeom prst="rect">
            <a:avLst/>
          </a:prstGeom>
        </p:spPr>
        <p:txBody>
          <a:bodyPr wrap="square">
            <a:spAutoFit/>
          </a:bodyPr>
          <a:lstStyle/>
          <a:p>
            <a:pPr fontAlgn="ctr"/>
            <a:r>
              <a:rPr lang="zh-CN" altLang="zh-CN" dirty="0"/>
              <a:t>【例</a:t>
            </a:r>
            <a:r>
              <a:rPr lang="en-US" altLang="zh-CN" dirty="0"/>
              <a:t>5.3</a:t>
            </a:r>
            <a:r>
              <a:rPr lang="zh-CN" altLang="zh-CN" dirty="0"/>
              <a:t>】 编写程序实现学生基本信息的数据输入和</a:t>
            </a:r>
            <a:r>
              <a:rPr lang="zh-CN" altLang="zh-CN" dirty="0">
                <a:hlinkClick r:id="rId3" action="ppaction://hlinkfile"/>
              </a:rPr>
              <a:t>输出操作</a:t>
            </a:r>
            <a:r>
              <a:rPr lang="zh-CN" altLang="zh-CN" dirty="0" smtClean="0">
                <a:hlinkClick r:id="rId3" action="ppaction://hlinkfile"/>
              </a:rPr>
              <a:t>。</a:t>
            </a:r>
            <a:r>
              <a:rPr lang="zh-CN" altLang="en-US" dirty="0" smtClean="0">
                <a:hlinkClick r:id="rId3" action="ppaction://hlinkfile"/>
              </a:rPr>
              <a:t>程序</a:t>
            </a:r>
            <a:r>
              <a:rPr lang="zh-CN" altLang="zh-CN" dirty="0" smtClean="0">
                <a:hlinkClick r:id="rId3" action="ppaction://hlinkfile"/>
              </a:rPr>
              <a:t>代码</a:t>
            </a:r>
            <a:r>
              <a:rPr lang="zh-CN" altLang="en-US" dirty="0" smtClean="0"/>
              <a:t>。</a:t>
            </a:r>
            <a:endParaRPr lang="en-US" altLang="zh-CN" dirty="0" smtClean="0"/>
          </a:p>
          <a:p>
            <a:pPr fontAlgn="ctr"/>
            <a:r>
              <a:rPr lang="zh-CN" altLang="zh-CN" dirty="0"/>
              <a:t>图</a:t>
            </a:r>
            <a:r>
              <a:rPr lang="en-US" altLang="zh-CN" dirty="0"/>
              <a:t>5.3</a:t>
            </a:r>
            <a:r>
              <a:rPr lang="zh-CN" altLang="zh-CN" dirty="0"/>
              <a:t>是分别输入三个学生信息后在集成环境即时窗口中显示的输出结果</a:t>
            </a:r>
            <a:r>
              <a:rPr lang="zh-CN" altLang="zh-CN" dirty="0" smtClean="0"/>
              <a:t>。</a:t>
            </a:r>
            <a:endParaRPr lang="zh-CN" altLang="zh-CN" dirty="0"/>
          </a:p>
        </p:txBody>
      </p:sp>
      <p:pic>
        <p:nvPicPr>
          <p:cNvPr id="2050" name="Picture 2" descr="5t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5824" y="3673464"/>
            <a:ext cx="3654558" cy="1658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16463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63286"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集合及应用</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305466" y="3415406"/>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．建立集合对象</a:t>
            </a:r>
          </a:p>
        </p:txBody>
      </p:sp>
      <p:sp>
        <p:nvSpPr>
          <p:cNvPr id="15" name="文本占位符 5"/>
          <p:cNvSpPr txBox="1">
            <a:spLocks/>
          </p:cNvSpPr>
          <p:nvPr/>
        </p:nvSpPr>
        <p:spPr>
          <a:xfrm>
            <a:off x="5305466" y="3838662"/>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．添加数据项</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05466" y="4264355"/>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．删除数据项</a:t>
            </a:r>
          </a:p>
        </p:txBody>
      </p:sp>
      <p:sp>
        <p:nvSpPr>
          <p:cNvPr id="17" name="文本占位符 5"/>
          <p:cNvSpPr txBox="1">
            <a:spLocks/>
          </p:cNvSpPr>
          <p:nvPr/>
        </p:nvSpPr>
        <p:spPr>
          <a:xfrm>
            <a:off x="5305466" y="4687611"/>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．引用数据项</a:t>
            </a:r>
          </a:p>
        </p:txBody>
      </p:sp>
    </p:spTree>
    <p:extLst>
      <p:ext uri="{BB962C8B-B14F-4D97-AF65-F5344CB8AC3E}">
        <p14:creationId xmlns:p14="http://schemas.microsoft.com/office/powerpoint/2010/main" val="345319178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400"/>
                                        <p:tgtEl>
                                          <p:spTgt spid="15"/>
                                        </p:tgtEl>
                                      </p:cBhvr>
                                    </p:animEffect>
                                  </p:childTnLst>
                                </p:cTn>
                              </p:par>
                            </p:childTnLst>
                          </p:cTn>
                        </p:par>
                        <p:par>
                          <p:cTn id="32" fill="hold">
                            <p:stCondLst>
                              <p:cond delay="2750"/>
                            </p:stCondLst>
                            <p:childTnLst>
                              <p:par>
                                <p:cTn id="33" presetID="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P spid="18" grpId="0"/>
      <p:bldP spid="19" grpId="0"/>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集合及应用</a:t>
            </a:r>
          </a:p>
        </p:txBody>
      </p:sp>
      <p:sp>
        <p:nvSpPr>
          <p:cNvPr id="3" name="TextBox 2"/>
          <p:cNvSpPr txBox="1"/>
          <p:nvPr/>
        </p:nvSpPr>
        <p:spPr>
          <a:xfrm>
            <a:off x="978195" y="882502"/>
            <a:ext cx="9431079" cy="3141285"/>
          </a:xfrm>
          <a:prstGeom prst="round2DiagRect">
            <a:avLst/>
          </a:prstGeom>
          <a:noFill/>
          <a:ln w="19050">
            <a:solidFill>
              <a:srgbClr val="C00000"/>
            </a:solidFill>
            <a:prstDash val="dashDot"/>
          </a:ln>
        </p:spPr>
        <p:txBody>
          <a:bodyPr wrap="square" rtlCol="0">
            <a:spAutoFit/>
          </a:bodyPr>
          <a:lstStyle/>
          <a:p>
            <a:pPr indent="446088" fontAlgn="ctr">
              <a:lnSpc>
                <a:spcPct val="150000"/>
              </a:lnSpc>
            </a:pPr>
            <a:r>
              <a:rPr lang="zh-CN" altLang="zh-CN" dirty="0"/>
              <a:t>在</a:t>
            </a:r>
            <a:r>
              <a:rPr lang="en-US" altLang="zh-CN" dirty="0"/>
              <a:t>VB.NET</a:t>
            </a:r>
            <a:r>
              <a:rPr lang="zh-CN" altLang="zh-CN" dirty="0"/>
              <a:t>中，提供一个预定义的对象，称为集合（</a:t>
            </a:r>
            <a:r>
              <a:rPr lang="en-US" altLang="zh-CN" dirty="0"/>
              <a:t>Collection</a:t>
            </a:r>
            <a:r>
              <a:rPr lang="zh-CN" altLang="zh-CN" dirty="0"/>
              <a:t>）。可以把多个数据项（成员）放到集合中，它的优点类似于数组，可以存放多个数据，但它却提供了比数组更灵活、更有效的处理数据项的方法。与数组比较，集合有以下明显的优势：</a:t>
            </a:r>
          </a:p>
          <a:p>
            <a:pPr indent="446088" fontAlgn="ctr">
              <a:lnSpc>
                <a:spcPct val="150000"/>
              </a:lnSpc>
            </a:pPr>
            <a:r>
              <a:rPr lang="zh-CN" altLang="zh-CN" dirty="0"/>
              <a:t>（</a:t>
            </a:r>
            <a:r>
              <a:rPr lang="en-US" altLang="zh-CN" dirty="0"/>
              <a:t>1</a:t>
            </a:r>
            <a:r>
              <a:rPr lang="zh-CN" altLang="zh-CN" dirty="0"/>
              <a:t>）集合比数组占用内存少。</a:t>
            </a:r>
          </a:p>
          <a:p>
            <a:pPr indent="446088" fontAlgn="ctr">
              <a:lnSpc>
                <a:spcPct val="150000"/>
              </a:lnSpc>
            </a:pPr>
            <a:r>
              <a:rPr lang="zh-CN" altLang="zh-CN" dirty="0"/>
              <a:t>（</a:t>
            </a:r>
            <a:r>
              <a:rPr lang="en-US" altLang="zh-CN" dirty="0"/>
              <a:t>2</a:t>
            </a:r>
            <a:r>
              <a:rPr lang="zh-CN" altLang="zh-CN" dirty="0"/>
              <a:t>）集合具有更灵活的索引功能。</a:t>
            </a:r>
          </a:p>
          <a:p>
            <a:pPr indent="446088" fontAlgn="ctr">
              <a:lnSpc>
                <a:spcPct val="150000"/>
              </a:lnSpc>
            </a:pPr>
            <a:r>
              <a:rPr lang="zh-CN" altLang="zh-CN" dirty="0"/>
              <a:t>（</a:t>
            </a:r>
            <a:r>
              <a:rPr lang="en-US" altLang="zh-CN" dirty="0"/>
              <a:t>3</a:t>
            </a:r>
            <a:r>
              <a:rPr lang="zh-CN" altLang="zh-CN" dirty="0"/>
              <a:t>）集合提供了增加和删除成员的方法。</a:t>
            </a:r>
          </a:p>
          <a:p>
            <a:pPr indent="446088" fontAlgn="ctr">
              <a:lnSpc>
                <a:spcPct val="150000"/>
              </a:lnSpc>
            </a:pPr>
            <a:r>
              <a:rPr lang="zh-CN" altLang="zh-CN" dirty="0"/>
              <a:t>（</a:t>
            </a:r>
            <a:r>
              <a:rPr lang="en-US" altLang="zh-CN" dirty="0"/>
              <a:t>4</a:t>
            </a:r>
            <a:r>
              <a:rPr lang="zh-CN" altLang="zh-CN" dirty="0"/>
              <a:t>）当删除或增加一个集合中的成员时，不需要像数组那样使用</a:t>
            </a:r>
            <a:r>
              <a:rPr lang="en-US" altLang="zh-CN" dirty="0" err="1"/>
              <a:t>ReDim</a:t>
            </a:r>
            <a:r>
              <a:rPr lang="zh-CN" altLang="zh-CN" dirty="0"/>
              <a:t>语句</a:t>
            </a:r>
            <a:r>
              <a:rPr lang="zh-CN" altLang="zh-CN" dirty="0" smtClean="0"/>
              <a:t>。</a:t>
            </a:r>
            <a:endParaRPr lang="zh-CN" altLang="zh-CN" dirty="0"/>
          </a:p>
        </p:txBody>
      </p:sp>
    </p:spTree>
    <p:extLst>
      <p:ext uri="{BB962C8B-B14F-4D97-AF65-F5344CB8AC3E}">
        <p14:creationId xmlns:p14="http://schemas.microsoft.com/office/powerpoint/2010/main" val="25363556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565011" y="2392326"/>
            <a:ext cx="8355165" cy="393404"/>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．建立集合对象</a:t>
            </a:r>
          </a:p>
        </p:txBody>
      </p:sp>
      <p:sp>
        <p:nvSpPr>
          <p:cNvPr id="3" name="TextBox 2"/>
          <p:cNvSpPr txBox="1"/>
          <p:nvPr/>
        </p:nvSpPr>
        <p:spPr>
          <a:xfrm>
            <a:off x="882502" y="861237"/>
            <a:ext cx="9548038" cy="615553"/>
          </a:xfrm>
          <a:prstGeom prst="rect">
            <a:avLst/>
          </a:prstGeom>
          <a:noFill/>
        </p:spPr>
        <p:txBody>
          <a:bodyPr wrap="square" rtlCol="0">
            <a:spAutoFit/>
          </a:bodyPr>
          <a:lstStyle/>
          <a:p>
            <a:pPr indent="446088"/>
            <a:r>
              <a:rPr lang="zh-CN" altLang="zh-CN" dirty="0"/>
              <a:t>集合是一个预定义的对象，要建立一个集合，必须先用关键字</a:t>
            </a:r>
            <a:r>
              <a:rPr lang="en-US" altLang="zh-CN" dirty="0"/>
              <a:t>New</a:t>
            </a:r>
            <a:r>
              <a:rPr lang="zh-CN" altLang="zh-CN" dirty="0"/>
              <a:t>建立一个</a:t>
            </a:r>
            <a:r>
              <a:rPr lang="en-US" altLang="zh-CN" dirty="0"/>
              <a:t>Collection</a:t>
            </a:r>
            <a:r>
              <a:rPr lang="zh-CN" altLang="zh-CN" dirty="0"/>
              <a:t>类的实例，建立集合对象的语法格式如下</a:t>
            </a:r>
            <a:r>
              <a:rPr lang="zh-CN" altLang="zh-CN" dirty="0" smtClean="0"/>
              <a:t>：</a:t>
            </a:r>
            <a:endParaRPr lang="zh-CN" altLang="zh-CN" dirty="0"/>
          </a:p>
        </p:txBody>
      </p:sp>
      <p:sp>
        <p:nvSpPr>
          <p:cNvPr id="4" name="圆角矩形 3"/>
          <p:cNvSpPr/>
          <p:nvPr/>
        </p:nvSpPr>
        <p:spPr>
          <a:xfrm>
            <a:off x="1565011" y="1476790"/>
            <a:ext cx="8355165" cy="391597"/>
          </a:xfrm>
          <a:prstGeom prst="roundRect">
            <a:avLst/>
          </a:prstGeom>
          <a:solidFill>
            <a:schemeClr val="accent5">
              <a:lumMod val="40000"/>
              <a:lumOff val="60000"/>
            </a:schemeClr>
          </a:solidFill>
        </p:spPr>
        <p:txBody>
          <a:bodyPr wrap="square">
            <a:spAutoFit/>
          </a:bodyPr>
          <a:lstStyle/>
          <a:p>
            <a:r>
              <a:rPr lang="en-US" altLang="zh-CN" dirty="0"/>
              <a:t>Dim </a:t>
            </a:r>
            <a:r>
              <a:rPr lang="zh-CN" altLang="zh-CN" dirty="0"/>
              <a:t>集合名</a:t>
            </a:r>
            <a:r>
              <a:rPr lang="en-US" altLang="zh-CN" dirty="0"/>
              <a:t> As New Collection()</a:t>
            </a:r>
            <a:endParaRPr lang="zh-CN" altLang="zh-CN" dirty="0"/>
          </a:p>
        </p:txBody>
      </p:sp>
      <p:sp>
        <p:nvSpPr>
          <p:cNvPr id="5" name="TextBox 4"/>
          <p:cNvSpPr txBox="1"/>
          <p:nvPr/>
        </p:nvSpPr>
        <p:spPr>
          <a:xfrm>
            <a:off x="1469318" y="1722449"/>
            <a:ext cx="8737938" cy="1661993"/>
          </a:xfrm>
          <a:prstGeom prst="rect">
            <a:avLst/>
          </a:prstGeom>
          <a:noFill/>
        </p:spPr>
        <p:txBody>
          <a:bodyPr wrap="square" rtlCol="0">
            <a:spAutoFit/>
          </a:bodyPr>
          <a:lstStyle/>
          <a:p>
            <a:pPr fontAlgn="ctr">
              <a:lnSpc>
                <a:spcPct val="200000"/>
              </a:lnSpc>
            </a:pPr>
            <a:r>
              <a:rPr lang="zh-CN" altLang="zh-CN" dirty="0"/>
              <a:t>例如，建立一个名为</a:t>
            </a:r>
            <a:r>
              <a:rPr lang="en-US" altLang="zh-CN" dirty="0" err="1"/>
              <a:t>MyC</a:t>
            </a:r>
            <a:r>
              <a:rPr lang="zh-CN" altLang="zh-CN" dirty="0"/>
              <a:t>的集合对象如下：</a:t>
            </a:r>
          </a:p>
          <a:p>
            <a:pPr>
              <a:lnSpc>
                <a:spcPct val="200000"/>
              </a:lnSpc>
            </a:pPr>
            <a:r>
              <a:rPr lang="en-US" altLang="zh-CN" dirty="0" smtClean="0"/>
              <a:t>  Dim  </a:t>
            </a:r>
            <a:r>
              <a:rPr lang="en-US" altLang="zh-CN" dirty="0" err="1"/>
              <a:t>MyC</a:t>
            </a:r>
            <a:r>
              <a:rPr lang="en-US" altLang="zh-CN" dirty="0"/>
              <a:t>  As  New  Collection()</a:t>
            </a:r>
            <a:endParaRPr lang="zh-CN" altLang="zh-CN" dirty="0"/>
          </a:p>
          <a:p>
            <a:pPr fontAlgn="ctr">
              <a:lnSpc>
                <a:spcPct val="200000"/>
              </a:lnSpc>
            </a:pPr>
            <a:r>
              <a:rPr lang="zh-CN" altLang="zh-CN" dirty="0"/>
              <a:t>建立集合对象后，就可以对集合执行三种基本操作：在集合中添加、删除、查找数据项</a:t>
            </a:r>
            <a:r>
              <a:rPr lang="zh-CN" altLang="zh-CN" dirty="0" smtClean="0"/>
              <a:t>。</a:t>
            </a:r>
            <a:endParaRPr lang="zh-CN" altLang="zh-CN" dirty="0"/>
          </a:p>
        </p:txBody>
      </p:sp>
    </p:spTree>
    <p:extLst>
      <p:ext uri="{BB962C8B-B14F-4D97-AF65-F5344CB8AC3E}">
        <p14:creationId xmlns:p14="http://schemas.microsoft.com/office/powerpoint/2010/main" val="29409196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．添加数据项</a:t>
            </a:r>
          </a:p>
        </p:txBody>
      </p:sp>
      <p:sp>
        <p:nvSpPr>
          <p:cNvPr id="3" name="TextBox 2"/>
          <p:cNvSpPr txBox="1"/>
          <p:nvPr/>
        </p:nvSpPr>
        <p:spPr>
          <a:xfrm>
            <a:off x="1116419" y="818707"/>
            <a:ext cx="9314121" cy="353943"/>
          </a:xfrm>
          <a:prstGeom prst="rect">
            <a:avLst/>
          </a:prstGeom>
          <a:noFill/>
        </p:spPr>
        <p:txBody>
          <a:bodyPr wrap="square" rtlCol="0">
            <a:spAutoFit/>
          </a:bodyPr>
          <a:lstStyle/>
          <a:p>
            <a:r>
              <a:rPr lang="zh-CN" altLang="zh-CN" dirty="0"/>
              <a:t>创建集合对象后，可以利用集合对象的</a:t>
            </a:r>
            <a:r>
              <a:rPr lang="en-US" altLang="zh-CN" dirty="0"/>
              <a:t>Add</a:t>
            </a:r>
            <a:r>
              <a:rPr lang="zh-CN" altLang="zh-CN" dirty="0"/>
              <a:t>方法，向集合中添加数据项。</a:t>
            </a:r>
            <a:r>
              <a:rPr lang="en-US" altLang="zh-CN" dirty="0"/>
              <a:t>Add</a:t>
            </a:r>
            <a:r>
              <a:rPr lang="zh-CN" altLang="zh-CN" dirty="0"/>
              <a:t>方法的语法格式如下</a:t>
            </a:r>
            <a:r>
              <a:rPr lang="zh-CN" altLang="zh-CN" dirty="0" smtClean="0"/>
              <a:t>：</a:t>
            </a:r>
            <a:endParaRPr lang="zh-CN" altLang="zh-CN" dirty="0"/>
          </a:p>
        </p:txBody>
      </p:sp>
      <p:sp>
        <p:nvSpPr>
          <p:cNvPr id="4" name="圆角矩形 3"/>
          <p:cNvSpPr/>
          <p:nvPr/>
        </p:nvSpPr>
        <p:spPr>
          <a:xfrm>
            <a:off x="1258382" y="1172650"/>
            <a:ext cx="8640530" cy="391597"/>
          </a:xfrm>
          <a:prstGeom prst="roundRect">
            <a:avLst/>
          </a:prstGeom>
          <a:solidFill>
            <a:schemeClr val="accent5">
              <a:lumMod val="40000"/>
              <a:lumOff val="60000"/>
            </a:schemeClr>
          </a:solidFill>
        </p:spPr>
        <p:txBody>
          <a:bodyPr wrap="square">
            <a:spAutoFit/>
          </a:bodyPr>
          <a:lstStyle/>
          <a:p>
            <a:r>
              <a:rPr lang="zh-CN" altLang="zh-CN" dirty="0"/>
              <a:t>集合对象名</a:t>
            </a:r>
            <a:r>
              <a:rPr lang="en-US" altLang="zh-CN" dirty="0"/>
              <a:t>.Add(Item [,Key][,Before][,After])</a:t>
            </a:r>
            <a:endParaRPr lang="zh-CN" altLang="zh-CN" dirty="0"/>
          </a:p>
        </p:txBody>
      </p:sp>
      <p:sp>
        <p:nvSpPr>
          <p:cNvPr id="5" name="TextBox 4"/>
          <p:cNvSpPr txBox="1"/>
          <p:nvPr/>
        </p:nvSpPr>
        <p:spPr>
          <a:xfrm>
            <a:off x="701745" y="1594511"/>
            <a:ext cx="9845749" cy="3624069"/>
          </a:xfrm>
          <a:prstGeom prst="rect">
            <a:avLst/>
          </a:prstGeom>
          <a:noFill/>
        </p:spPr>
        <p:txBody>
          <a:bodyPr wrap="square" rtlCol="0">
            <a:spAutoFit/>
          </a:bodyPr>
          <a:lstStyle/>
          <a:p>
            <a:pPr indent="446088" fontAlgn="ctr">
              <a:lnSpc>
                <a:spcPct val="150000"/>
              </a:lnSpc>
            </a:pPr>
            <a:r>
              <a:rPr lang="zh-CN" altLang="zh-CN" dirty="0"/>
              <a:t>其中：</a:t>
            </a:r>
          </a:p>
          <a:p>
            <a:pPr indent="446088" fontAlgn="ctr">
              <a:lnSpc>
                <a:spcPct val="150000"/>
              </a:lnSpc>
            </a:pPr>
            <a:r>
              <a:rPr lang="zh-CN" altLang="zh-CN" dirty="0"/>
              <a:t>（</a:t>
            </a:r>
            <a:r>
              <a:rPr lang="en-US" altLang="zh-CN" dirty="0"/>
              <a:t>1</a:t>
            </a:r>
            <a:r>
              <a:rPr lang="zh-CN" altLang="zh-CN" dirty="0"/>
              <a:t>）集合对象名，代表用关键字</a:t>
            </a:r>
            <a:r>
              <a:rPr lang="en-US" altLang="zh-CN" dirty="0"/>
              <a:t>New</a:t>
            </a:r>
            <a:r>
              <a:rPr lang="zh-CN" altLang="zh-CN" dirty="0"/>
              <a:t>创建的集合对象名称。</a:t>
            </a:r>
          </a:p>
          <a:p>
            <a:pPr indent="446088" fontAlgn="ctr">
              <a:lnSpc>
                <a:spcPct val="150000"/>
              </a:lnSpc>
            </a:pPr>
            <a:r>
              <a:rPr lang="zh-CN" altLang="zh-CN" dirty="0"/>
              <a:t>（</a:t>
            </a:r>
            <a:r>
              <a:rPr lang="en-US" altLang="zh-CN" dirty="0"/>
              <a:t>2</a:t>
            </a:r>
            <a:r>
              <a:rPr lang="zh-CN" altLang="zh-CN" dirty="0"/>
              <a:t>）</a:t>
            </a:r>
            <a:r>
              <a:rPr lang="en-US" altLang="zh-CN" dirty="0"/>
              <a:t>Item</a:t>
            </a:r>
            <a:r>
              <a:rPr lang="zh-CN" altLang="zh-CN" dirty="0"/>
              <a:t>，必选项。添加到集合中的数据项，它可以是任何类型的常量、变量、对象等数据。如果要显式声明，通常把它声明为</a:t>
            </a:r>
            <a:r>
              <a:rPr lang="en-US" altLang="zh-CN" dirty="0"/>
              <a:t>Object</a:t>
            </a:r>
            <a:r>
              <a:rPr lang="zh-CN" altLang="zh-CN" dirty="0"/>
              <a:t>数据类型。也就是说，在一个集合中，可以混用多种数据类型。</a:t>
            </a:r>
          </a:p>
          <a:p>
            <a:pPr indent="446088" fontAlgn="ctr">
              <a:lnSpc>
                <a:spcPct val="150000"/>
              </a:lnSpc>
            </a:pPr>
            <a:r>
              <a:rPr lang="zh-CN" altLang="zh-CN" dirty="0"/>
              <a:t>（</a:t>
            </a:r>
            <a:r>
              <a:rPr lang="en-US" altLang="zh-CN" dirty="0"/>
              <a:t>3</a:t>
            </a:r>
            <a:r>
              <a:rPr lang="zh-CN" altLang="zh-CN" dirty="0"/>
              <a:t>）</a:t>
            </a:r>
            <a:r>
              <a:rPr lang="en-US" altLang="zh-CN" dirty="0"/>
              <a:t>Key</a:t>
            </a:r>
            <a:r>
              <a:rPr lang="zh-CN" altLang="zh-CN" dirty="0"/>
              <a:t>，可选项。它是一个字符串表达式，是与集合成员相关联的关键字，可以作为索引值使用，用来标识集合中的一个成员，通过它可以引用关联的</a:t>
            </a:r>
            <a:r>
              <a:rPr lang="en-US" altLang="zh-CN" dirty="0"/>
              <a:t>Item</a:t>
            </a:r>
            <a:r>
              <a:rPr lang="zh-CN" altLang="zh-CN" dirty="0"/>
              <a:t>值。</a:t>
            </a:r>
          </a:p>
          <a:p>
            <a:pPr indent="446088" fontAlgn="ctr">
              <a:lnSpc>
                <a:spcPct val="150000"/>
              </a:lnSpc>
            </a:pPr>
            <a:r>
              <a:rPr lang="zh-CN" altLang="zh-CN" dirty="0"/>
              <a:t>（</a:t>
            </a:r>
            <a:r>
              <a:rPr lang="en-US" altLang="zh-CN" dirty="0"/>
              <a:t>4</a:t>
            </a:r>
            <a:r>
              <a:rPr lang="zh-CN" altLang="zh-CN" dirty="0"/>
              <a:t>）</a:t>
            </a:r>
            <a:r>
              <a:rPr lang="en-US" altLang="zh-CN" dirty="0"/>
              <a:t>Before</a:t>
            </a:r>
            <a:r>
              <a:rPr lang="zh-CN" altLang="zh-CN" dirty="0"/>
              <a:t>，可选项。它是一个长整型的数值表达式。其取值范围为从</a:t>
            </a:r>
            <a:r>
              <a:rPr lang="en-US" altLang="zh-CN" dirty="0"/>
              <a:t>1</a:t>
            </a:r>
            <a:r>
              <a:rPr lang="zh-CN" altLang="zh-CN" dirty="0"/>
              <a:t>到成员总数。该值表示可以在</a:t>
            </a:r>
            <a:r>
              <a:rPr lang="en-US" altLang="zh-CN" dirty="0"/>
              <a:t>Before</a:t>
            </a:r>
            <a:r>
              <a:rPr lang="zh-CN" altLang="zh-CN" dirty="0"/>
              <a:t>指定的位置之前插入或删除数据项。</a:t>
            </a:r>
          </a:p>
          <a:p>
            <a:pPr indent="446088" fontAlgn="ctr">
              <a:lnSpc>
                <a:spcPct val="150000"/>
              </a:lnSpc>
            </a:pPr>
            <a:r>
              <a:rPr lang="zh-CN" altLang="zh-CN" dirty="0"/>
              <a:t>（</a:t>
            </a:r>
            <a:r>
              <a:rPr lang="en-US" altLang="zh-CN" dirty="0"/>
              <a:t>5</a:t>
            </a:r>
            <a:r>
              <a:rPr lang="zh-CN" altLang="zh-CN" dirty="0"/>
              <a:t>）</a:t>
            </a:r>
            <a:r>
              <a:rPr lang="en-US" altLang="zh-CN" dirty="0"/>
              <a:t>After</a:t>
            </a:r>
            <a:r>
              <a:rPr lang="zh-CN" altLang="zh-CN" dirty="0"/>
              <a:t>，可选项。与</a:t>
            </a:r>
            <a:r>
              <a:rPr lang="en-US" altLang="zh-CN" dirty="0"/>
              <a:t>Before</a:t>
            </a:r>
            <a:r>
              <a:rPr lang="zh-CN" altLang="zh-CN" dirty="0"/>
              <a:t>参数类似，但插入或删除的数据项位于</a:t>
            </a:r>
            <a:r>
              <a:rPr lang="en-US" altLang="zh-CN" dirty="0"/>
              <a:t>After</a:t>
            </a:r>
            <a:r>
              <a:rPr lang="zh-CN" altLang="zh-CN" dirty="0"/>
              <a:t>参数指定的数据项之后</a:t>
            </a:r>
            <a:r>
              <a:rPr lang="zh-CN" altLang="zh-CN" dirty="0" smtClean="0"/>
              <a:t>。</a:t>
            </a:r>
            <a:endParaRPr lang="zh-CN" altLang="zh-CN" dirty="0"/>
          </a:p>
        </p:txBody>
      </p:sp>
    </p:spTree>
    <p:extLst>
      <p:ext uri="{BB962C8B-B14F-4D97-AF65-F5344CB8AC3E}">
        <p14:creationId xmlns:p14="http://schemas.microsoft.com/office/powerpoint/2010/main" val="246409338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．添加数据项</a:t>
            </a:r>
          </a:p>
        </p:txBody>
      </p:sp>
      <p:sp>
        <p:nvSpPr>
          <p:cNvPr id="3" name="矩形 2"/>
          <p:cNvSpPr/>
          <p:nvPr/>
        </p:nvSpPr>
        <p:spPr>
          <a:xfrm>
            <a:off x="1187861" y="807648"/>
            <a:ext cx="5634876" cy="353943"/>
          </a:xfrm>
          <a:prstGeom prst="rect">
            <a:avLst/>
          </a:prstGeom>
        </p:spPr>
        <p:txBody>
          <a:bodyPr wrap="none">
            <a:spAutoFit/>
          </a:bodyPr>
          <a:lstStyle/>
          <a:p>
            <a:pPr fontAlgn="ctr"/>
            <a:r>
              <a:rPr lang="zh-CN" altLang="zh-CN" dirty="0"/>
              <a:t>例如，下面的程序代码可以把多个数据项添加到集合中：</a:t>
            </a:r>
          </a:p>
        </p:txBody>
      </p:sp>
      <p:sp>
        <p:nvSpPr>
          <p:cNvPr id="4" name="TextBox 3"/>
          <p:cNvSpPr txBox="1"/>
          <p:nvPr/>
        </p:nvSpPr>
        <p:spPr>
          <a:xfrm>
            <a:off x="1297172" y="1161591"/>
            <a:ext cx="9048307" cy="1549360"/>
          </a:xfrm>
          <a:prstGeom prst="roundRect">
            <a:avLst>
              <a:gd name="adj" fmla="val 9804"/>
            </a:avLst>
          </a:prstGeom>
          <a:solidFill>
            <a:schemeClr val="accent5">
              <a:lumMod val="40000"/>
              <a:lumOff val="60000"/>
            </a:schemeClr>
          </a:solidFill>
        </p:spPr>
        <p:txBody>
          <a:bodyPr wrap="square" rtlCol="0">
            <a:spAutoFit/>
          </a:bodyPr>
          <a:lstStyle/>
          <a:p>
            <a:r>
              <a:rPr lang="en-US" altLang="zh-CN" dirty="0"/>
              <a:t>Dim  I  As  Short				  </a:t>
            </a:r>
            <a:endParaRPr lang="zh-CN" altLang="zh-CN" dirty="0"/>
          </a:p>
          <a:p>
            <a:r>
              <a:rPr lang="en-US" altLang="zh-CN" dirty="0"/>
              <a:t>Dim  </a:t>
            </a:r>
            <a:r>
              <a:rPr lang="en-US" altLang="zh-CN" dirty="0" err="1"/>
              <a:t>MyId</a:t>
            </a:r>
            <a:r>
              <a:rPr lang="en-US" altLang="zh-CN" dirty="0"/>
              <a:t>  As  New  Collection				</a:t>
            </a:r>
            <a:r>
              <a:rPr lang="en-US" altLang="zh-CN" dirty="0" smtClean="0"/>
              <a:t>' </a:t>
            </a:r>
            <a:r>
              <a:rPr lang="zh-CN" altLang="zh-CN" dirty="0"/>
              <a:t>创建一个集合对象</a:t>
            </a:r>
            <a:r>
              <a:rPr lang="en-US" altLang="zh-CN" dirty="0" err="1"/>
              <a:t>MyId</a:t>
            </a:r>
            <a:endParaRPr lang="zh-CN" altLang="zh-CN" dirty="0"/>
          </a:p>
          <a:p>
            <a:r>
              <a:rPr lang="en-US" altLang="zh-CN" dirty="0"/>
              <a:t>For  I = 1  To  10							</a:t>
            </a:r>
            <a:endParaRPr lang="zh-CN" altLang="zh-CN" dirty="0"/>
          </a:p>
          <a:p>
            <a:r>
              <a:rPr lang="en-US" altLang="zh-CN" dirty="0"/>
              <a:t>	</a:t>
            </a:r>
            <a:r>
              <a:rPr lang="en-US" altLang="zh-CN" dirty="0" err="1"/>
              <a:t>MyId.Add</a:t>
            </a:r>
            <a:r>
              <a:rPr lang="en-US" altLang="zh-CN" dirty="0"/>
              <a:t>(Item:="</a:t>
            </a:r>
            <a:r>
              <a:rPr lang="zh-CN" altLang="zh-CN" dirty="0"/>
              <a:t>学号</a:t>
            </a:r>
            <a:r>
              <a:rPr lang="en-US" altLang="zh-CN" dirty="0"/>
              <a:t>" &amp; I, Key:= "</a:t>
            </a:r>
            <a:r>
              <a:rPr lang="en-US" altLang="zh-CN" dirty="0" err="1"/>
              <a:t>stuid</a:t>
            </a:r>
            <a:r>
              <a:rPr lang="en-US" altLang="zh-CN" dirty="0"/>
              <a:t>" &amp; I)	 </a:t>
            </a:r>
            <a:r>
              <a:rPr lang="en-US" altLang="zh-CN" dirty="0" smtClean="0"/>
              <a:t>' </a:t>
            </a:r>
            <a:r>
              <a:rPr lang="zh-CN" altLang="zh-CN" dirty="0"/>
              <a:t>添加字符型数据项和索引值</a:t>
            </a:r>
          </a:p>
          <a:p>
            <a:r>
              <a:rPr lang="en-US" altLang="zh-CN" dirty="0"/>
              <a:t>Next  I						</a:t>
            </a:r>
            <a:endParaRPr lang="zh-CN" altLang="zh-CN" dirty="0"/>
          </a:p>
        </p:txBody>
      </p:sp>
      <p:sp>
        <p:nvSpPr>
          <p:cNvPr id="5" name="TextBox 4"/>
          <p:cNvSpPr txBox="1"/>
          <p:nvPr/>
        </p:nvSpPr>
        <p:spPr>
          <a:xfrm>
            <a:off x="776177" y="2785730"/>
            <a:ext cx="9750056" cy="877163"/>
          </a:xfrm>
          <a:prstGeom prst="rect">
            <a:avLst/>
          </a:prstGeom>
          <a:noFill/>
        </p:spPr>
        <p:txBody>
          <a:bodyPr wrap="square" rtlCol="0">
            <a:spAutoFit/>
          </a:bodyPr>
          <a:lstStyle/>
          <a:p>
            <a:pPr indent="446088"/>
            <a:r>
              <a:rPr lang="zh-CN" altLang="zh-CN" dirty="0"/>
              <a:t>上面程序定义了一个集合对象</a:t>
            </a:r>
            <a:r>
              <a:rPr lang="en-US" altLang="zh-CN" dirty="0" err="1"/>
              <a:t>MyId</a:t>
            </a:r>
            <a:r>
              <a:rPr lang="zh-CN" altLang="zh-CN" dirty="0"/>
              <a:t>，然后用</a:t>
            </a:r>
            <a:r>
              <a:rPr lang="en-US" altLang="zh-CN" dirty="0"/>
              <a:t>For</a:t>
            </a:r>
            <a:r>
              <a:rPr lang="zh-CN" altLang="zh-CN" dirty="0"/>
              <a:t>循环将</a:t>
            </a:r>
            <a:r>
              <a:rPr lang="en-US" altLang="zh-CN" dirty="0"/>
              <a:t>10</a:t>
            </a:r>
            <a:r>
              <a:rPr lang="zh-CN" altLang="zh-CN" dirty="0"/>
              <a:t>个字符型数据项添加到集合中。每个数据项都以“学号”开头，后跟一个数字，即第</a:t>
            </a:r>
            <a:r>
              <a:rPr lang="en-US" altLang="zh-CN" dirty="0"/>
              <a:t>1</a:t>
            </a:r>
            <a:r>
              <a:rPr lang="zh-CN" altLang="zh-CN" dirty="0"/>
              <a:t>个数据项为“学号</a:t>
            </a:r>
            <a:r>
              <a:rPr lang="en-US" altLang="zh-CN" dirty="0"/>
              <a:t>1</a:t>
            </a:r>
            <a:r>
              <a:rPr lang="zh-CN" altLang="zh-CN" dirty="0"/>
              <a:t>”，第</a:t>
            </a:r>
            <a:r>
              <a:rPr lang="en-US" altLang="zh-CN" dirty="0"/>
              <a:t>2</a:t>
            </a:r>
            <a:r>
              <a:rPr lang="zh-CN" altLang="zh-CN" dirty="0"/>
              <a:t>个数据项为“学号</a:t>
            </a:r>
            <a:r>
              <a:rPr lang="en-US" altLang="zh-CN" dirty="0"/>
              <a:t>2</a:t>
            </a:r>
            <a:r>
              <a:rPr lang="zh-CN" altLang="zh-CN" dirty="0"/>
              <a:t>”，最后一个数据项为“学号</a:t>
            </a:r>
            <a:r>
              <a:rPr lang="en-US" altLang="zh-CN" dirty="0"/>
              <a:t>10</a:t>
            </a:r>
            <a:r>
              <a:rPr lang="zh-CN" altLang="zh-CN" dirty="0"/>
              <a:t>”。</a:t>
            </a:r>
            <a:endParaRPr lang="zh-CN" altLang="en-US" dirty="0"/>
          </a:p>
        </p:txBody>
      </p:sp>
    </p:spTree>
    <p:extLst>
      <p:ext uri="{BB962C8B-B14F-4D97-AF65-F5344CB8AC3E}">
        <p14:creationId xmlns:p14="http://schemas.microsoft.com/office/powerpoint/2010/main" val="41620772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．添加数据项</a:t>
            </a:r>
          </a:p>
        </p:txBody>
      </p:sp>
      <p:sp>
        <p:nvSpPr>
          <p:cNvPr id="3" name="TextBox 2"/>
          <p:cNvSpPr txBox="1"/>
          <p:nvPr/>
        </p:nvSpPr>
        <p:spPr>
          <a:xfrm>
            <a:off x="744279" y="850605"/>
            <a:ext cx="9675628" cy="615553"/>
          </a:xfrm>
          <a:prstGeom prst="rect">
            <a:avLst/>
          </a:prstGeom>
          <a:noFill/>
        </p:spPr>
        <p:txBody>
          <a:bodyPr wrap="square" rtlCol="0">
            <a:spAutoFit/>
          </a:bodyPr>
          <a:lstStyle/>
          <a:p>
            <a:pPr indent="446088"/>
            <a:r>
              <a:rPr lang="zh-CN" altLang="zh-CN" dirty="0"/>
              <a:t>程序中，</a:t>
            </a:r>
            <a:r>
              <a:rPr lang="en-US" altLang="zh-CN" dirty="0"/>
              <a:t>Add</a:t>
            </a:r>
            <a:r>
              <a:rPr lang="zh-CN" altLang="zh-CN" dirty="0"/>
              <a:t>方法使用“参数名</a:t>
            </a:r>
            <a:r>
              <a:rPr lang="en-US" altLang="zh-CN" dirty="0"/>
              <a:t>:=</a:t>
            </a:r>
            <a:r>
              <a:rPr lang="zh-CN" altLang="zh-CN" dirty="0"/>
              <a:t>参数值”形式来指定参数的值。也可以按参数的顺序直接指定参数值。例如，下面程序使用按顺序直接指定参数值的方式添加数据项</a:t>
            </a:r>
            <a:r>
              <a:rPr lang="zh-CN" altLang="zh-CN" dirty="0" smtClean="0"/>
              <a:t>：</a:t>
            </a:r>
            <a:endParaRPr lang="zh-CN" altLang="zh-CN" dirty="0"/>
          </a:p>
        </p:txBody>
      </p:sp>
      <p:sp>
        <p:nvSpPr>
          <p:cNvPr id="4" name="TextBox 3"/>
          <p:cNvSpPr txBox="1"/>
          <p:nvPr/>
        </p:nvSpPr>
        <p:spPr>
          <a:xfrm>
            <a:off x="1339702" y="1541721"/>
            <a:ext cx="8367824" cy="1549360"/>
          </a:xfrm>
          <a:prstGeom prst="roundRect">
            <a:avLst>
              <a:gd name="adj" fmla="val 9804"/>
            </a:avLst>
          </a:prstGeom>
          <a:solidFill>
            <a:schemeClr val="accent5">
              <a:lumMod val="40000"/>
              <a:lumOff val="60000"/>
            </a:schemeClr>
          </a:solidFill>
        </p:spPr>
        <p:txBody>
          <a:bodyPr wrap="square" rtlCol="0">
            <a:spAutoFit/>
          </a:bodyPr>
          <a:lstStyle/>
          <a:p>
            <a:r>
              <a:rPr lang="en-US" altLang="zh-CN" dirty="0"/>
              <a:t>Dim  I  As  Short</a:t>
            </a:r>
            <a:endParaRPr lang="zh-CN" altLang="zh-CN" dirty="0"/>
          </a:p>
          <a:p>
            <a:r>
              <a:rPr lang="en-US" altLang="zh-CN" dirty="0"/>
              <a:t>Dim  </a:t>
            </a:r>
            <a:r>
              <a:rPr lang="en-US" altLang="zh-CN" dirty="0" err="1"/>
              <a:t>MyId</a:t>
            </a:r>
            <a:r>
              <a:rPr lang="en-US" altLang="zh-CN" dirty="0"/>
              <a:t>  As  New  Collection			</a:t>
            </a:r>
            <a:r>
              <a:rPr lang="en-US" altLang="zh-CN" dirty="0" smtClean="0"/>
              <a:t>' </a:t>
            </a:r>
            <a:r>
              <a:rPr lang="zh-CN" altLang="zh-CN" dirty="0"/>
              <a:t>创建一个集合对象</a:t>
            </a:r>
            <a:r>
              <a:rPr lang="en-US" altLang="zh-CN" dirty="0" err="1"/>
              <a:t>MyId</a:t>
            </a:r>
            <a:endParaRPr lang="zh-CN" altLang="zh-CN" dirty="0"/>
          </a:p>
          <a:p>
            <a:r>
              <a:rPr lang="en-US" altLang="zh-CN" dirty="0"/>
              <a:t>For  I = 1  To  10</a:t>
            </a:r>
            <a:endParaRPr lang="zh-CN" altLang="zh-CN" dirty="0"/>
          </a:p>
          <a:p>
            <a:r>
              <a:rPr lang="en-US" altLang="zh-CN" dirty="0"/>
              <a:t>	</a:t>
            </a:r>
            <a:r>
              <a:rPr lang="en-US" altLang="zh-CN" dirty="0" err="1"/>
              <a:t>MyId.Add</a:t>
            </a:r>
            <a:r>
              <a:rPr lang="en-US" altLang="zh-CN" dirty="0"/>
              <a:t>("</a:t>
            </a:r>
            <a:r>
              <a:rPr lang="zh-CN" altLang="zh-CN" dirty="0"/>
              <a:t>学号</a:t>
            </a:r>
            <a:r>
              <a:rPr lang="en-US" altLang="zh-CN" dirty="0"/>
              <a:t>" &amp; I, "</a:t>
            </a:r>
            <a:r>
              <a:rPr lang="en-US" altLang="zh-CN" dirty="0" err="1"/>
              <a:t>stuid</a:t>
            </a:r>
            <a:r>
              <a:rPr lang="en-US" altLang="zh-CN" dirty="0"/>
              <a:t>" &amp; I) 	</a:t>
            </a:r>
            <a:r>
              <a:rPr lang="en-US" altLang="zh-CN" dirty="0" smtClean="0"/>
              <a:t>' </a:t>
            </a:r>
            <a:r>
              <a:rPr lang="zh-CN" altLang="zh-CN" dirty="0"/>
              <a:t>添加字符型数据项和索引值</a:t>
            </a:r>
          </a:p>
          <a:p>
            <a:r>
              <a:rPr lang="en-US" altLang="zh-CN" dirty="0"/>
              <a:t>Next  </a:t>
            </a:r>
            <a:r>
              <a:rPr lang="en-US" altLang="zh-CN" dirty="0" smtClean="0"/>
              <a:t>I</a:t>
            </a:r>
            <a:endParaRPr lang="zh-CN" altLang="zh-CN" dirty="0"/>
          </a:p>
        </p:txBody>
      </p:sp>
      <p:sp>
        <p:nvSpPr>
          <p:cNvPr id="5" name="矩形 4"/>
          <p:cNvSpPr/>
          <p:nvPr/>
        </p:nvSpPr>
        <p:spPr>
          <a:xfrm>
            <a:off x="1265274" y="3111699"/>
            <a:ext cx="8633637" cy="353943"/>
          </a:xfrm>
          <a:prstGeom prst="rect">
            <a:avLst/>
          </a:prstGeom>
        </p:spPr>
        <p:txBody>
          <a:bodyPr wrap="square">
            <a:spAutoFit/>
          </a:bodyPr>
          <a:lstStyle/>
          <a:p>
            <a:pPr fontAlgn="ctr"/>
            <a:r>
              <a:rPr lang="zh-CN" altLang="zh-CN" dirty="0"/>
              <a:t>向集合中添加的成员既可以是同一种类型的数据，也可以混合使用多种数据类型。例如：</a:t>
            </a:r>
          </a:p>
        </p:txBody>
      </p:sp>
      <p:sp>
        <p:nvSpPr>
          <p:cNvPr id="6" name="TextBox 5"/>
          <p:cNvSpPr txBox="1"/>
          <p:nvPr/>
        </p:nvSpPr>
        <p:spPr>
          <a:xfrm>
            <a:off x="1339702" y="3469734"/>
            <a:ext cx="8367824" cy="2417683"/>
          </a:xfrm>
          <a:prstGeom prst="roundRect">
            <a:avLst>
              <a:gd name="adj" fmla="val 8311"/>
            </a:avLst>
          </a:prstGeom>
          <a:solidFill>
            <a:schemeClr val="accent5">
              <a:lumMod val="40000"/>
              <a:lumOff val="60000"/>
            </a:schemeClr>
          </a:solidFill>
        </p:spPr>
        <p:txBody>
          <a:bodyPr wrap="square" rtlCol="0">
            <a:spAutoFit/>
          </a:bodyPr>
          <a:lstStyle/>
          <a:p>
            <a:r>
              <a:rPr lang="en-US" altLang="zh-CN" dirty="0"/>
              <a:t>Dim  </a:t>
            </a:r>
            <a:r>
              <a:rPr lang="en-US" altLang="zh-CN" dirty="0" err="1"/>
              <a:t>MyVar</a:t>
            </a:r>
            <a:r>
              <a:rPr lang="en-US" altLang="zh-CN" dirty="0"/>
              <a:t>  As  New  Collection			</a:t>
            </a:r>
            <a:r>
              <a:rPr lang="en-US" altLang="zh-CN" dirty="0" smtClean="0"/>
              <a:t>' </a:t>
            </a:r>
            <a:r>
              <a:rPr lang="zh-CN" altLang="zh-CN" dirty="0"/>
              <a:t>创建一个集合对象</a:t>
            </a:r>
            <a:r>
              <a:rPr lang="en-US" altLang="zh-CN" dirty="0" err="1"/>
              <a:t>MyVar</a:t>
            </a:r>
            <a:endParaRPr lang="zh-CN" altLang="zh-CN" dirty="0"/>
          </a:p>
          <a:p>
            <a:r>
              <a:rPr lang="en-US" altLang="zh-CN" dirty="0"/>
              <a:t>Dim  x  As  Object								</a:t>
            </a:r>
            <a:endParaRPr lang="zh-CN" altLang="zh-CN" dirty="0"/>
          </a:p>
          <a:p>
            <a:r>
              <a:rPr lang="en-US" altLang="zh-CN" dirty="0"/>
              <a:t>x = "VB.NET"</a:t>
            </a:r>
            <a:endParaRPr lang="zh-CN" altLang="zh-CN" dirty="0"/>
          </a:p>
          <a:p>
            <a:r>
              <a:rPr lang="en-US" altLang="zh-CN" dirty="0" err="1"/>
              <a:t>MyVar.Add</a:t>
            </a:r>
            <a:r>
              <a:rPr lang="en-US" altLang="zh-CN" dirty="0"/>
              <a:t>(x)	 				</a:t>
            </a:r>
            <a:r>
              <a:rPr lang="en-US" altLang="zh-CN" dirty="0" smtClean="0"/>
              <a:t>' </a:t>
            </a:r>
            <a:r>
              <a:rPr lang="zh-CN" altLang="zh-CN" dirty="0"/>
              <a:t>添加字符型数据项</a:t>
            </a:r>
          </a:p>
          <a:p>
            <a:r>
              <a:rPr lang="en-US" altLang="zh-CN" dirty="0"/>
              <a:t>x = 100 </a:t>
            </a:r>
            <a:endParaRPr lang="zh-CN" altLang="zh-CN" dirty="0"/>
          </a:p>
          <a:p>
            <a:r>
              <a:rPr lang="en-US" altLang="zh-CN" dirty="0" err="1"/>
              <a:t>MyVar.Add</a:t>
            </a:r>
            <a:r>
              <a:rPr lang="en-US" altLang="zh-CN" dirty="0"/>
              <a:t>(x)	 				</a:t>
            </a:r>
            <a:r>
              <a:rPr lang="en-US" altLang="zh-CN" dirty="0" smtClean="0"/>
              <a:t>' </a:t>
            </a:r>
            <a:r>
              <a:rPr lang="zh-CN" altLang="zh-CN" dirty="0"/>
              <a:t>添加数值型数据项</a:t>
            </a:r>
          </a:p>
          <a:p>
            <a:r>
              <a:rPr lang="en-US" altLang="zh-CN" dirty="0" err="1"/>
              <a:t>MyVar.Add</a:t>
            </a:r>
            <a:r>
              <a:rPr lang="en-US" altLang="zh-CN" dirty="0"/>
              <a:t>(Now)	 				</a:t>
            </a:r>
            <a:r>
              <a:rPr lang="en-US" altLang="zh-CN" dirty="0" smtClean="0"/>
              <a:t>' </a:t>
            </a:r>
            <a:r>
              <a:rPr lang="zh-CN" altLang="zh-CN" dirty="0"/>
              <a:t>添加日期型</a:t>
            </a:r>
            <a:r>
              <a:rPr lang="zh-CN" altLang="zh-CN" dirty="0" smtClean="0"/>
              <a:t>数据项</a:t>
            </a:r>
            <a:endParaRPr lang="zh-CN" altLang="zh-CN" dirty="0"/>
          </a:p>
        </p:txBody>
      </p:sp>
    </p:spTree>
    <p:extLst>
      <p:ext uri="{BB962C8B-B14F-4D97-AF65-F5344CB8AC3E}">
        <p14:creationId xmlns:p14="http://schemas.microsoft.com/office/powerpoint/2010/main" val="36264809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．添加数据项</a:t>
            </a:r>
          </a:p>
        </p:txBody>
      </p:sp>
      <p:sp>
        <p:nvSpPr>
          <p:cNvPr id="3" name="TextBox 2"/>
          <p:cNvSpPr txBox="1"/>
          <p:nvPr/>
        </p:nvSpPr>
        <p:spPr>
          <a:xfrm>
            <a:off x="893135" y="871870"/>
            <a:ext cx="9526772" cy="877163"/>
          </a:xfrm>
          <a:prstGeom prst="rect">
            <a:avLst/>
          </a:prstGeom>
          <a:noFill/>
        </p:spPr>
        <p:txBody>
          <a:bodyPr wrap="square" rtlCol="0">
            <a:spAutoFit/>
          </a:bodyPr>
          <a:lstStyle/>
          <a:p>
            <a:pPr indent="446088"/>
            <a:r>
              <a:rPr lang="zh-CN" altLang="zh-CN" dirty="0"/>
              <a:t>建立并添加了数据项的集合中，每一个成员都有一个索引值，它相当于数组中的下标，但集合的下标从</a:t>
            </a:r>
            <a:r>
              <a:rPr lang="en-US" altLang="zh-CN" dirty="0"/>
              <a:t>1</a:t>
            </a:r>
            <a:r>
              <a:rPr lang="zh-CN" altLang="zh-CN" dirty="0"/>
              <a:t>开始编号。要访问集合中的数据项，可以有两种方式：一种是下标，另一种是关键字。例如，以下语句都可以输出前面程序建立的集合</a:t>
            </a:r>
            <a:r>
              <a:rPr lang="en-US" altLang="zh-CN" dirty="0" err="1"/>
              <a:t>MyId</a:t>
            </a:r>
            <a:r>
              <a:rPr lang="zh-CN" altLang="zh-CN" dirty="0"/>
              <a:t>中的数据项</a:t>
            </a:r>
            <a:r>
              <a:rPr lang="zh-CN" altLang="zh-CN" dirty="0" smtClean="0"/>
              <a:t>：</a:t>
            </a:r>
            <a:endParaRPr lang="zh-CN" altLang="zh-CN" dirty="0"/>
          </a:p>
        </p:txBody>
      </p:sp>
      <p:sp>
        <p:nvSpPr>
          <p:cNvPr id="4" name="圆角矩形 3"/>
          <p:cNvSpPr/>
          <p:nvPr/>
        </p:nvSpPr>
        <p:spPr>
          <a:xfrm>
            <a:off x="1534818" y="1749033"/>
            <a:ext cx="8310931" cy="681038"/>
          </a:xfrm>
          <a:prstGeom prst="roundRect">
            <a:avLst/>
          </a:prstGeom>
          <a:solidFill>
            <a:schemeClr val="accent5">
              <a:lumMod val="40000"/>
              <a:lumOff val="60000"/>
            </a:schemeClr>
          </a:solidFill>
        </p:spPr>
        <p:txBody>
          <a:bodyPr wrap="square">
            <a:spAutoFit/>
          </a:bodyPr>
          <a:lstStyle/>
          <a:p>
            <a:r>
              <a:rPr lang="en-US" altLang="zh-CN" dirty="0" err="1"/>
              <a:t>MsgBox</a:t>
            </a:r>
            <a:r>
              <a:rPr lang="en-US" altLang="zh-CN" dirty="0"/>
              <a:t> ( </a:t>
            </a:r>
            <a:r>
              <a:rPr lang="en-US" altLang="zh-CN" dirty="0" err="1"/>
              <a:t>MyId</a:t>
            </a:r>
            <a:r>
              <a:rPr lang="en-US" altLang="zh-CN" dirty="0"/>
              <a:t> ( 2 ) )  				  </a:t>
            </a:r>
            <a:endParaRPr lang="zh-CN" altLang="zh-CN" dirty="0"/>
          </a:p>
          <a:p>
            <a:r>
              <a:rPr lang="en-US" altLang="zh-CN" dirty="0" err="1"/>
              <a:t>MsgBox</a:t>
            </a:r>
            <a:r>
              <a:rPr lang="en-US" altLang="zh-CN" dirty="0"/>
              <a:t> ( </a:t>
            </a:r>
            <a:r>
              <a:rPr lang="en-US" altLang="zh-CN" dirty="0" err="1"/>
              <a:t>MyId</a:t>
            </a:r>
            <a:r>
              <a:rPr lang="en-US" altLang="zh-CN" dirty="0"/>
              <a:t> ("stuid2") )			</a:t>
            </a:r>
            <a:endParaRPr lang="zh-CN" altLang="en-US" dirty="0"/>
          </a:p>
        </p:txBody>
      </p:sp>
      <p:sp>
        <p:nvSpPr>
          <p:cNvPr id="5" name="矩形 4"/>
          <p:cNvSpPr/>
          <p:nvPr/>
        </p:nvSpPr>
        <p:spPr>
          <a:xfrm>
            <a:off x="893135" y="2523268"/>
            <a:ext cx="9399181" cy="877163"/>
          </a:xfrm>
          <a:prstGeom prst="rect">
            <a:avLst/>
          </a:prstGeom>
        </p:spPr>
        <p:txBody>
          <a:bodyPr wrap="square">
            <a:spAutoFit/>
          </a:bodyPr>
          <a:lstStyle/>
          <a:p>
            <a:pPr indent="446088" fontAlgn="ctr"/>
            <a:r>
              <a:rPr lang="zh-CN" altLang="zh-CN" dirty="0" smtClean="0"/>
              <a:t>当</a:t>
            </a:r>
            <a:r>
              <a:rPr lang="zh-CN" altLang="zh-CN" dirty="0"/>
              <a:t>知道集合中成员的个数时，可以用</a:t>
            </a:r>
            <a:r>
              <a:rPr lang="en-US" altLang="zh-CN" dirty="0"/>
              <a:t>For…Next</a:t>
            </a:r>
            <a:r>
              <a:rPr lang="zh-CN" altLang="zh-CN" dirty="0"/>
              <a:t>循环来输出集合中的成员。但是，当对集合进行多次增、删操作后，它的成员个数可能无法记清，此时可以通过集合的</a:t>
            </a:r>
            <a:r>
              <a:rPr lang="en-US" altLang="zh-CN" dirty="0"/>
              <a:t>Count</a:t>
            </a:r>
            <a:r>
              <a:rPr lang="zh-CN" altLang="zh-CN" dirty="0"/>
              <a:t>属性确定集合的成员数量，并使用</a:t>
            </a:r>
            <a:r>
              <a:rPr lang="en-US" altLang="zh-CN" dirty="0"/>
              <a:t>For Each…Next</a:t>
            </a:r>
            <a:r>
              <a:rPr lang="zh-CN" altLang="zh-CN" dirty="0"/>
              <a:t>循环访问集合中的成员。例如</a:t>
            </a:r>
            <a:r>
              <a:rPr lang="zh-CN" altLang="zh-CN" dirty="0" smtClean="0"/>
              <a:t>：</a:t>
            </a:r>
            <a:endParaRPr lang="zh-CN" altLang="zh-CN" dirty="0"/>
          </a:p>
        </p:txBody>
      </p:sp>
      <p:sp>
        <p:nvSpPr>
          <p:cNvPr id="6" name="TextBox 5"/>
          <p:cNvSpPr txBox="1"/>
          <p:nvPr/>
        </p:nvSpPr>
        <p:spPr>
          <a:xfrm>
            <a:off x="1534818" y="3400431"/>
            <a:ext cx="8310931" cy="2541478"/>
          </a:xfrm>
          <a:prstGeom prst="roundRect">
            <a:avLst>
              <a:gd name="adj" fmla="val 6848"/>
            </a:avLst>
          </a:prstGeom>
          <a:solidFill>
            <a:schemeClr val="accent5">
              <a:lumMod val="40000"/>
              <a:lumOff val="60000"/>
            </a:schemeClr>
          </a:solidFill>
        </p:spPr>
        <p:txBody>
          <a:bodyPr wrap="square" rtlCol="0">
            <a:spAutoFit/>
          </a:bodyPr>
          <a:lstStyle/>
          <a:p>
            <a:r>
              <a:rPr lang="en-US" altLang="zh-CN" dirty="0"/>
              <a:t>Dim  I  As  Short				  </a:t>
            </a:r>
            <a:endParaRPr lang="zh-CN" altLang="zh-CN" dirty="0"/>
          </a:p>
          <a:p>
            <a:r>
              <a:rPr lang="en-US" altLang="zh-CN" dirty="0"/>
              <a:t>Dim  </a:t>
            </a:r>
            <a:r>
              <a:rPr lang="en-US" altLang="zh-CN" dirty="0" err="1"/>
              <a:t>MyId</a:t>
            </a:r>
            <a:r>
              <a:rPr lang="en-US" altLang="zh-CN" dirty="0"/>
              <a:t>  As  New  Collection				</a:t>
            </a:r>
            <a:r>
              <a:rPr lang="en-US" altLang="zh-CN" dirty="0" smtClean="0"/>
              <a:t>' </a:t>
            </a:r>
            <a:r>
              <a:rPr lang="zh-CN" altLang="zh-CN" dirty="0"/>
              <a:t>创建一个集合对象</a:t>
            </a:r>
            <a:r>
              <a:rPr lang="en-US" altLang="zh-CN" dirty="0" err="1"/>
              <a:t>MyId</a:t>
            </a:r>
            <a:endParaRPr lang="zh-CN" altLang="zh-CN" dirty="0"/>
          </a:p>
          <a:p>
            <a:r>
              <a:rPr lang="en-US" altLang="zh-CN" dirty="0"/>
              <a:t>For  I = 1  To  10							</a:t>
            </a:r>
            <a:endParaRPr lang="zh-CN" altLang="zh-CN" dirty="0"/>
          </a:p>
          <a:p>
            <a:r>
              <a:rPr lang="en-US" altLang="zh-CN" dirty="0"/>
              <a:t>	</a:t>
            </a:r>
            <a:r>
              <a:rPr lang="en-US" altLang="zh-CN" dirty="0" err="1"/>
              <a:t>MyId.Add</a:t>
            </a:r>
            <a:r>
              <a:rPr lang="en-US" altLang="zh-CN" dirty="0"/>
              <a:t>(Item:="</a:t>
            </a:r>
            <a:r>
              <a:rPr lang="zh-CN" altLang="zh-CN" dirty="0"/>
              <a:t>学号</a:t>
            </a:r>
            <a:r>
              <a:rPr lang="en-US" altLang="zh-CN" dirty="0"/>
              <a:t>" &amp; I, Key:= "</a:t>
            </a:r>
            <a:r>
              <a:rPr lang="en-US" altLang="zh-CN" dirty="0" err="1"/>
              <a:t>stuid</a:t>
            </a:r>
            <a:r>
              <a:rPr lang="en-US" altLang="zh-CN" dirty="0"/>
              <a:t>" &amp; I) </a:t>
            </a:r>
            <a:r>
              <a:rPr lang="en-US" altLang="zh-CN" dirty="0" smtClean="0"/>
              <a:t>' </a:t>
            </a:r>
            <a:r>
              <a:rPr lang="zh-CN" altLang="zh-CN" dirty="0"/>
              <a:t>添加字符型数据项和索引值</a:t>
            </a:r>
          </a:p>
          <a:p>
            <a:r>
              <a:rPr lang="en-US" altLang="zh-CN" dirty="0"/>
              <a:t>Next  I						</a:t>
            </a:r>
            <a:endParaRPr lang="zh-CN" altLang="zh-CN" dirty="0"/>
          </a:p>
          <a:p>
            <a:r>
              <a:rPr lang="en-US" altLang="zh-CN" dirty="0"/>
              <a:t>Dim  x  As  Object					</a:t>
            </a:r>
            <a:endParaRPr lang="zh-CN" altLang="zh-CN" dirty="0"/>
          </a:p>
          <a:p>
            <a:r>
              <a:rPr lang="en-US" altLang="zh-CN" dirty="0"/>
              <a:t>For  Each  x  In  </a:t>
            </a:r>
            <a:r>
              <a:rPr lang="en-US" altLang="zh-CN" dirty="0" err="1"/>
              <a:t>MyId</a:t>
            </a:r>
            <a:r>
              <a:rPr lang="en-US" altLang="zh-CN" dirty="0"/>
              <a:t>							</a:t>
            </a:r>
            <a:endParaRPr lang="zh-CN" altLang="zh-CN" dirty="0"/>
          </a:p>
          <a:p>
            <a:r>
              <a:rPr lang="en-US" altLang="zh-CN" dirty="0"/>
              <a:t>	</a:t>
            </a:r>
            <a:r>
              <a:rPr lang="en-US" altLang="zh-CN" dirty="0" err="1"/>
              <a:t>Debug.WriteLine</a:t>
            </a:r>
            <a:r>
              <a:rPr lang="en-US" altLang="zh-CN" dirty="0"/>
              <a:t>(x) 				</a:t>
            </a:r>
            <a:r>
              <a:rPr lang="en-US" altLang="zh-CN" dirty="0" smtClean="0"/>
              <a:t>' </a:t>
            </a:r>
            <a:r>
              <a:rPr lang="zh-CN" altLang="zh-CN" dirty="0"/>
              <a:t>输出集合中数据项的值</a:t>
            </a:r>
          </a:p>
          <a:p>
            <a:r>
              <a:rPr lang="en-US" altLang="zh-CN" dirty="0"/>
              <a:t>Next  </a:t>
            </a:r>
            <a:r>
              <a:rPr lang="en-US" altLang="zh-CN" dirty="0" smtClean="0"/>
              <a:t>x</a:t>
            </a:r>
            <a:r>
              <a:rPr lang="en-US" altLang="zh-CN" dirty="0"/>
              <a:t>						</a:t>
            </a:r>
            <a:endParaRPr lang="zh-CN" altLang="zh-CN" dirty="0"/>
          </a:p>
        </p:txBody>
      </p:sp>
    </p:spTree>
    <p:extLst>
      <p:ext uri="{BB962C8B-B14F-4D97-AF65-F5344CB8AC3E}">
        <p14:creationId xmlns:p14="http://schemas.microsoft.com/office/powerpoint/2010/main" val="27220586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．删除数据项</a:t>
            </a:r>
          </a:p>
        </p:txBody>
      </p:sp>
      <p:sp>
        <p:nvSpPr>
          <p:cNvPr id="3" name="矩形 2"/>
          <p:cNvSpPr/>
          <p:nvPr/>
        </p:nvSpPr>
        <p:spPr>
          <a:xfrm>
            <a:off x="1215841" y="815066"/>
            <a:ext cx="6843638" cy="353943"/>
          </a:xfrm>
          <a:prstGeom prst="rect">
            <a:avLst/>
          </a:prstGeom>
        </p:spPr>
        <p:txBody>
          <a:bodyPr wrap="square">
            <a:spAutoFit/>
          </a:bodyPr>
          <a:lstStyle/>
          <a:p>
            <a:pPr fontAlgn="ctr"/>
            <a:r>
              <a:rPr lang="zh-CN" altLang="zh-CN" dirty="0"/>
              <a:t>集合中的数据项可以通过集合的</a:t>
            </a:r>
            <a:r>
              <a:rPr lang="en-US" altLang="zh-CN" dirty="0"/>
              <a:t>Remove</a:t>
            </a:r>
            <a:r>
              <a:rPr lang="zh-CN" altLang="zh-CN" dirty="0"/>
              <a:t>方法删除，其语法格式如下：</a:t>
            </a:r>
          </a:p>
        </p:txBody>
      </p:sp>
      <p:sp>
        <p:nvSpPr>
          <p:cNvPr id="4" name="圆角矩形 3"/>
          <p:cNvSpPr/>
          <p:nvPr/>
        </p:nvSpPr>
        <p:spPr>
          <a:xfrm>
            <a:off x="1351263" y="1169009"/>
            <a:ext cx="8643342" cy="391597"/>
          </a:xfrm>
          <a:prstGeom prst="roundRect">
            <a:avLst/>
          </a:prstGeom>
          <a:solidFill>
            <a:schemeClr val="accent5">
              <a:lumMod val="40000"/>
              <a:lumOff val="60000"/>
            </a:schemeClr>
          </a:solidFill>
        </p:spPr>
        <p:txBody>
          <a:bodyPr wrap="square">
            <a:spAutoFit/>
          </a:bodyPr>
          <a:lstStyle/>
          <a:p>
            <a:r>
              <a:rPr lang="zh-CN" altLang="zh-CN" dirty="0"/>
              <a:t>集合对象名</a:t>
            </a:r>
            <a:r>
              <a:rPr lang="en-US" altLang="zh-CN" dirty="0"/>
              <a:t>.Remove  Index</a:t>
            </a:r>
            <a:endParaRPr lang="zh-CN" altLang="zh-CN" dirty="0"/>
          </a:p>
        </p:txBody>
      </p:sp>
      <p:sp>
        <p:nvSpPr>
          <p:cNvPr id="5" name="TextBox 4"/>
          <p:cNvSpPr txBox="1"/>
          <p:nvPr/>
        </p:nvSpPr>
        <p:spPr>
          <a:xfrm>
            <a:off x="765542" y="1644929"/>
            <a:ext cx="9558670" cy="140038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）集合对象名，代表用关键字</a:t>
            </a:r>
            <a:r>
              <a:rPr lang="en-US" altLang="zh-CN" dirty="0"/>
              <a:t>New</a:t>
            </a:r>
            <a:r>
              <a:rPr lang="zh-CN" altLang="zh-CN" dirty="0"/>
              <a:t>创建的集合对象名称。</a:t>
            </a:r>
          </a:p>
          <a:p>
            <a:pPr indent="446088" fontAlgn="ctr"/>
            <a:r>
              <a:rPr lang="zh-CN" altLang="zh-CN" dirty="0"/>
              <a:t>（</a:t>
            </a:r>
            <a:r>
              <a:rPr lang="en-US" altLang="zh-CN" dirty="0"/>
              <a:t>2</a:t>
            </a:r>
            <a:r>
              <a:rPr lang="zh-CN" altLang="zh-CN" dirty="0"/>
              <a:t>）</a:t>
            </a:r>
            <a:r>
              <a:rPr lang="en-US" altLang="zh-CN" dirty="0"/>
              <a:t>Index</a:t>
            </a:r>
            <a:r>
              <a:rPr lang="zh-CN" altLang="zh-CN" dirty="0"/>
              <a:t>，必选项。指定要删除的集合中的数据项。它可以是集合成员的索引值表达式，或是集合成员的关键字。</a:t>
            </a:r>
          </a:p>
          <a:p>
            <a:pPr indent="446088" fontAlgn="ctr"/>
            <a:r>
              <a:rPr lang="zh-CN" altLang="zh-CN" dirty="0"/>
              <a:t>例如，下面程序代码中的两个语句都可以将</a:t>
            </a:r>
            <a:r>
              <a:rPr lang="en-US" altLang="zh-CN" dirty="0" err="1"/>
              <a:t>MyId</a:t>
            </a:r>
            <a:r>
              <a:rPr lang="zh-CN" altLang="zh-CN" dirty="0"/>
              <a:t>集合中的第</a:t>
            </a:r>
            <a:r>
              <a:rPr lang="en-US" altLang="zh-CN" dirty="0"/>
              <a:t>2</a:t>
            </a:r>
            <a:r>
              <a:rPr lang="zh-CN" altLang="zh-CN" dirty="0"/>
              <a:t>个数据项删除</a:t>
            </a:r>
            <a:r>
              <a:rPr lang="zh-CN" altLang="zh-CN" dirty="0" smtClean="0"/>
              <a:t>：</a:t>
            </a:r>
            <a:endParaRPr lang="zh-CN" altLang="zh-CN" dirty="0"/>
          </a:p>
        </p:txBody>
      </p:sp>
      <p:sp>
        <p:nvSpPr>
          <p:cNvPr id="6" name="TextBox 5"/>
          <p:cNvSpPr txBox="1"/>
          <p:nvPr/>
        </p:nvSpPr>
        <p:spPr>
          <a:xfrm>
            <a:off x="1351263" y="3045312"/>
            <a:ext cx="8643342" cy="681038"/>
          </a:xfrm>
          <a:prstGeom prst="roundRect">
            <a:avLst/>
          </a:prstGeom>
          <a:solidFill>
            <a:schemeClr val="accent5">
              <a:lumMod val="40000"/>
              <a:lumOff val="60000"/>
            </a:schemeClr>
          </a:solidFill>
        </p:spPr>
        <p:txBody>
          <a:bodyPr wrap="square" rtlCol="0">
            <a:spAutoFit/>
          </a:bodyPr>
          <a:lstStyle/>
          <a:p>
            <a:r>
              <a:rPr lang="en-US" altLang="zh-CN" dirty="0" err="1"/>
              <a:t>MyId</a:t>
            </a:r>
            <a:r>
              <a:rPr lang="en-US" altLang="zh-CN" dirty="0"/>
              <a:t>. Remove  2				  </a:t>
            </a:r>
            <a:r>
              <a:rPr lang="en-US" altLang="zh-CN" dirty="0" smtClean="0"/>
              <a:t>' </a:t>
            </a:r>
            <a:r>
              <a:rPr lang="zh-CN" altLang="zh-CN" dirty="0"/>
              <a:t>删除集合中索引值为</a:t>
            </a:r>
            <a:r>
              <a:rPr lang="en-US" altLang="zh-CN" dirty="0"/>
              <a:t>2</a:t>
            </a:r>
            <a:r>
              <a:rPr lang="zh-CN" altLang="zh-CN" dirty="0"/>
              <a:t>的数据项</a:t>
            </a:r>
          </a:p>
          <a:p>
            <a:r>
              <a:rPr lang="en-US" altLang="zh-CN" dirty="0" err="1"/>
              <a:t>MyId</a:t>
            </a:r>
            <a:r>
              <a:rPr lang="en-US" altLang="zh-CN" dirty="0"/>
              <a:t>. Remove  "stuid2"		  	</a:t>
            </a:r>
            <a:r>
              <a:rPr lang="en-US" altLang="zh-CN" dirty="0" smtClean="0"/>
              <a:t>' </a:t>
            </a:r>
            <a:r>
              <a:rPr lang="zh-CN" altLang="zh-CN" dirty="0"/>
              <a:t>删除集合中关键字为</a:t>
            </a:r>
            <a:r>
              <a:rPr lang="en-US" altLang="zh-CN" dirty="0"/>
              <a:t>"stuid2"</a:t>
            </a:r>
            <a:r>
              <a:rPr lang="zh-CN" altLang="zh-CN" dirty="0"/>
              <a:t>的</a:t>
            </a:r>
            <a:r>
              <a:rPr lang="zh-CN" altLang="zh-CN" dirty="0" smtClean="0"/>
              <a:t>数据项</a:t>
            </a:r>
            <a:endParaRPr lang="zh-CN" altLang="zh-CN" dirty="0"/>
          </a:p>
        </p:txBody>
      </p:sp>
    </p:spTree>
    <p:extLst>
      <p:ext uri="{BB962C8B-B14F-4D97-AF65-F5344CB8AC3E}">
        <p14:creationId xmlns:p14="http://schemas.microsoft.com/office/powerpoint/2010/main" val="34046473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．枚举类型的定义</a:t>
            </a:r>
          </a:p>
        </p:txBody>
      </p:sp>
      <p:sp>
        <p:nvSpPr>
          <p:cNvPr id="2" name="TextBox 1"/>
          <p:cNvSpPr txBox="1"/>
          <p:nvPr/>
        </p:nvSpPr>
        <p:spPr>
          <a:xfrm>
            <a:off x="1360967" y="808074"/>
            <a:ext cx="8463517" cy="353943"/>
          </a:xfrm>
          <a:prstGeom prst="rect">
            <a:avLst/>
          </a:prstGeom>
          <a:noFill/>
        </p:spPr>
        <p:txBody>
          <a:bodyPr wrap="square" rtlCol="0">
            <a:spAutoFit/>
          </a:bodyPr>
          <a:lstStyle/>
          <a:p>
            <a:r>
              <a:rPr lang="zh-CN" altLang="zh-CN" dirty="0"/>
              <a:t>枚举类型通过</a:t>
            </a:r>
            <a:r>
              <a:rPr lang="en-US" altLang="zh-CN" dirty="0" err="1"/>
              <a:t>Enum</a:t>
            </a:r>
            <a:r>
              <a:rPr lang="zh-CN" altLang="zh-CN" dirty="0"/>
              <a:t>语句来定义，其语法格式如下</a:t>
            </a:r>
            <a:r>
              <a:rPr lang="zh-CN" altLang="zh-CN" dirty="0" smtClean="0"/>
              <a:t>：</a:t>
            </a:r>
            <a:endParaRPr lang="zh-CN" altLang="zh-CN" dirty="0"/>
          </a:p>
        </p:txBody>
      </p:sp>
      <p:sp>
        <p:nvSpPr>
          <p:cNvPr id="3" name="圆角矩形 2"/>
          <p:cNvSpPr/>
          <p:nvPr/>
        </p:nvSpPr>
        <p:spPr>
          <a:xfrm>
            <a:off x="1534818" y="1162017"/>
            <a:ext cx="8449154" cy="1549360"/>
          </a:xfrm>
          <a:prstGeom prst="roundRect">
            <a:avLst>
              <a:gd name="adj" fmla="val 11863"/>
            </a:avLst>
          </a:prstGeom>
          <a:solidFill>
            <a:schemeClr val="accent5">
              <a:lumMod val="40000"/>
              <a:lumOff val="60000"/>
            </a:schemeClr>
          </a:solidFill>
        </p:spPr>
        <p:txBody>
          <a:bodyPr wrap="square">
            <a:spAutoFit/>
          </a:bodyPr>
          <a:lstStyle/>
          <a:p>
            <a:r>
              <a:rPr lang="en-US" altLang="zh-CN" dirty="0"/>
              <a:t>[Public | Private]  </a:t>
            </a:r>
            <a:r>
              <a:rPr lang="en-US" altLang="zh-CN" dirty="0" err="1"/>
              <a:t>Enum</a:t>
            </a:r>
            <a:r>
              <a:rPr lang="en-US" altLang="zh-CN" dirty="0"/>
              <a:t>  </a:t>
            </a:r>
            <a:r>
              <a:rPr lang="zh-CN" altLang="zh-CN" dirty="0"/>
              <a:t>类型名称</a:t>
            </a:r>
          </a:p>
          <a:p>
            <a:r>
              <a:rPr lang="zh-CN" altLang="zh-CN" dirty="0"/>
              <a:t>成员名</a:t>
            </a:r>
            <a:r>
              <a:rPr lang="en-US" altLang="zh-CN" dirty="0"/>
              <a:t> [ = </a:t>
            </a:r>
            <a:r>
              <a:rPr lang="zh-CN" altLang="zh-CN" dirty="0"/>
              <a:t>常数表达式</a:t>
            </a:r>
            <a:r>
              <a:rPr lang="en-US" altLang="zh-CN" dirty="0"/>
              <a:t>]</a:t>
            </a:r>
            <a:endParaRPr lang="zh-CN" altLang="zh-CN" dirty="0"/>
          </a:p>
          <a:p>
            <a:r>
              <a:rPr lang="zh-CN" altLang="zh-CN" dirty="0"/>
              <a:t>成员名</a:t>
            </a:r>
            <a:r>
              <a:rPr lang="en-US" altLang="zh-CN" dirty="0"/>
              <a:t> [ = </a:t>
            </a:r>
            <a:r>
              <a:rPr lang="zh-CN" altLang="zh-CN" dirty="0"/>
              <a:t>常数表达式</a:t>
            </a:r>
            <a:r>
              <a:rPr lang="en-US" altLang="zh-CN" dirty="0"/>
              <a:t>]</a:t>
            </a:r>
            <a:endParaRPr lang="zh-CN" altLang="zh-CN" dirty="0"/>
          </a:p>
          <a:p>
            <a:r>
              <a:rPr lang="en-US" altLang="zh-CN" dirty="0"/>
              <a:t>	…</a:t>
            </a:r>
            <a:endParaRPr lang="zh-CN" altLang="zh-CN" dirty="0"/>
          </a:p>
          <a:p>
            <a:r>
              <a:rPr lang="en-US" altLang="zh-CN" dirty="0"/>
              <a:t>End  </a:t>
            </a:r>
            <a:r>
              <a:rPr lang="en-US" altLang="zh-CN" dirty="0" err="1"/>
              <a:t>Enum</a:t>
            </a:r>
            <a:endParaRPr lang="zh-CN" altLang="zh-CN" dirty="0"/>
          </a:p>
        </p:txBody>
      </p:sp>
      <p:sp>
        <p:nvSpPr>
          <p:cNvPr id="26" name="矩形 25"/>
          <p:cNvSpPr/>
          <p:nvPr/>
        </p:nvSpPr>
        <p:spPr>
          <a:xfrm>
            <a:off x="1339763" y="2711377"/>
            <a:ext cx="838691" cy="353943"/>
          </a:xfrm>
          <a:prstGeom prst="rect">
            <a:avLst/>
          </a:prstGeom>
        </p:spPr>
        <p:txBody>
          <a:bodyPr wrap="none">
            <a:spAutoFit/>
          </a:bodyPr>
          <a:lstStyle/>
          <a:p>
            <a:pPr fontAlgn="ctr"/>
            <a:r>
              <a:rPr lang="zh-CN" altLang="zh-CN" b="1" dirty="0"/>
              <a:t>其中：</a:t>
            </a:r>
          </a:p>
        </p:txBody>
      </p:sp>
      <p:grpSp>
        <p:nvGrpSpPr>
          <p:cNvPr id="12" name="Group 20"/>
          <p:cNvGrpSpPr/>
          <p:nvPr/>
        </p:nvGrpSpPr>
        <p:grpSpPr>
          <a:xfrm flipH="1">
            <a:off x="5043581" y="5121320"/>
            <a:ext cx="1613003" cy="1227831"/>
            <a:chOff x="4250639" y="3537480"/>
            <a:chExt cx="1529450" cy="1164230"/>
          </a:xfrm>
        </p:grpSpPr>
        <p:sp>
          <p:nvSpPr>
            <p:cNvPr id="13" name="Freeform 21"/>
            <p:cNvSpPr>
              <a:spLocks/>
            </p:cNvSpPr>
            <p:nvPr/>
          </p:nvSpPr>
          <p:spPr bwMode="auto">
            <a:xfrm>
              <a:off x="4250639" y="3537480"/>
              <a:ext cx="1529450" cy="1164230"/>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chemeClr val="accent2"/>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22"/>
            <p:cNvSpPr/>
            <p:nvPr/>
          </p:nvSpPr>
          <p:spPr>
            <a:xfrm>
              <a:off x="4946647" y="3804569"/>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849"/>
            <p:cNvSpPr/>
            <p:nvPr/>
          </p:nvSpPr>
          <p:spPr>
            <a:xfrm flipH="1">
              <a:off x="5071935" y="3959885"/>
              <a:ext cx="329565" cy="265088"/>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43"/>
          <p:cNvGrpSpPr/>
          <p:nvPr/>
        </p:nvGrpSpPr>
        <p:grpSpPr>
          <a:xfrm>
            <a:off x="6474215" y="4769163"/>
            <a:ext cx="1476228" cy="1403910"/>
            <a:chOff x="6254758" y="3535584"/>
            <a:chExt cx="1399760" cy="1331188"/>
          </a:xfrm>
        </p:grpSpPr>
        <p:grpSp>
          <p:nvGrpSpPr>
            <p:cNvPr id="17" name="Group 15"/>
            <p:cNvGrpSpPr/>
            <p:nvPr/>
          </p:nvGrpSpPr>
          <p:grpSpPr>
            <a:xfrm flipH="1">
              <a:off x="6254758" y="3535584"/>
              <a:ext cx="1399760" cy="1331188"/>
              <a:chOff x="3023802" y="3203565"/>
              <a:chExt cx="1399760" cy="1331188"/>
            </a:xfrm>
          </p:grpSpPr>
          <p:sp>
            <p:nvSpPr>
              <p:cNvPr id="19" name="Freeform 20"/>
              <p:cNvSpPr>
                <a:spLocks/>
              </p:cNvSpPr>
              <p:nvPr/>
            </p:nvSpPr>
            <p:spPr bwMode="auto">
              <a:xfrm>
                <a:off x="3023802" y="3203565"/>
                <a:ext cx="1399760" cy="133118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chemeClr val="accent3"/>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3596074" y="3732211"/>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Shape 2671"/>
            <p:cNvSpPr/>
            <p:nvPr/>
          </p:nvSpPr>
          <p:spPr>
            <a:xfrm>
              <a:off x="6705147" y="4201178"/>
              <a:ext cx="203005" cy="28601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45"/>
          <p:cNvGrpSpPr/>
          <p:nvPr/>
        </p:nvGrpSpPr>
        <p:grpSpPr>
          <a:xfrm>
            <a:off x="4656837" y="3726842"/>
            <a:ext cx="1183812" cy="1649162"/>
            <a:chOff x="4531519" y="2547255"/>
            <a:chExt cx="1122491" cy="1563736"/>
          </a:xfrm>
        </p:grpSpPr>
        <p:grpSp>
          <p:nvGrpSpPr>
            <p:cNvPr id="22" name="Group 24"/>
            <p:cNvGrpSpPr/>
            <p:nvPr/>
          </p:nvGrpSpPr>
          <p:grpSpPr>
            <a:xfrm flipH="1">
              <a:off x="4531519" y="2547255"/>
              <a:ext cx="1122491" cy="1563736"/>
              <a:chOff x="5024310" y="2215236"/>
              <a:chExt cx="1122491" cy="1563736"/>
            </a:xfrm>
          </p:grpSpPr>
          <p:sp>
            <p:nvSpPr>
              <p:cNvPr id="24" name="Freeform 22"/>
              <p:cNvSpPr>
                <a:spLocks/>
              </p:cNvSpPr>
              <p:nvPr/>
            </p:nvSpPr>
            <p:spPr bwMode="auto">
              <a:xfrm>
                <a:off x="5024310" y="2215236"/>
                <a:ext cx="1122491" cy="1563736"/>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chemeClr val="accent1"/>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6"/>
              <p:cNvSpPr/>
              <p:nvPr/>
            </p:nvSpPr>
            <p:spPr>
              <a:xfrm>
                <a:off x="5318921" y="2519887"/>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AutoShape 24"/>
            <p:cNvSpPr>
              <a:spLocks/>
            </p:cNvSpPr>
            <p:nvPr/>
          </p:nvSpPr>
          <p:spPr bwMode="auto">
            <a:xfrm>
              <a:off x="4943243" y="2987043"/>
              <a:ext cx="281119" cy="280917"/>
            </a:xfrm>
            <a:custGeom>
              <a:avLst/>
              <a:gdLst>
                <a:gd name="T0" fmla="*/ 16823 w 19689"/>
                <a:gd name="T1" fmla="*/ 2867 h 19689"/>
                <a:gd name="T2" fmla="*/ 2867 w 19689"/>
                <a:gd name="T3" fmla="*/ 2867 h 19689"/>
                <a:gd name="T4" fmla="*/ 2867 w 19689"/>
                <a:gd name="T5" fmla="*/ 16823 h 19689"/>
                <a:gd name="T6" fmla="*/ 16823 w 19689"/>
                <a:gd name="T7" fmla="*/ 16823 h 19689"/>
                <a:gd name="T8" fmla="*/ 16823 w 19689"/>
                <a:gd name="T9" fmla="*/ 2867 h 19689"/>
                <a:gd name="T10" fmla="*/ 11507 w 19689"/>
                <a:gd name="T11" fmla="*/ 12670 h 19689"/>
                <a:gd name="T12" fmla="*/ 6522 w 19689"/>
                <a:gd name="T13" fmla="*/ 15494 h 19689"/>
                <a:gd name="T14" fmla="*/ 6522 w 19689"/>
                <a:gd name="T15" fmla="*/ 9845 h 19689"/>
                <a:gd name="T16" fmla="*/ 6522 w 19689"/>
                <a:gd name="T17" fmla="*/ 4030 h 19689"/>
                <a:gd name="T18" fmla="*/ 11507 w 19689"/>
                <a:gd name="T19" fmla="*/ 7020 h 19689"/>
                <a:gd name="T20" fmla="*/ 16325 w 19689"/>
                <a:gd name="T21" fmla="*/ 9845 h 19689"/>
                <a:gd name="T22" fmla="*/ 11507 w 19689"/>
                <a:gd name="T23" fmla="*/ 12670 h 19689"/>
                <a:gd name="T24" fmla="*/ 11507 w 19689"/>
                <a:gd name="T25" fmla="*/ 12670 h 1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89" h="19689">
                  <a:moveTo>
                    <a:pt x="16823" y="2867"/>
                  </a:moveTo>
                  <a:cubicBezTo>
                    <a:pt x="12836" y="-955"/>
                    <a:pt x="6688" y="-955"/>
                    <a:pt x="2867" y="2867"/>
                  </a:cubicBezTo>
                  <a:cubicBezTo>
                    <a:pt x="-955" y="6688"/>
                    <a:pt x="-955" y="13002"/>
                    <a:pt x="2867" y="16823"/>
                  </a:cubicBezTo>
                  <a:cubicBezTo>
                    <a:pt x="6688" y="20645"/>
                    <a:pt x="12836" y="20645"/>
                    <a:pt x="16823" y="16823"/>
                  </a:cubicBezTo>
                  <a:cubicBezTo>
                    <a:pt x="20645" y="13002"/>
                    <a:pt x="20645" y="6688"/>
                    <a:pt x="16823" y="2867"/>
                  </a:cubicBezTo>
                  <a:close/>
                  <a:moveTo>
                    <a:pt x="11507" y="12670"/>
                  </a:moveTo>
                  <a:cubicBezTo>
                    <a:pt x="6522" y="15494"/>
                    <a:pt x="6522" y="15494"/>
                    <a:pt x="6522" y="15494"/>
                  </a:cubicBezTo>
                  <a:cubicBezTo>
                    <a:pt x="6522" y="9845"/>
                    <a:pt x="6522" y="9845"/>
                    <a:pt x="6522" y="9845"/>
                  </a:cubicBezTo>
                  <a:cubicBezTo>
                    <a:pt x="6522" y="4030"/>
                    <a:pt x="6522" y="4030"/>
                    <a:pt x="6522" y="4030"/>
                  </a:cubicBezTo>
                  <a:cubicBezTo>
                    <a:pt x="11507" y="7020"/>
                    <a:pt x="11507" y="7020"/>
                    <a:pt x="11507" y="7020"/>
                  </a:cubicBezTo>
                  <a:cubicBezTo>
                    <a:pt x="16325" y="9845"/>
                    <a:pt x="16325" y="9845"/>
                    <a:pt x="16325" y="9845"/>
                  </a:cubicBezTo>
                  <a:lnTo>
                    <a:pt x="11507" y="12670"/>
                  </a:lnTo>
                  <a:close/>
                  <a:moveTo>
                    <a:pt x="11507" y="12670"/>
                  </a:moveTo>
                </a:path>
              </a:pathLst>
            </a:custGeom>
            <a:solidFill>
              <a:schemeClr val="bg1"/>
            </a:solidFill>
            <a:ln>
              <a:noFill/>
            </a:ln>
            <a:extLst/>
          </p:spPr>
          <p:txBody>
            <a:bodyPr lIns="0" tIns="0" rIns="0" bIns="0"/>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47"/>
          <p:cNvGrpSpPr/>
          <p:nvPr/>
        </p:nvGrpSpPr>
        <p:grpSpPr>
          <a:xfrm>
            <a:off x="5222802" y="2964361"/>
            <a:ext cx="1608287" cy="1135076"/>
            <a:chOff x="5068168" y="1824270"/>
            <a:chExt cx="1524978" cy="1076279"/>
          </a:xfrm>
        </p:grpSpPr>
        <p:grpSp>
          <p:nvGrpSpPr>
            <p:cNvPr id="28" name="Group 28"/>
            <p:cNvGrpSpPr/>
            <p:nvPr/>
          </p:nvGrpSpPr>
          <p:grpSpPr>
            <a:xfrm flipH="1">
              <a:off x="5068168" y="1824270"/>
              <a:ext cx="1524978" cy="1076279"/>
              <a:chOff x="4085174" y="1492251"/>
              <a:chExt cx="1524978" cy="1076279"/>
            </a:xfrm>
          </p:grpSpPr>
          <p:sp>
            <p:nvSpPr>
              <p:cNvPr id="30" name="Freeform 23"/>
              <p:cNvSpPr>
                <a:spLocks/>
              </p:cNvSpPr>
              <p:nvPr/>
            </p:nvSpPr>
            <p:spPr bwMode="auto">
              <a:xfrm>
                <a:off x="4085174" y="1492251"/>
                <a:ext cx="1524978" cy="1076279"/>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chemeClr val="accent5"/>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30"/>
              <p:cNvSpPr/>
              <p:nvPr/>
            </p:nvSpPr>
            <p:spPr>
              <a:xfrm>
                <a:off x="4366880" y="1741826"/>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9" name="Shape 819"/>
            <p:cNvSpPr/>
            <p:nvPr/>
          </p:nvSpPr>
          <p:spPr>
            <a:xfrm>
              <a:off x="5903979" y="2201089"/>
              <a:ext cx="263729" cy="29670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mn-lt"/>
                  <a:ea typeface="+mn-ea"/>
                  <a:cs typeface="+mn-cs"/>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49"/>
          <p:cNvGrpSpPr/>
          <p:nvPr/>
        </p:nvGrpSpPr>
        <p:grpSpPr>
          <a:xfrm>
            <a:off x="6714752" y="3454864"/>
            <a:ext cx="1241980" cy="1550118"/>
            <a:chOff x="6482835" y="2289366"/>
            <a:chExt cx="1177646" cy="1469822"/>
          </a:xfrm>
        </p:grpSpPr>
        <p:grpSp>
          <p:nvGrpSpPr>
            <p:cNvPr id="33" name="Group 35"/>
            <p:cNvGrpSpPr/>
            <p:nvPr/>
          </p:nvGrpSpPr>
          <p:grpSpPr>
            <a:xfrm flipH="1">
              <a:off x="6482835" y="2289366"/>
              <a:ext cx="1177646" cy="1469822"/>
              <a:chOff x="3017839" y="1957347"/>
              <a:chExt cx="1177646" cy="1469822"/>
            </a:xfrm>
          </p:grpSpPr>
          <p:sp>
            <p:nvSpPr>
              <p:cNvPr id="35" name="Freeform 19"/>
              <p:cNvSpPr>
                <a:spLocks/>
              </p:cNvSpPr>
              <p:nvPr/>
            </p:nvSpPr>
            <p:spPr bwMode="auto">
              <a:xfrm>
                <a:off x="3017839" y="1957347"/>
                <a:ext cx="1177646" cy="1469822"/>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chemeClr val="accent4"/>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Oval 37"/>
              <p:cNvSpPr/>
              <p:nvPr/>
            </p:nvSpPr>
            <p:spPr>
              <a:xfrm>
                <a:off x="3262699" y="2568530"/>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4" name="Shape 617"/>
            <p:cNvSpPr/>
            <p:nvPr/>
          </p:nvSpPr>
          <p:spPr>
            <a:xfrm>
              <a:off x="7049343" y="3024277"/>
              <a:ext cx="181363" cy="298191"/>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rgbClr val="FFFFFF"/>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100" b="1">
                  <a:latin typeface="Kontrapunkt Bob Bold"/>
                  <a:ea typeface="Kontrapunkt Bob Bold"/>
                  <a:cs typeface="Kontrapunkt Bob Bold"/>
                  <a:sym typeface="Kontrapunkt Bob Bold"/>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8" name="Text Placeholder 9"/>
          <p:cNvSpPr txBox="1">
            <a:spLocks/>
          </p:cNvSpPr>
          <p:nvPr/>
        </p:nvSpPr>
        <p:spPr>
          <a:xfrm>
            <a:off x="2178454" y="3295223"/>
            <a:ext cx="2309650" cy="97488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46088" fontAlgn="ctr">
              <a:buNone/>
            </a:pPr>
            <a:r>
              <a:rPr lang="zh-CN" altLang="zh-CN" sz="1400" dirty="0"/>
              <a:t>（</a:t>
            </a:r>
            <a:r>
              <a:rPr lang="en-US" altLang="zh-CN" sz="1400" dirty="0"/>
              <a:t>1</a:t>
            </a:r>
            <a:r>
              <a:rPr lang="zh-CN" altLang="zh-CN" sz="1400" dirty="0"/>
              <a:t>）</a:t>
            </a:r>
            <a:r>
              <a:rPr lang="en-US" altLang="zh-CN" sz="1400" dirty="0"/>
              <a:t>Public</a:t>
            </a:r>
            <a:r>
              <a:rPr lang="zh-CN" altLang="zh-CN" sz="1400" dirty="0"/>
              <a:t>，可选项，表示所定义的</a:t>
            </a:r>
            <a:r>
              <a:rPr lang="en-US" altLang="zh-CN" sz="1400" dirty="0" err="1"/>
              <a:t>Enum</a:t>
            </a:r>
            <a:r>
              <a:rPr lang="zh-CN" altLang="zh-CN" sz="1400" dirty="0"/>
              <a:t>类型在整个项目中是可见的。默认情况下，</a:t>
            </a:r>
            <a:r>
              <a:rPr lang="en-US" altLang="zh-CN" sz="1400" dirty="0" err="1"/>
              <a:t>Enum</a:t>
            </a:r>
            <a:r>
              <a:rPr lang="zh-CN" altLang="zh-CN" sz="1400" dirty="0"/>
              <a:t>类型被定义为</a:t>
            </a:r>
            <a:r>
              <a:rPr lang="en-US" altLang="zh-CN" sz="1400" dirty="0"/>
              <a:t>Public</a:t>
            </a:r>
            <a:r>
              <a:rPr lang="zh-CN" altLang="zh-CN" sz="1400" dirty="0"/>
              <a:t>。</a:t>
            </a:r>
          </a:p>
        </p:txBody>
      </p:sp>
      <p:sp>
        <p:nvSpPr>
          <p:cNvPr id="40" name="Text Placeholder 9"/>
          <p:cNvSpPr txBox="1">
            <a:spLocks/>
          </p:cNvSpPr>
          <p:nvPr/>
        </p:nvSpPr>
        <p:spPr>
          <a:xfrm>
            <a:off x="2178454" y="4523948"/>
            <a:ext cx="2309650" cy="5816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46088" fontAlgn="ctr">
              <a:buNone/>
            </a:pPr>
            <a:r>
              <a:rPr lang="zh-CN" altLang="zh-CN" sz="1400" dirty="0"/>
              <a:t>（</a:t>
            </a:r>
            <a:r>
              <a:rPr lang="en-US" altLang="zh-CN" sz="1400" dirty="0"/>
              <a:t>2</a:t>
            </a:r>
            <a:r>
              <a:rPr lang="zh-CN" altLang="zh-CN" sz="1400" dirty="0"/>
              <a:t>）</a:t>
            </a:r>
            <a:r>
              <a:rPr lang="en-US" altLang="zh-CN" sz="1400" dirty="0"/>
              <a:t>Private</a:t>
            </a:r>
            <a:r>
              <a:rPr lang="zh-CN" altLang="zh-CN" sz="1400" dirty="0"/>
              <a:t>，可选项，表示所定义的</a:t>
            </a:r>
            <a:r>
              <a:rPr lang="en-US" altLang="zh-CN" sz="1400" dirty="0" err="1"/>
              <a:t>Enum</a:t>
            </a:r>
            <a:r>
              <a:rPr lang="zh-CN" altLang="zh-CN" sz="1400" dirty="0"/>
              <a:t>类型只在所定义的模块中可见。</a:t>
            </a:r>
          </a:p>
        </p:txBody>
      </p:sp>
      <p:sp>
        <p:nvSpPr>
          <p:cNvPr id="42" name="Text Placeholder 9"/>
          <p:cNvSpPr txBox="1">
            <a:spLocks/>
          </p:cNvSpPr>
          <p:nvPr/>
        </p:nvSpPr>
        <p:spPr>
          <a:xfrm>
            <a:off x="2178454" y="5690761"/>
            <a:ext cx="2309650" cy="58708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46088" fontAlgn="ctr">
              <a:buNone/>
            </a:pPr>
            <a:r>
              <a:rPr lang="zh-CN" altLang="zh-CN" sz="1400" dirty="0"/>
              <a:t>（</a:t>
            </a:r>
            <a:r>
              <a:rPr lang="en-US" altLang="zh-CN" sz="1400" dirty="0"/>
              <a:t>3</a:t>
            </a:r>
            <a:r>
              <a:rPr lang="zh-CN" altLang="zh-CN" sz="1400" dirty="0"/>
              <a:t>）类型名称，必选项，表示所定义的</a:t>
            </a:r>
            <a:r>
              <a:rPr lang="en-US" altLang="zh-CN" sz="1400" dirty="0" err="1"/>
              <a:t>Enum</a:t>
            </a:r>
            <a:r>
              <a:rPr lang="zh-CN" altLang="zh-CN" sz="1400" dirty="0"/>
              <a:t>类型的名称。</a:t>
            </a:r>
          </a:p>
        </p:txBody>
      </p:sp>
      <p:sp>
        <p:nvSpPr>
          <p:cNvPr id="44" name="Text Placeholder 9"/>
          <p:cNvSpPr txBox="1">
            <a:spLocks/>
          </p:cNvSpPr>
          <p:nvPr/>
        </p:nvSpPr>
        <p:spPr>
          <a:xfrm>
            <a:off x="8065803" y="3306226"/>
            <a:ext cx="2316709" cy="775597"/>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46088" fontAlgn="ctr">
              <a:buNone/>
            </a:pPr>
            <a:r>
              <a:rPr lang="zh-CN" altLang="zh-CN" sz="1400" dirty="0"/>
              <a:t>（</a:t>
            </a:r>
            <a:r>
              <a:rPr lang="en-US" altLang="zh-CN" sz="1400" dirty="0"/>
              <a:t>4</a:t>
            </a:r>
            <a:r>
              <a:rPr lang="zh-CN" altLang="zh-CN" sz="1400" dirty="0"/>
              <a:t>）成员名，必选项，指定所定义的枚举类型的一个组成元素的名称，必须是合法的</a:t>
            </a:r>
            <a:r>
              <a:rPr lang="en-US" altLang="zh-CN" sz="1400" dirty="0"/>
              <a:t>VB.NET</a:t>
            </a:r>
            <a:r>
              <a:rPr lang="zh-CN" altLang="zh-CN" sz="1400" dirty="0"/>
              <a:t>标识符。</a:t>
            </a:r>
          </a:p>
        </p:txBody>
      </p:sp>
      <p:sp>
        <p:nvSpPr>
          <p:cNvPr id="46" name="Text Placeholder 9"/>
          <p:cNvSpPr txBox="1">
            <a:spLocks/>
          </p:cNvSpPr>
          <p:nvPr/>
        </p:nvSpPr>
        <p:spPr>
          <a:xfrm>
            <a:off x="8065802" y="4856431"/>
            <a:ext cx="2316709" cy="775597"/>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46088" fontAlgn="ctr">
              <a:buNone/>
            </a:pPr>
            <a:r>
              <a:rPr lang="zh-CN" altLang="zh-CN" sz="1400" dirty="0"/>
              <a:t>（</a:t>
            </a:r>
            <a:r>
              <a:rPr lang="en-US" altLang="zh-CN" sz="1400" dirty="0"/>
              <a:t>5</a:t>
            </a:r>
            <a:r>
              <a:rPr lang="zh-CN" altLang="zh-CN" sz="1400" dirty="0"/>
              <a:t>）常数表达式，可选项。元素的值可以是</a:t>
            </a:r>
            <a:r>
              <a:rPr lang="en-US" altLang="zh-CN" sz="1400" dirty="0"/>
              <a:t>Byte</a:t>
            </a:r>
            <a:r>
              <a:rPr lang="zh-CN" altLang="zh-CN" sz="1400" dirty="0"/>
              <a:t>、</a:t>
            </a:r>
            <a:r>
              <a:rPr lang="en-US" altLang="zh-CN" sz="1400" dirty="0"/>
              <a:t>Integer</a:t>
            </a:r>
            <a:r>
              <a:rPr lang="zh-CN" altLang="zh-CN" sz="1400" dirty="0"/>
              <a:t>、</a:t>
            </a:r>
            <a:r>
              <a:rPr lang="en-US" altLang="zh-CN" sz="1400" dirty="0"/>
              <a:t>Long</a:t>
            </a:r>
            <a:r>
              <a:rPr lang="zh-CN" altLang="zh-CN" sz="1400" dirty="0"/>
              <a:t>、</a:t>
            </a:r>
            <a:r>
              <a:rPr lang="en-US" altLang="zh-CN" sz="1400" dirty="0"/>
              <a:t>Short</a:t>
            </a:r>
            <a:r>
              <a:rPr lang="zh-CN" altLang="zh-CN" sz="1400" dirty="0"/>
              <a:t>类型，也可以是其他枚举类型。</a:t>
            </a:r>
          </a:p>
        </p:txBody>
      </p:sp>
    </p:spTree>
    <p:extLst>
      <p:ext uri="{BB962C8B-B14F-4D97-AF65-F5344CB8AC3E}">
        <p14:creationId xmlns:p14="http://schemas.microsoft.com/office/powerpoint/2010/main" val="23175014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2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par>
                          <p:cTn id="23" fill="hold">
                            <p:stCondLst>
                              <p:cond delay="3000"/>
                            </p:stCondLst>
                            <p:childTnLst>
                              <p:par>
                                <p:cTn id="24" presetID="22" presetClass="entr" presetSubtype="1"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4000"/>
                            </p:stCondLst>
                            <p:childTnLst>
                              <p:par>
                                <p:cTn id="32" presetID="22" presetClass="entr" presetSubtype="4"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par>
                          <p:cTn id="35" fill="hold">
                            <p:stCondLst>
                              <p:cond delay="4500"/>
                            </p:stCondLst>
                            <p:childTnLst>
                              <p:par>
                                <p:cTn id="36" presetID="22" presetClass="entr" presetSubtype="4"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38">
                                            <p:txEl>
                                              <p:pRg st="0" end="0"/>
                                            </p:txEl>
                                          </p:spTgt>
                                        </p:tgtEl>
                                        <p:attrNameLst>
                                          <p:attrName>style.visibility</p:attrName>
                                        </p:attrNameLst>
                                      </p:cBhvr>
                                      <p:to>
                                        <p:strVal val="visible"/>
                                      </p:to>
                                    </p:set>
                                    <p:animEffect transition="in" filter="fade">
                                      <p:cBhvr>
                                        <p:cTn id="42" dur="500"/>
                                        <p:tgtEl>
                                          <p:spTgt spid="38">
                                            <p:txEl>
                                              <p:pRg st="0" end="0"/>
                                            </p:txEl>
                                          </p:spTgt>
                                        </p:tgtEl>
                                      </p:cBhvr>
                                    </p:animEffect>
                                  </p:childTnLst>
                                </p:cTn>
                              </p:par>
                            </p:childTnLst>
                          </p:cTn>
                        </p:par>
                        <p:par>
                          <p:cTn id="43" fill="hold">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Effect transition="in" filter="fade">
                                      <p:cBhvr>
                                        <p:cTn id="46" dur="500"/>
                                        <p:tgtEl>
                                          <p:spTgt spid="40">
                                            <p:txEl>
                                              <p:pRg st="0" end="0"/>
                                            </p:txEl>
                                          </p:spTgt>
                                        </p:tgtEl>
                                      </p:cBhvr>
                                    </p:animEffect>
                                  </p:childTnLst>
                                </p:cTn>
                              </p:par>
                            </p:childTnLst>
                          </p:cTn>
                        </p:par>
                        <p:par>
                          <p:cTn id="47" fill="hold">
                            <p:stCondLst>
                              <p:cond delay="6000"/>
                            </p:stCondLst>
                            <p:childTnLst>
                              <p:par>
                                <p:cTn id="48" presetID="10" presetClass="entr" presetSubtype="0" fill="hold" grpId="0" nodeType="after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44">
                                            <p:txEl>
                                              <p:pRg st="0" end="0"/>
                                            </p:txEl>
                                          </p:spTgt>
                                        </p:tgtEl>
                                        <p:attrNameLst>
                                          <p:attrName>style.visibility</p:attrName>
                                        </p:attrNameLst>
                                      </p:cBhvr>
                                      <p:to>
                                        <p:strVal val="visible"/>
                                      </p:to>
                                    </p:set>
                                    <p:animEffect transition="in" filter="fade">
                                      <p:cBhvr>
                                        <p:cTn id="54" dur="500"/>
                                        <p:tgtEl>
                                          <p:spTgt spid="44">
                                            <p:txEl>
                                              <p:pRg st="0" end="0"/>
                                            </p:txEl>
                                          </p:spTgt>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46">
                                            <p:txEl>
                                              <p:pRg st="0" end="0"/>
                                            </p:txEl>
                                          </p:spTgt>
                                        </p:tgtEl>
                                        <p:attrNameLst>
                                          <p:attrName>style.visibility</p:attrName>
                                        </p:attrNameLst>
                                      </p:cBhvr>
                                      <p:to>
                                        <p:strVal val="visible"/>
                                      </p:to>
                                    </p:set>
                                    <p:animEffect transition="in" filter="fade">
                                      <p:cBhvr>
                                        <p:cTn id="58"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build="p"/>
      <p:bldP spid="40" grpId="0" build="p"/>
      <p:bldP spid="42" grpId="0" build="p"/>
      <p:bldP spid="44" grpId="0" build="p"/>
      <p:bldP spid="4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．删除数据项</a:t>
            </a:r>
          </a:p>
        </p:txBody>
      </p:sp>
      <p:sp>
        <p:nvSpPr>
          <p:cNvPr id="3" name="TextBox 2"/>
          <p:cNvSpPr txBox="1"/>
          <p:nvPr/>
        </p:nvSpPr>
        <p:spPr>
          <a:xfrm>
            <a:off x="786809" y="808074"/>
            <a:ext cx="9760689" cy="615553"/>
          </a:xfrm>
          <a:prstGeom prst="rect">
            <a:avLst/>
          </a:prstGeom>
          <a:noFill/>
        </p:spPr>
        <p:txBody>
          <a:bodyPr wrap="square" rtlCol="0">
            <a:spAutoFit/>
          </a:bodyPr>
          <a:lstStyle/>
          <a:p>
            <a:pPr indent="446088"/>
            <a:r>
              <a:rPr lang="zh-CN" altLang="zh-CN" dirty="0"/>
              <a:t>若要删除集合中的全部数据项，需要用循环语句逐个删除数据项。下面分别用两种循环方法删除</a:t>
            </a:r>
            <a:r>
              <a:rPr lang="en-US" altLang="zh-CN" dirty="0" err="1"/>
              <a:t>MyId</a:t>
            </a:r>
            <a:r>
              <a:rPr lang="zh-CN" altLang="zh-CN" dirty="0"/>
              <a:t>集合中的全部数据项</a:t>
            </a:r>
            <a:r>
              <a:rPr lang="zh-CN" altLang="zh-CN" dirty="0" smtClean="0"/>
              <a:t>：</a:t>
            </a:r>
            <a:endParaRPr lang="zh-CN" altLang="zh-CN" dirty="0"/>
          </a:p>
        </p:txBody>
      </p:sp>
      <p:sp>
        <p:nvSpPr>
          <p:cNvPr id="4" name="TextBox 3"/>
          <p:cNvSpPr txBox="1"/>
          <p:nvPr/>
        </p:nvSpPr>
        <p:spPr>
          <a:xfrm>
            <a:off x="1403498" y="1447808"/>
            <a:ext cx="8367823" cy="970478"/>
          </a:xfrm>
          <a:prstGeom prst="roundRect">
            <a:avLst/>
          </a:prstGeom>
          <a:solidFill>
            <a:schemeClr val="accent5">
              <a:lumMod val="40000"/>
              <a:lumOff val="60000"/>
            </a:schemeClr>
          </a:solidFill>
        </p:spPr>
        <p:txBody>
          <a:bodyPr wrap="square" rtlCol="0">
            <a:spAutoFit/>
          </a:bodyPr>
          <a:lstStyle/>
          <a:p>
            <a:r>
              <a:rPr lang="en-US" altLang="zh-CN" dirty="0"/>
              <a:t>For  I = 1  To  </a:t>
            </a:r>
            <a:r>
              <a:rPr lang="en-US" altLang="zh-CN" dirty="0" err="1"/>
              <a:t>MyId</a:t>
            </a:r>
            <a:r>
              <a:rPr lang="en-US" altLang="zh-CN" dirty="0"/>
              <a:t> . Count							</a:t>
            </a:r>
            <a:endParaRPr lang="zh-CN" altLang="zh-CN" dirty="0"/>
          </a:p>
          <a:p>
            <a:r>
              <a:rPr lang="en-US" altLang="zh-CN" dirty="0"/>
              <a:t>	</a:t>
            </a:r>
            <a:r>
              <a:rPr lang="en-US" altLang="zh-CN" dirty="0" err="1"/>
              <a:t>MyId.Remove</a:t>
            </a:r>
            <a:r>
              <a:rPr lang="en-US" altLang="zh-CN" dirty="0"/>
              <a:t>  1 				</a:t>
            </a:r>
            <a:r>
              <a:rPr lang="en-US" altLang="zh-CN" dirty="0" smtClean="0"/>
              <a:t>' </a:t>
            </a:r>
            <a:r>
              <a:rPr lang="zh-CN" altLang="zh-CN" dirty="0"/>
              <a:t>每次都删除第</a:t>
            </a:r>
            <a:r>
              <a:rPr lang="en-US" altLang="zh-CN" dirty="0"/>
              <a:t>1</a:t>
            </a:r>
            <a:r>
              <a:rPr lang="zh-CN" altLang="zh-CN" dirty="0"/>
              <a:t>个数据项</a:t>
            </a:r>
          </a:p>
          <a:p>
            <a:r>
              <a:rPr lang="en-US" altLang="zh-CN" dirty="0"/>
              <a:t>Next  I				</a:t>
            </a:r>
            <a:endParaRPr lang="zh-CN" altLang="en-US" dirty="0"/>
          </a:p>
        </p:txBody>
      </p:sp>
      <p:sp>
        <p:nvSpPr>
          <p:cNvPr id="5" name="矩形 4"/>
          <p:cNvSpPr/>
          <p:nvPr/>
        </p:nvSpPr>
        <p:spPr>
          <a:xfrm>
            <a:off x="1284046" y="2442193"/>
            <a:ext cx="402674" cy="353943"/>
          </a:xfrm>
          <a:prstGeom prst="rect">
            <a:avLst/>
          </a:prstGeom>
        </p:spPr>
        <p:txBody>
          <a:bodyPr wrap="none">
            <a:spAutoFit/>
          </a:bodyPr>
          <a:lstStyle/>
          <a:p>
            <a:pPr fontAlgn="ctr"/>
            <a:r>
              <a:rPr lang="zh-CN" altLang="zh-CN" b="1" dirty="0"/>
              <a:t>或</a:t>
            </a:r>
          </a:p>
        </p:txBody>
      </p:sp>
      <p:sp>
        <p:nvSpPr>
          <p:cNvPr id="6" name="TextBox 5"/>
          <p:cNvSpPr txBox="1"/>
          <p:nvPr/>
        </p:nvSpPr>
        <p:spPr>
          <a:xfrm>
            <a:off x="1403498" y="2799051"/>
            <a:ext cx="8367823" cy="970478"/>
          </a:xfrm>
          <a:prstGeom prst="roundRect">
            <a:avLst/>
          </a:prstGeom>
          <a:solidFill>
            <a:schemeClr val="accent5">
              <a:lumMod val="40000"/>
              <a:lumOff val="60000"/>
            </a:schemeClr>
          </a:solidFill>
        </p:spPr>
        <p:txBody>
          <a:bodyPr wrap="square" rtlCol="0">
            <a:spAutoFit/>
          </a:bodyPr>
          <a:lstStyle/>
          <a:p>
            <a:r>
              <a:rPr lang="en-US" altLang="zh-CN" dirty="0"/>
              <a:t>For  Each  x  In  </a:t>
            </a:r>
            <a:r>
              <a:rPr lang="en-US" altLang="zh-CN" dirty="0" err="1"/>
              <a:t>MyId</a:t>
            </a:r>
            <a:r>
              <a:rPr lang="en-US" altLang="zh-CN" dirty="0"/>
              <a:t>							</a:t>
            </a:r>
            <a:endParaRPr lang="zh-CN" altLang="zh-CN" dirty="0"/>
          </a:p>
          <a:p>
            <a:r>
              <a:rPr lang="en-US" altLang="zh-CN" dirty="0"/>
              <a:t>	</a:t>
            </a:r>
            <a:r>
              <a:rPr lang="en-US" altLang="zh-CN" dirty="0" err="1"/>
              <a:t>MyId.Remove</a:t>
            </a:r>
            <a:r>
              <a:rPr lang="en-US" altLang="zh-CN" dirty="0"/>
              <a:t>  1 				</a:t>
            </a:r>
            <a:r>
              <a:rPr lang="en-US" altLang="zh-CN" dirty="0" smtClean="0"/>
              <a:t>' </a:t>
            </a:r>
            <a:r>
              <a:rPr lang="zh-CN" altLang="zh-CN" dirty="0"/>
              <a:t>每次都删除第</a:t>
            </a:r>
            <a:r>
              <a:rPr lang="en-US" altLang="zh-CN" dirty="0"/>
              <a:t>1</a:t>
            </a:r>
            <a:r>
              <a:rPr lang="zh-CN" altLang="zh-CN" dirty="0"/>
              <a:t>个数据项</a:t>
            </a:r>
          </a:p>
          <a:p>
            <a:r>
              <a:rPr lang="en-US" altLang="zh-CN" dirty="0"/>
              <a:t>Next  x					</a:t>
            </a:r>
            <a:endParaRPr lang="zh-CN" altLang="en-US" dirty="0"/>
          </a:p>
        </p:txBody>
      </p:sp>
      <p:sp>
        <p:nvSpPr>
          <p:cNvPr id="7" name="TextBox 6"/>
          <p:cNvSpPr txBox="1"/>
          <p:nvPr/>
        </p:nvSpPr>
        <p:spPr>
          <a:xfrm>
            <a:off x="914400" y="3912781"/>
            <a:ext cx="9282223" cy="615553"/>
          </a:xfrm>
          <a:prstGeom prst="rect">
            <a:avLst/>
          </a:prstGeom>
          <a:noFill/>
        </p:spPr>
        <p:txBody>
          <a:bodyPr wrap="square" rtlCol="0">
            <a:spAutoFit/>
          </a:bodyPr>
          <a:lstStyle/>
          <a:p>
            <a:pPr indent="446088"/>
            <a:r>
              <a:rPr lang="zh-CN" altLang="zh-CN" dirty="0"/>
              <a:t>在上面两种循环中，每次都删除集合的第</a:t>
            </a:r>
            <a:r>
              <a:rPr lang="en-US" altLang="zh-CN" dirty="0"/>
              <a:t>1</a:t>
            </a:r>
            <a:r>
              <a:rPr lang="zh-CN" altLang="zh-CN" dirty="0"/>
              <a:t>个数据项，每次删除一个数据项后，集合中元素的索引号自动前移，当循环结束后，即删除了集合中全部的元素</a:t>
            </a:r>
            <a:r>
              <a:rPr lang="zh-CN" altLang="zh-CN" dirty="0" smtClean="0"/>
              <a:t>。</a:t>
            </a:r>
            <a:endParaRPr lang="zh-CN" altLang="zh-CN" dirty="0"/>
          </a:p>
        </p:txBody>
      </p:sp>
    </p:spTree>
    <p:extLst>
      <p:ext uri="{BB962C8B-B14F-4D97-AF65-F5344CB8AC3E}">
        <p14:creationId xmlns:p14="http://schemas.microsoft.com/office/powerpoint/2010/main" val="843160769"/>
      </p:ext>
    </p:extLst>
  </p:cSld>
  <p:clrMapOvr>
    <a:masterClrMapping/>
  </p:clrMapOvr>
  <mc:AlternateContent xmlns:mc="http://schemas.openxmlformats.org/markup-compatibility/2006" xmlns:p14="http://schemas.microsoft.com/office/powerpoint/2010/main">
    <mc:Choice Requires="p14">
      <p:transition spd="slow">
        <p14:wheelReverse spokes="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．引用数据项</a:t>
            </a:r>
          </a:p>
        </p:txBody>
      </p:sp>
      <p:sp>
        <p:nvSpPr>
          <p:cNvPr id="3" name="矩形 2"/>
          <p:cNvSpPr/>
          <p:nvPr/>
        </p:nvSpPr>
        <p:spPr>
          <a:xfrm>
            <a:off x="1183943" y="853242"/>
            <a:ext cx="6801108" cy="353943"/>
          </a:xfrm>
          <a:prstGeom prst="rect">
            <a:avLst/>
          </a:prstGeom>
        </p:spPr>
        <p:txBody>
          <a:bodyPr wrap="square">
            <a:spAutoFit/>
          </a:bodyPr>
          <a:lstStyle/>
          <a:p>
            <a:pPr fontAlgn="ctr"/>
            <a:r>
              <a:rPr lang="zh-CN" altLang="zh-CN" dirty="0"/>
              <a:t>集合中的数据项可以通过集合的</a:t>
            </a:r>
            <a:r>
              <a:rPr lang="en-US" altLang="zh-CN" dirty="0"/>
              <a:t>Item</a:t>
            </a:r>
            <a:r>
              <a:rPr lang="zh-CN" altLang="zh-CN" dirty="0"/>
              <a:t>方法来引用，其语法格式如下：</a:t>
            </a:r>
          </a:p>
        </p:txBody>
      </p:sp>
      <p:sp>
        <p:nvSpPr>
          <p:cNvPr id="4" name="圆角矩形 3"/>
          <p:cNvSpPr/>
          <p:nvPr/>
        </p:nvSpPr>
        <p:spPr>
          <a:xfrm>
            <a:off x="1311539" y="1207184"/>
            <a:ext cx="8420294" cy="391597"/>
          </a:xfrm>
          <a:prstGeom prst="roundRect">
            <a:avLst/>
          </a:prstGeom>
          <a:solidFill>
            <a:schemeClr val="accent5">
              <a:lumMod val="40000"/>
              <a:lumOff val="60000"/>
            </a:schemeClr>
          </a:solidFill>
        </p:spPr>
        <p:txBody>
          <a:bodyPr wrap="square">
            <a:spAutoFit/>
          </a:bodyPr>
          <a:lstStyle/>
          <a:p>
            <a:r>
              <a:rPr lang="zh-CN" altLang="zh-CN" dirty="0"/>
              <a:t>集合对象名</a:t>
            </a:r>
            <a:r>
              <a:rPr lang="en-US" altLang="zh-CN" dirty="0"/>
              <a:t>.Item(Index)</a:t>
            </a:r>
            <a:endParaRPr lang="zh-CN" altLang="zh-CN" dirty="0"/>
          </a:p>
        </p:txBody>
      </p:sp>
      <p:sp>
        <p:nvSpPr>
          <p:cNvPr id="5" name="TextBox 4"/>
          <p:cNvSpPr txBox="1"/>
          <p:nvPr/>
        </p:nvSpPr>
        <p:spPr>
          <a:xfrm>
            <a:off x="774247" y="1690576"/>
            <a:ext cx="9452345" cy="140038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）集合对象名，代表集合对象的名称。</a:t>
            </a:r>
          </a:p>
          <a:p>
            <a:pPr indent="446088" fontAlgn="ctr"/>
            <a:r>
              <a:rPr lang="zh-CN" altLang="zh-CN" dirty="0"/>
              <a:t>（</a:t>
            </a:r>
            <a:r>
              <a:rPr lang="en-US" altLang="zh-CN" dirty="0"/>
              <a:t>2</a:t>
            </a:r>
            <a:r>
              <a:rPr lang="zh-CN" altLang="zh-CN" dirty="0"/>
              <a:t>）</a:t>
            </a:r>
            <a:r>
              <a:rPr lang="en-US" altLang="zh-CN" dirty="0"/>
              <a:t>Index</a:t>
            </a:r>
            <a:r>
              <a:rPr lang="zh-CN" altLang="zh-CN" dirty="0"/>
              <a:t>，必选项。指定要引用的集合中的数据项。它可以是集合成员的索引值表达式，或是集合成员的关键字。</a:t>
            </a:r>
          </a:p>
          <a:p>
            <a:pPr indent="446088" fontAlgn="ctr"/>
            <a:r>
              <a:rPr lang="zh-CN" altLang="zh-CN" dirty="0"/>
              <a:t>例如，下面程序代码中的两个语句都可以引用</a:t>
            </a:r>
            <a:r>
              <a:rPr lang="en-US" altLang="zh-CN" dirty="0" err="1"/>
              <a:t>MyId</a:t>
            </a:r>
            <a:r>
              <a:rPr lang="zh-CN" altLang="zh-CN" dirty="0"/>
              <a:t>集合中的第</a:t>
            </a:r>
            <a:r>
              <a:rPr lang="en-US" altLang="zh-CN" dirty="0"/>
              <a:t>2</a:t>
            </a:r>
            <a:r>
              <a:rPr lang="zh-CN" altLang="zh-CN" dirty="0"/>
              <a:t>个数据项</a:t>
            </a:r>
            <a:r>
              <a:rPr lang="zh-CN" altLang="zh-CN" dirty="0" smtClean="0"/>
              <a:t>：</a:t>
            </a:r>
            <a:endParaRPr lang="zh-CN" altLang="zh-CN" dirty="0"/>
          </a:p>
        </p:txBody>
      </p:sp>
      <p:sp>
        <p:nvSpPr>
          <p:cNvPr id="6" name="TextBox 5"/>
          <p:cNvSpPr txBox="1"/>
          <p:nvPr/>
        </p:nvSpPr>
        <p:spPr>
          <a:xfrm>
            <a:off x="1311539" y="3090959"/>
            <a:ext cx="8420294" cy="681038"/>
          </a:xfrm>
          <a:prstGeom prst="roundRect">
            <a:avLst/>
          </a:prstGeom>
          <a:solidFill>
            <a:schemeClr val="accent5">
              <a:lumMod val="40000"/>
              <a:lumOff val="60000"/>
            </a:schemeClr>
          </a:solidFill>
        </p:spPr>
        <p:txBody>
          <a:bodyPr wrap="square" rtlCol="0">
            <a:spAutoFit/>
          </a:bodyPr>
          <a:lstStyle/>
          <a:p>
            <a:r>
              <a:rPr lang="en-US" altLang="zh-CN" dirty="0" err="1"/>
              <a:t>stuid</a:t>
            </a:r>
            <a:r>
              <a:rPr lang="en-US" altLang="zh-CN" dirty="0"/>
              <a:t> = </a:t>
            </a:r>
            <a:r>
              <a:rPr lang="en-US" altLang="zh-CN" dirty="0" err="1"/>
              <a:t>MyId</a:t>
            </a:r>
            <a:r>
              <a:rPr lang="en-US" altLang="zh-CN" dirty="0"/>
              <a:t> . Item( 2 )			</a:t>
            </a:r>
            <a:r>
              <a:rPr lang="en-US" altLang="zh-CN" dirty="0" smtClean="0"/>
              <a:t>' </a:t>
            </a:r>
            <a:r>
              <a:rPr lang="zh-CN" altLang="zh-CN" dirty="0"/>
              <a:t>引用集合中索引值为</a:t>
            </a:r>
            <a:r>
              <a:rPr lang="en-US" altLang="zh-CN" dirty="0"/>
              <a:t>2</a:t>
            </a:r>
            <a:r>
              <a:rPr lang="zh-CN" altLang="zh-CN" dirty="0"/>
              <a:t>的数据项</a:t>
            </a:r>
          </a:p>
          <a:p>
            <a:r>
              <a:rPr lang="en-US" altLang="zh-CN" dirty="0" err="1"/>
              <a:t>stuid</a:t>
            </a:r>
            <a:r>
              <a:rPr lang="en-US" altLang="zh-CN" dirty="0"/>
              <a:t> = </a:t>
            </a:r>
            <a:r>
              <a:rPr lang="en-US" altLang="zh-CN" dirty="0" err="1"/>
              <a:t>MyId</a:t>
            </a:r>
            <a:r>
              <a:rPr lang="en-US" altLang="zh-CN" dirty="0"/>
              <a:t> . Item("stuid2")			 </a:t>
            </a:r>
            <a:r>
              <a:rPr lang="en-US" altLang="zh-CN" dirty="0" smtClean="0"/>
              <a:t>' </a:t>
            </a:r>
            <a:r>
              <a:rPr lang="zh-CN" altLang="zh-CN" dirty="0"/>
              <a:t>引用集合中关键字为</a:t>
            </a:r>
            <a:r>
              <a:rPr lang="en-US" altLang="zh-CN" dirty="0"/>
              <a:t>"stuid2"</a:t>
            </a:r>
            <a:r>
              <a:rPr lang="zh-CN" altLang="zh-CN" dirty="0"/>
              <a:t>的</a:t>
            </a:r>
            <a:r>
              <a:rPr lang="zh-CN" altLang="zh-CN" dirty="0" smtClean="0"/>
              <a:t>数据项</a:t>
            </a:r>
            <a:endParaRPr lang="zh-CN" altLang="zh-CN" dirty="0"/>
          </a:p>
        </p:txBody>
      </p:sp>
      <p:sp>
        <p:nvSpPr>
          <p:cNvPr id="7" name="矩形 6"/>
          <p:cNvSpPr/>
          <p:nvPr/>
        </p:nvSpPr>
        <p:spPr>
          <a:xfrm>
            <a:off x="918129" y="3807672"/>
            <a:ext cx="9308463" cy="615553"/>
          </a:xfrm>
          <a:prstGeom prst="rect">
            <a:avLst/>
          </a:prstGeom>
        </p:spPr>
        <p:txBody>
          <a:bodyPr wrap="square">
            <a:spAutoFit/>
          </a:bodyPr>
          <a:lstStyle/>
          <a:p>
            <a:pPr indent="446088" fontAlgn="ctr"/>
            <a:r>
              <a:rPr lang="en-US" altLang="zh-CN" dirty="0"/>
              <a:t>Item</a:t>
            </a:r>
            <a:r>
              <a:rPr lang="zh-CN" altLang="zh-CN" dirty="0"/>
              <a:t>方法是集合对象的默认方法，当访问集合中的成员时，可以省略</a:t>
            </a:r>
            <a:r>
              <a:rPr lang="en-US" altLang="zh-CN" dirty="0"/>
              <a:t>Item</a:t>
            </a:r>
            <a:r>
              <a:rPr lang="zh-CN" altLang="zh-CN" dirty="0"/>
              <a:t>方法名，直接用“集合对象名</a:t>
            </a:r>
            <a:r>
              <a:rPr lang="en-US" altLang="zh-CN" dirty="0"/>
              <a:t>(Index)</a:t>
            </a:r>
            <a:r>
              <a:rPr lang="zh-CN" altLang="zh-CN" dirty="0"/>
              <a:t>”形式来访问。例如，可以将上面的两个语句改写成下面的形式：</a:t>
            </a:r>
          </a:p>
        </p:txBody>
      </p:sp>
      <p:sp>
        <p:nvSpPr>
          <p:cNvPr id="8" name="TextBox 7"/>
          <p:cNvSpPr txBox="1"/>
          <p:nvPr/>
        </p:nvSpPr>
        <p:spPr>
          <a:xfrm>
            <a:off x="1311539" y="4561367"/>
            <a:ext cx="8420294" cy="681038"/>
          </a:xfrm>
          <a:prstGeom prst="roundRect">
            <a:avLst/>
          </a:prstGeom>
          <a:solidFill>
            <a:schemeClr val="accent5">
              <a:lumMod val="40000"/>
              <a:lumOff val="60000"/>
            </a:schemeClr>
          </a:solidFill>
        </p:spPr>
        <p:txBody>
          <a:bodyPr wrap="square" rtlCol="0">
            <a:spAutoFit/>
          </a:bodyPr>
          <a:lstStyle/>
          <a:p>
            <a:r>
              <a:rPr lang="en-US" altLang="zh-CN" dirty="0" err="1"/>
              <a:t>stuid</a:t>
            </a:r>
            <a:r>
              <a:rPr lang="en-US" altLang="zh-CN" dirty="0"/>
              <a:t> = </a:t>
            </a:r>
            <a:r>
              <a:rPr lang="en-US" altLang="zh-CN" dirty="0" err="1"/>
              <a:t>MyId</a:t>
            </a:r>
            <a:r>
              <a:rPr lang="en-US" altLang="zh-CN" dirty="0"/>
              <a:t> ( 2 )				 </a:t>
            </a:r>
            <a:r>
              <a:rPr lang="en-US" altLang="zh-CN" dirty="0" smtClean="0"/>
              <a:t>' </a:t>
            </a:r>
            <a:r>
              <a:rPr lang="zh-CN" altLang="zh-CN" dirty="0"/>
              <a:t>引用集合中索引值为</a:t>
            </a:r>
            <a:r>
              <a:rPr lang="en-US" altLang="zh-CN" dirty="0"/>
              <a:t>2</a:t>
            </a:r>
            <a:r>
              <a:rPr lang="zh-CN" altLang="zh-CN" dirty="0"/>
              <a:t>的数据项</a:t>
            </a:r>
          </a:p>
          <a:p>
            <a:r>
              <a:rPr lang="en-US" altLang="zh-CN" dirty="0" err="1"/>
              <a:t>stuid</a:t>
            </a:r>
            <a:r>
              <a:rPr lang="en-US" altLang="zh-CN" dirty="0"/>
              <a:t> = </a:t>
            </a:r>
            <a:r>
              <a:rPr lang="en-US" altLang="zh-CN" dirty="0" err="1"/>
              <a:t>MyId</a:t>
            </a:r>
            <a:r>
              <a:rPr lang="en-US" altLang="zh-CN" dirty="0"/>
              <a:t>("stuid2")			 </a:t>
            </a:r>
            <a:r>
              <a:rPr lang="en-US" altLang="zh-CN" dirty="0" smtClean="0"/>
              <a:t>' </a:t>
            </a:r>
            <a:r>
              <a:rPr lang="zh-CN" altLang="zh-CN" dirty="0"/>
              <a:t>引用集合中关键字为</a:t>
            </a:r>
            <a:r>
              <a:rPr lang="en-US" altLang="zh-CN" dirty="0"/>
              <a:t>"stuid2"</a:t>
            </a:r>
            <a:r>
              <a:rPr lang="zh-CN" altLang="zh-CN" dirty="0"/>
              <a:t>的</a:t>
            </a:r>
            <a:r>
              <a:rPr lang="zh-CN" altLang="zh-CN" dirty="0" smtClean="0"/>
              <a:t>数据项</a:t>
            </a:r>
            <a:endParaRPr lang="zh-CN" altLang="zh-CN" dirty="0"/>
          </a:p>
        </p:txBody>
      </p:sp>
    </p:spTree>
    <p:extLst>
      <p:ext uri="{BB962C8B-B14F-4D97-AF65-F5344CB8AC3E}">
        <p14:creationId xmlns:p14="http://schemas.microsoft.com/office/powerpoint/2010/main" val="2663763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．引用数据项</a:t>
            </a:r>
          </a:p>
        </p:txBody>
      </p:sp>
      <p:sp>
        <p:nvSpPr>
          <p:cNvPr id="3" name="TextBox 2"/>
          <p:cNvSpPr txBox="1"/>
          <p:nvPr/>
        </p:nvSpPr>
        <p:spPr>
          <a:xfrm>
            <a:off x="1052623" y="797442"/>
            <a:ext cx="9303489" cy="353943"/>
          </a:xfrm>
          <a:prstGeom prst="rect">
            <a:avLst/>
          </a:prstGeom>
          <a:noFill/>
        </p:spPr>
        <p:txBody>
          <a:bodyPr wrap="square" rtlCol="0">
            <a:spAutoFit/>
          </a:bodyPr>
          <a:lstStyle/>
          <a:p>
            <a:r>
              <a:rPr lang="zh-CN" altLang="zh-CN" dirty="0"/>
              <a:t>【例</a:t>
            </a:r>
            <a:r>
              <a:rPr lang="en-US" altLang="zh-CN" dirty="0"/>
              <a:t>5.4</a:t>
            </a:r>
            <a:r>
              <a:rPr lang="zh-CN" altLang="zh-CN" dirty="0"/>
              <a:t>】 向集合中添加元素，用</a:t>
            </a:r>
            <a:r>
              <a:rPr lang="en-US" altLang="zh-CN" dirty="0"/>
              <a:t>Item</a:t>
            </a:r>
            <a:r>
              <a:rPr lang="zh-CN" altLang="zh-CN" dirty="0"/>
              <a:t>方法指定集合中的元素，并分别把它们赋给不同的变量</a:t>
            </a:r>
            <a:r>
              <a:rPr lang="zh-CN" altLang="zh-CN" dirty="0" smtClean="0"/>
              <a:t>：</a:t>
            </a:r>
            <a:endParaRPr lang="zh-CN" altLang="zh-CN" dirty="0"/>
          </a:p>
        </p:txBody>
      </p:sp>
      <p:sp>
        <p:nvSpPr>
          <p:cNvPr id="4" name="TextBox 3"/>
          <p:cNvSpPr txBox="1"/>
          <p:nvPr/>
        </p:nvSpPr>
        <p:spPr>
          <a:xfrm>
            <a:off x="1265274" y="1171953"/>
            <a:ext cx="8527312" cy="4008715"/>
          </a:xfrm>
          <a:prstGeom prst="roundRect">
            <a:avLst>
              <a:gd name="adj" fmla="val 2667"/>
            </a:avLst>
          </a:prstGeom>
          <a:solidFill>
            <a:schemeClr val="accent5">
              <a:lumMod val="40000"/>
              <a:lumOff val="60000"/>
            </a:schemeClr>
          </a:solidFill>
        </p:spPr>
        <p:txBody>
          <a:bodyPr wrap="square" rtlCol="0">
            <a:spAutoFit/>
          </a:bodyPr>
          <a:lstStyle/>
          <a:p>
            <a:r>
              <a:rPr lang="en-US" altLang="zh-CN" sz="1400" dirty="0"/>
              <a:t>Private Sub Form1_Load(</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 </a:t>
            </a:r>
            <a:r>
              <a:rPr lang="en-US" altLang="zh-CN" sz="1400" dirty="0"/>
              <a:t>Handles </a:t>
            </a:r>
            <a:r>
              <a:rPr lang="en-US" altLang="zh-CN" sz="1400" dirty="0" err="1"/>
              <a:t>MyBase.Load</a:t>
            </a:r>
            <a:endParaRPr lang="zh-CN" altLang="zh-CN" sz="1400" dirty="0"/>
          </a:p>
          <a:p>
            <a:r>
              <a:rPr lang="en-US" altLang="zh-CN" sz="1400" dirty="0"/>
              <a:t>    Dim I As Short</a:t>
            </a:r>
            <a:endParaRPr lang="zh-CN" altLang="zh-CN" sz="1400" dirty="0"/>
          </a:p>
          <a:p>
            <a:r>
              <a:rPr lang="en-US" altLang="zh-CN" sz="1400" dirty="0"/>
              <a:t>    Dim Name1, Name2, Name3 As String</a:t>
            </a:r>
            <a:endParaRPr lang="zh-CN" altLang="zh-CN" sz="1400" dirty="0"/>
          </a:p>
          <a:p>
            <a:r>
              <a:rPr lang="en-US" altLang="zh-CN" sz="1400" dirty="0"/>
              <a:t>    Dim </a:t>
            </a:r>
            <a:r>
              <a:rPr lang="en-US" altLang="zh-CN" sz="1400" dirty="0" err="1"/>
              <a:t>MyNames</a:t>
            </a:r>
            <a:r>
              <a:rPr lang="en-US" altLang="zh-CN" sz="1400" dirty="0"/>
              <a:t> As New Collection 			</a:t>
            </a:r>
            <a:r>
              <a:rPr lang="en-US" altLang="zh-CN" sz="1400" dirty="0" smtClean="0"/>
              <a:t>' </a:t>
            </a:r>
            <a:r>
              <a:rPr lang="zh-CN" altLang="zh-CN" sz="1400" dirty="0"/>
              <a:t>创建一个集合对象</a:t>
            </a:r>
            <a:r>
              <a:rPr lang="en-US" altLang="zh-CN" sz="1400" dirty="0" err="1"/>
              <a:t>MyNames</a:t>
            </a:r>
            <a:endParaRPr lang="zh-CN" altLang="zh-CN" sz="1400" dirty="0"/>
          </a:p>
          <a:p>
            <a:r>
              <a:rPr lang="en-US" altLang="zh-CN" sz="1400" dirty="0"/>
              <a:t>    For I = 1 To 10</a:t>
            </a:r>
            <a:endParaRPr lang="zh-CN" altLang="zh-CN" sz="1400" dirty="0"/>
          </a:p>
          <a:p>
            <a:r>
              <a:rPr lang="en-US" altLang="zh-CN" sz="1400" dirty="0"/>
              <a:t>        </a:t>
            </a:r>
            <a:r>
              <a:rPr lang="en-US" altLang="zh-CN" sz="1400" dirty="0" err="1"/>
              <a:t>MyNames.Add</a:t>
            </a:r>
            <a:r>
              <a:rPr lang="en-US" altLang="zh-CN" sz="1400" dirty="0"/>
              <a:t>(Item:="</a:t>
            </a:r>
            <a:r>
              <a:rPr lang="zh-CN" altLang="zh-CN" sz="1400" dirty="0"/>
              <a:t>学生</a:t>
            </a:r>
            <a:r>
              <a:rPr lang="en-US" altLang="zh-CN" sz="1400" dirty="0"/>
              <a:t>" &amp; I, Key:="</a:t>
            </a:r>
            <a:r>
              <a:rPr lang="en-US" altLang="zh-CN" sz="1400" dirty="0" err="1"/>
              <a:t>stuid</a:t>
            </a:r>
            <a:r>
              <a:rPr lang="en-US" altLang="zh-CN" sz="1400" dirty="0"/>
              <a:t>" &amp; I) 	' </a:t>
            </a:r>
            <a:r>
              <a:rPr lang="zh-CN" altLang="zh-CN" sz="1400" dirty="0"/>
              <a:t>添加字符型数据项和索引值</a:t>
            </a:r>
          </a:p>
          <a:p>
            <a:r>
              <a:rPr lang="en-US" altLang="zh-CN" sz="1400" dirty="0"/>
              <a:t>    Next I</a:t>
            </a:r>
            <a:endParaRPr lang="zh-CN" altLang="zh-CN" sz="1400" dirty="0"/>
          </a:p>
          <a:p>
            <a:r>
              <a:rPr lang="en-US" altLang="zh-CN" sz="1400" dirty="0"/>
              <a:t>    </a:t>
            </a:r>
            <a:r>
              <a:rPr lang="en-US" altLang="zh-CN" sz="1400" dirty="0" err="1"/>
              <a:t>MyNames.Add</a:t>
            </a:r>
            <a:r>
              <a:rPr lang="en-US" altLang="zh-CN" sz="1400" dirty="0"/>
              <a:t>(Item:="</a:t>
            </a:r>
            <a:r>
              <a:rPr lang="zh-CN" altLang="zh-CN" sz="1400" dirty="0"/>
              <a:t>新加的学生</a:t>
            </a:r>
            <a:r>
              <a:rPr lang="en-US" altLang="zh-CN" sz="1400" dirty="0"/>
              <a:t>", Before:=8) 		' </a:t>
            </a:r>
            <a:r>
              <a:rPr lang="zh-CN" altLang="zh-CN" sz="1400" dirty="0"/>
              <a:t>在第</a:t>
            </a:r>
            <a:r>
              <a:rPr lang="en-US" altLang="zh-CN" sz="1400" dirty="0"/>
              <a:t>8</a:t>
            </a:r>
            <a:r>
              <a:rPr lang="zh-CN" altLang="zh-CN" sz="1400" dirty="0"/>
              <a:t>个元素前插入一个元素</a:t>
            </a:r>
          </a:p>
          <a:p>
            <a:r>
              <a:rPr lang="en-US" altLang="zh-CN" sz="1400" dirty="0"/>
              <a:t>    </a:t>
            </a:r>
            <a:r>
              <a:rPr lang="en-US" altLang="zh-CN" sz="1400" dirty="0" err="1"/>
              <a:t>MyNames.Add</a:t>
            </a:r>
            <a:r>
              <a:rPr lang="en-US" altLang="zh-CN" sz="1400" dirty="0"/>
              <a:t>(Item:="</a:t>
            </a:r>
            <a:r>
              <a:rPr lang="zh-CN" altLang="zh-CN" sz="1400" dirty="0"/>
              <a:t>学生</a:t>
            </a:r>
            <a:r>
              <a:rPr lang="en-US" altLang="zh-CN" sz="1400" dirty="0"/>
              <a:t>11", After:=4) 		</a:t>
            </a:r>
            <a:r>
              <a:rPr lang="en-US" altLang="zh-CN" sz="1400" dirty="0" smtClean="0"/>
              <a:t>' </a:t>
            </a:r>
            <a:r>
              <a:rPr lang="zh-CN" altLang="zh-CN" sz="1400" dirty="0"/>
              <a:t>在第</a:t>
            </a:r>
            <a:r>
              <a:rPr lang="en-US" altLang="zh-CN" sz="1400" dirty="0"/>
              <a:t>4</a:t>
            </a:r>
            <a:r>
              <a:rPr lang="zh-CN" altLang="zh-CN" sz="1400" dirty="0"/>
              <a:t>个元素后插入一个元素</a:t>
            </a:r>
          </a:p>
          <a:p>
            <a:r>
              <a:rPr lang="en-US" altLang="zh-CN" sz="1400" dirty="0"/>
              <a:t>    </a:t>
            </a:r>
            <a:r>
              <a:rPr lang="en-US" altLang="zh-CN" sz="1400" dirty="0" err="1"/>
              <a:t>Debug.WriteLine</a:t>
            </a:r>
            <a:r>
              <a:rPr lang="en-US" altLang="zh-CN" sz="1400" dirty="0"/>
              <a:t>("")</a:t>
            </a:r>
            <a:endParaRPr lang="zh-CN" altLang="zh-CN" sz="1400" dirty="0"/>
          </a:p>
          <a:p>
            <a:r>
              <a:rPr lang="en-US" altLang="zh-CN" sz="1400" dirty="0"/>
              <a:t>    Name1 = </a:t>
            </a:r>
            <a:r>
              <a:rPr lang="en-US" altLang="zh-CN" sz="1400" dirty="0" err="1"/>
              <a:t>MyNames.Item</a:t>
            </a:r>
            <a:r>
              <a:rPr lang="en-US" altLang="zh-CN" sz="1400" dirty="0"/>
              <a:t>(5)</a:t>
            </a:r>
            <a:endParaRPr lang="zh-CN" altLang="zh-CN" sz="1400" dirty="0"/>
          </a:p>
          <a:p>
            <a:r>
              <a:rPr lang="en-US" altLang="zh-CN" sz="1400" dirty="0"/>
              <a:t>    Name2 = </a:t>
            </a:r>
            <a:r>
              <a:rPr lang="en-US" altLang="zh-CN" sz="1400" dirty="0" err="1"/>
              <a:t>MyNames.Item</a:t>
            </a:r>
            <a:r>
              <a:rPr lang="en-US" altLang="zh-CN" sz="1400" dirty="0"/>
              <a:t>(8)</a:t>
            </a:r>
            <a:endParaRPr lang="zh-CN" altLang="zh-CN" sz="1400" dirty="0"/>
          </a:p>
          <a:p>
            <a:r>
              <a:rPr lang="en-US" altLang="zh-CN" sz="1400" dirty="0"/>
              <a:t>    Name3 = </a:t>
            </a:r>
            <a:r>
              <a:rPr lang="en-US" altLang="zh-CN" sz="1400" dirty="0" err="1"/>
              <a:t>MyNames.Item</a:t>
            </a:r>
            <a:r>
              <a:rPr lang="en-US" altLang="zh-CN" sz="1400" dirty="0"/>
              <a:t>(9)</a:t>
            </a:r>
            <a:endParaRPr lang="zh-CN" altLang="zh-CN" sz="1400" dirty="0"/>
          </a:p>
          <a:p>
            <a:r>
              <a:rPr lang="en-US" altLang="zh-CN" sz="1400" dirty="0"/>
              <a:t>    </a:t>
            </a:r>
            <a:r>
              <a:rPr lang="en-US" altLang="zh-CN" sz="1400" dirty="0" err="1"/>
              <a:t>Debug.WriteLine</a:t>
            </a:r>
            <a:r>
              <a:rPr lang="en-US" altLang="zh-CN" sz="1400" dirty="0"/>
              <a:t>(Name1)</a:t>
            </a:r>
            <a:endParaRPr lang="zh-CN" altLang="zh-CN" sz="1400" dirty="0"/>
          </a:p>
          <a:p>
            <a:r>
              <a:rPr lang="en-US" altLang="zh-CN" sz="1400" dirty="0"/>
              <a:t>    </a:t>
            </a:r>
            <a:r>
              <a:rPr lang="en-US" altLang="zh-CN" sz="1400" dirty="0" err="1"/>
              <a:t>Debug.WriteLine</a:t>
            </a:r>
            <a:r>
              <a:rPr lang="en-US" altLang="zh-CN" sz="1400" dirty="0"/>
              <a:t>(Name2)</a:t>
            </a:r>
            <a:endParaRPr lang="zh-CN" altLang="zh-CN" sz="1400" dirty="0"/>
          </a:p>
          <a:p>
            <a:r>
              <a:rPr lang="en-US" altLang="zh-CN" sz="1400" dirty="0"/>
              <a:t>    </a:t>
            </a:r>
            <a:r>
              <a:rPr lang="en-US" altLang="zh-CN" sz="1400" dirty="0" err="1"/>
              <a:t>Debug.WriteLine</a:t>
            </a:r>
            <a:r>
              <a:rPr lang="en-US" altLang="zh-CN" sz="1400" dirty="0"/>
              <a:t>(Name3)</a:t>
            </a:r>
            <a:endParaRPr lang="zh-CN" altLang="zh-CN" sz="1400" dirty="0"/>
          </a:p>
          <a:p>
            <a:r>
              <a:rPr lang="en-US" altLang="zh-CN" sz="1400" dirty="0"/>
              <a:t>End </a:t>
            </a:r>
            <a:r>
              <a:rPr lang="en-US" altLang="zh-CN" sz="1400" dirty="0" smtClean="0"/>
              <a:t>Sub</a:t>
            </a:r>
          </a:p>
        </p:txBody>
      </p:sp>
      <p:sp>
        <p:nvSpPr>
          <p:cNvPr id="5" name="矩形 4"/>
          <p:cNvSpPr/>
          <p:nvPr/>
        </p:nvSpPr>
        <p:spPr>
          <a:xfrm>
            <a:off x="1180273" y="5183310"/>
            <a:ext cx="5692584" cy="353943"/>
          </a:xfrm>
          <a:prstGeom prst="rect">
            <a:avLst/>
          </a:prstGeom>
        </p:spPr>
        <p:txBody>
          <a:bodyPr wrap="none">
            <a:spAutoFit/>
          </a:bodyPr>
          <a:lstStyle/>
          <a:p>
            <a:pPr fontAlgn="ctr"/>
            <a:r>
              <a:rPr lang="zh-CN" altLang="zh-CN" dirty="0"/>
              <a:t>图</a:t>
            </a:r>
            <a:r>
              <a:rPr lang="en-US" altLang="zh-CN" dirty="0"/>
              <a:t>5.4</a:t>
            </a:r>
            <a:r>
              <a:rPr lang="zh-CN" altLang="zh-CN" dirty="0"/>
              <a:t>是加载窗体后，在集成环境即时窗口中显示的结果。</a:t>
            </a:r>
          </a:p>
        </p:txBody>
      </p:sp>
      <p:pic>
        <p:nvPicPr>
          <p:cNvPr id="3074" name="Picture 2" descr="5t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0251" y="5543603"/>
            <a:ext cx="1063256" cy="8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26905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817705" y="3307098"/>
            <a:ext cx="3251342"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算 法 基 础</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793957" y="1075608"/>
            <a:ext cx="8647218"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a:solidFill>
                  <a:srgbClr val="C00000"/>
                </a:solidFill>
                <a:latin typeface="方正大黑简体" pitchFamily="2" charset="-122"/>
                <a:ea typeface="方正大黑简体" pitchFamily="2" charset="-122"/>
              </a:rPr>
              <a:t>5</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编程进阶</a:t>
            </a:r>
          </a:p>
        </p:txBody>
      </p:sp>
    </p:spTree>
    <p:extLst>
      <p:ext uri="{BB962C8B-B14F-4D97-AF65-F5344CB8AC3E}">
        <p14:creationId xmlns:p14="http://schemas.microsoft.com/office/powerpoint/2010/main" val="381251047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1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4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63286"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什么是算法</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97243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什么是算法</a:t>
            </a:r>
          </a:p>
        </p:txBody>
      </p:sp>
      <p:sp>
        <p:nvSpPr>
          <p:cNvPr id="3" name="TextBox 2"/>
          <p:cNvSpPr txBox="1"/>
          <p:nvPr/>
        </p:nvSpPr>
        <p:spPr>
          <a:xfrm>
            <a:off x="1052623" y="935665"/>
            <a:ext cx="8878186" cy="4481155"/>
          </a:xfrm>
          <a:prstGeom prst="snip2DiagRect">
            <a:avLst/>
          </a:prstGeom>
          <a:noFill/>
          <a:ln w="19050">
            <a:solidFill>
              <a:srgbClr val="C30D23"/>
            </a:solidFill>
            <a:prstDash val="dashDot"/>
          </a:ln>
        </p:spPr>
        <p:txBody>
          <a:bodyPr wrap="square" rtlCol="0">
            <a:spAutoFit/>
          </a:bodyPr>
          <a:lstStyle/>
          <a:p>
            <a:pPr indent="446088" fontAlgn="ctr"/>
            <a:r>
              <a:rPr lang="zh-CN" altLang="zh-CN" dirty="0"/>
              <a:t>算法是对解题方案的准确而完整的描述，是一系列解决问题的清晰指令，代表着用系统的方法描述解决问题的策略机制。也就是说，能够对一定规范的输入、在有限时间内获得所要求的输出，一个算法应该具有以下</a:t>
            </a:r>
            <a:r>
              <a:rPr lang="en-US" altLang="zh-CN" dirty="0"/>
              <a:t>7</a:t>
            </a:r>
            <a:r>
              <a:rPr lang="zh-CN" altLang="zh-CN" dirty="0"/>
              <a:t>个重要的特征：</a:t>
            </a:r>
          </a:p>
          <a:p>
            <a:pPr indent="446088" fontAlgn="ctr"/>
            <a:r>
              <a:rPr lang="zh-CN" altLang="zh-CN" dirty="0"/>
              <a:t>（</a:t>
            </a:r>
            <a:r>
              <a:rPr lang="en-US" altLang="zh-CN" dirty="0"/>
              <a:t>1</a:t>
            </a:r>
            <a:r>
              <a:rPr lang="zh-CN" altLang="zh-CN" dirty="0"/>
              <a:t>）有穷性（</a:t>
            </a:r>
            <a:r>
              <a:rPr lang="en-US" altLang="zh-CN" dirty="0"/>
              <a:t>Finiteness</a:t>
            </a:r>
            <a:r>
              <a:rPr lang="zh-CN" altLang="zh-CN" dirty="0"/>
              <a:t>）。算法的有穷性是指算法必须能在执行有限个步骤之后终止。</a:t>
            </a:r>
          </a:p>
          <a:p>
            <a:pPr indent="446088" fontAlgn="ctr"/>
            <a:r>
              <a:rPr lang="zh-CN" altLang="zh-CN" dirty="0"/>
              <a:t>（</a:t>
            </a:r>
            <a:r>
              <a:rPr lang="en-US" altLang="zh-CN" dirty="0"/>
              <a:t>2</a:t>
            </a:r>
            <a:r>
              <a:rPr lang="zh-CN" altLang="zh-CN" dirty="0"/>
              <a:t>）确切性（</a:t>
            </a:r>
            <a:r>
              <a:rPr lang="en-US" altLang="zh-CN" dirty="0"/>
              <a:t>Definiteness</a:t>
            </a:r>
            <a:r>
              <a:rPr lang="zh-CN" altLang="zh-CN" dirty="0"/>
              <a:t>）。算法的每一步骤必须有确切的定义。</a:t>
            </a:r>
          </a:p>
          <a:p>
            <a:pPr indent="446088" fontAlgn="ctr"/>
            <a:r>
              <a:rPr lang="zh-CN" altLang="zh-CN" dirty="0"/>
              <a:t>（</a:t>
            </a:r>
            <a:r>
              <a:rPr lang="en-US" altLang="zh-CN" dirty="0"/>
              <a:t>3</a:t>
            </a:r>
            <a:r>
              <a:rPr lang="zh-CN" altLang="zh-CN" dirty="0"/>
              <a:t>）输入项（</a:t>
            </a:r>
            <a:r>
              <a:rPr lang="en-US" altLang="zh-CN" dirty="0"/>
              <a:t>Input</a:t>
            </a:r>
            <a:r>
              <a:rPr lang="zh-CN" altLang="zh-CN" dirty="0"/>
              <a:t>）。一个算法有</a:t>
            </a:r>
            <a:r>
              <a:rPr lang="en-US" altLang="zh-CN" dirty="0"/>
              <a:t>0</a:t>
            </a:r>
            <a:r>
              <a:rPr lang="zh-CN" altLang="zh-CN" dirty="0"/>
              <a:t>个或多个输入，以刻画运算对象的初始情况，所谓</a:t>
            </a:r>
            <a:r>
              <a:rPr lang="en-US" altLang="zh-CN" dirty="0"/>
              <a:t>0</a:t>
            </a:r>
            <a:r>
              <a:rPr lang="zh-CN" altLang="zh-CN" dirty="0"/>
              <a:t>个输入是指算法本身定出了初始条件。</a:t>
            </a:r>
          </a:p>
          <a:p>
            <a:pPr indent="446088" fontAlgn="ctr"/>
            <a:r>
              <a:rPr lang="zh-CN" altLang="zh-CN" dirty="0"/>
              <a:t>（</a:t>
            </a:r>
            <a:r>
              <a:rPr lang="en-US" altLang="zh-CN" dirty="0"/>
              <a:t>4</a:t>
            </a:r>
            <a:r>
              <a:rPr lang="zh-CN" altLang="zh-CN" dirty="0"/>
              <a:t>）输出项（</a:t>
            </a:r>
            <a:r>
              <a:rPr lang="en-US" altLang="zh-CN" dirty="0"/>
              <a:t>Output</a:t>
            </a:r>
            <a:r>
              <a:rPr lang="zh-CN" altLang="zh-CN" dirty="0"/>
              <a:t>）。一个算法有一个或多个输出，以反映对输入数据加工后的结果。没有输出的算法是毫无意义的。</a:t>
            </a:r>
          </a:p>
          <a:p>
            <a:pPr indent="446088" fontAlgn="ctr"/>
            <a:r>
              <a:rPr lang="zh-CN" altLang="zh-CN" dirty="0"/>
              <a:t>（</a:t>
            </a:r>
            <a:r>
              <a:rPr lang="en-US" altLang="zh-CN" dirty="0"/>
              <a:t>5</a:t>
            </a:r>
            <a:r>
              <a:rPr lang="zh-CN" altLang="zh-CN" dirty="0"/>
              <a:t>）可行性（</a:t>
            </a:r>
            <a:r>
              <a:rPr lang="en-US" altLang="zh-CN" dirty="0"/>
              <a:t>Effectiveness</a:t>
            </a:r>
            <a:r>
              <a:rPr lang="zh-CN" altLang="zh-CN" dirty="0"/>
              <a:t>）。算法中执行的任何计算步骤都是可以被分解为基本的可执行的操作步，即每个计算步都可以在有限时间内完成（也称之为有效性）。</a:t>
            </a:r>
          </a:p>
          <a:p>
            <a:pPr indent="446088" fontAlgn="ctr"/>
            <a:r>
              <a:rPr lang="zh-CN" altLang="zh-CN" dirty="0"/>
              <a:t>（</a:t>
            </a:r>
            <a:r>
              <a:rPr lang="en-US" altLang="zh-CN" dirty="0"/>
              <a:t>6</a:t>
            </a:r>
            <a:r>
              <a:rPr lang="zh-CN" altLang="zh-CN" dirty="0"/>
              <a:t>）高效性（</a:t>
            </a:r>
            <a:r>
              <a:rPr lang="en-US" altLang="zh-CN" dirty="0"/>
              <a:t>High efficiency</a:t>
            </a:r>
            <a:r>
              <a:rPr lang="zh-CN" altLang="zh-CN" dirty="0"/>
              <a:t>）。执行速度快，占用资源少。</a:t>
            </a:r>
          </a:p>
          <a:p>
            <a:pPr indent="446088" fontAlgn="ctr"/>
            <a:r>
              <a:rPr lang="zh-CN" altLang="zh-CN" dirty="0"/>
              <a:t>（</a:t>
            </a:r>
            <a:r>
              <a:rPr lang="en-US" altLang="zh-CN" dirty="0"/>
              <a:t>7</a:t>
            </a:r>
            <a:r>
              <a:rPr lang="zh-CN" altLang="zh-CN" dirty="0"/>
              <a:t>）健壮性（</a:t>
            </a:r>
            <a:r>
              <a:rPr lang="en-US" altLang="zh-CN" dirty="0"/>
              <a:t>Robustness</a:t>
            </a:r>
            <a:r>
              <a:rPr lang="zh-CN" altLang="zh-CN" dirty="0"/>
              <a:t>）。对数据响应正确</a:t>
            </a:r>
            <a:r>
              <a:rPr lang="zh-CN" altLang="zh-CN" dirty="0" smtClean="0"/>
              <a:t>。</a:t>
            </a:r>
            <a:endParaRPr lang="zh-CN" altLang="zh-CN" dirty="0"/>
          </a:p>
        </p:txBody>
      </p:sp>
    </p:spTree>
    <p:extLst>
      <p:ext uri="{BB962C8B-B14F-4D97-AF65-F5344CB8AC3E}">
        <p14:creationId xmlns:p14="http://schemas.microsoft.com/office/powerpoint/2010/main" val="265829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05818"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排</a:t>
            </a:r>
            <a:r>
              <a:rPr lang="en-US" altLang="zh-CN" dirty="0" smtClean="0"/>
              <a:t> </a:t>
            </a:r>
            <a:r>
              <a:rPr lang="zh-CN" altLang="zh-CN" dirty="0" smtClean="0"/>
              <a:t>序</a:t>
            </a:r>
            <a:r>
              <a:rPr lang="en-US" altLang="zh-CN" dirty="0" smtClean="0"/>
              <a:t> </a:t>
            </a:r>
            <a:r>
              <a:rPr lang="zh-CN" altLang="zh-CN" dirty="0" smtClean="0"/>
              <a:t>算</a:t>
            </a:r>
            <a:r>
              <a:rPr lang="en-US" altLang="zh-CN" dirty="0" smtClean="0"/>
              <a:t> </a:t>
            </a:r>
            <a:r>
              <a:rPr lang="zh-CN" altLang="zh-CN" dirty="0" smtClean="0"/>
              <a:t>法</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305466" y="3415406"/>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．插入排序</a:t>
            </a:r>
          </a:p>
        </p:txBody>
      </p:sp>
      <p:sp>
        <p:nvSpPr>
          <p:cNvPr id="15" name="文本占位符 5"/>
          <p:cNvSpPr txBox="1">
            <a:spLocks/>
          </p:cNvSpPr>
          <p:nvPr/>
        </p:nvSpPr>
        <p:spPr>
          <a:xfrm>
            <a:off x="5305466" y="3838662"/>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．冒泡排序</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05466" y="4264355"/>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．选择排序</a:t>
            </a:r>
          </a:p>
        </p:txBody>
      </p:sp>
    </p:spTree>
    <p:extLst>
      <p:ext uri="{BB962C8B-B14F-4D97-AF65-F5344CB8AC3E}">
        <p14:creationId xmlns:p14="http://schemas.microsoft.com/office/powerpoint/2010/main" val="400217663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400"/>
                                        <p:tgtEl>
                                          <p:spTgt spid="15"/>
                                        </p:tgtEl>
                                      </p:cBhvr>
                                    </p:animEffect>
                                  </p:childTnLst>
                                </p:cTn>
                              </p:par>
                            </p:childTnLst>
                          </p:cTn>
                        </p:par>
                        <p:par>
                          <p:cTn id="32" fill="hold">
                            <p:stCondLst>
                              <p:cond delay="2750"/>
                            </p:stCondLst>
                            <p:childTnLst>
                              <p:par>
                                <p:cTn id="33" presetID="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P spid="18" grpId="0"/>
      <p:bldP spid="19"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．插入排序</a:t>
            </a:r>
          </a:p>
        </p:txBody>
      </p:sp>
      <p:sp>
        <p:nvSpPr>
          <p:cNvPr id="3" name="TextBox 2"/>
          <p:cNvSpPr txBox="1"/>
          <p:nvPr/>
        </p:nvSpPr>
        <p:spPr>
          <a:xfrm>
            <a:off x="1520456" y="1201479"/>
            <a:ext cx="8048846" cy="3180398"/>
          </a:xfrm>
          <a:prstGeom prst="plaque">
            <a:avLst/>
          </a:prstGeom>
          <a:noFill/>
          <a:ln w="19050">
            <a:solidFill>
              <a:srgbClr val="C30D23"/>
            </a:solidFill>
            <a:prstDash val="dashDot"/>
          </a:ln>
        </p:spPr>
        <p:txBody>
          <a:bodyPr wrap="square" rtlCol="0">
            <a:spAutoFit/>
          </a:bodyPr>
          <a:lstStyle/>
          <a:p>
            <a:pPr fontAlgn="ctr">
              <a:lnSpc>
                <a:spcPct val="150000"/>
              </a:lnSpc>
            </a:pPr>
            <a:r>
              <a:rPr lang="zh-CN" altLang="zh-CN" dirty="0"/>
              <a:t>插入排序的基本思想是：每次将一个待排序的记录，按其关键字大小插入到前面已经排好序的子文件的适当位置上，直到全部记录插入完成为止。有两种插入排序方法：直接插入排序和希尔排序。</a:t>
            </a:r>
          </a:p>
          <a:p>
            <a:pPr fontAlgn="ctr">
              <a:lnSpc>
                <a:spcPct val="150000"/>
              </a:lnSpc>
            </a:pPr>
            <a:r>
              <a:rPr lang="zh-CN" altLang="zh-CN" dirty="0"/>
              <a:t>这里仅介绍直接插入排序，其思路是：假设待排序的记录存放在数组</a:t>
            </a:r>
            <a:r>
              <a:rPr lang="en-US" altLang="zh-CN" dirty="0"/>
              <a:t>R[1..</a:t>
            </a:r>
            <a:r>
              <a:rPr lang="en-US" altLang="zh-CN" i="1" dirty="0"/>
              <a:t>n</a:t>
            </a:r>
            <a:r>
              <a:rPr lang="en-US" altLang="zh-CN" dirty="0"/>
              <a:t>]</a:t>
            </a:r>
            <a:r>
              <a:rPr lang="zh-CN" altLang="zh-CN" dirty="0"/>
              <a:t>中。初始时，</a:t>
            </a:r>
            <a:r>
              <a:rPr lang="en-US" altLang="zh-CN" dirty="0"/>
              <a:t>R[1]</a:t>
            </a:r>
            <a:r>
              <a:rPr lang="zh-CN" altLang="zh-CN" dirty="0"/>
              <a:t>自成一个有序区，无序区为</a:t>
            </a:r>
            <a:r>
              <a:rPr lang="en-US" altLang="zh-CN" dirty="0"/>
              <a:t>R[2..</a:t>
            </a:r>
            <a:r>
              <a:rPr lang="en-US" altLang="zh-CN" i="1" dirty="0"/>
              <a:t>n</a:t>
            </a:r>
            <a:r>
              <a:rPr lang="en-US" altLang="zh-CN" dirty="0"/>
              <a:t>]</a:t>
            </a:r>
            <a:r>
              <a:rPr lang="zh-CN" altLang="zh-CN" dirty="0"/>
              <a:t>。从</a:t>
            </a:r>
            <a:r>
              <a:rPr lang="en-US" altLang="zh-CN" i="1" dirty="0"/>
              <a:t>i</a:t>
            </a:r>
            <a:r>
              <a:rPr lang="en-US" altLang="zh-CN" dirty="0"/>
              <a:t>=2</a:t>
            </a:r>
            <a:r>
              <a:rPr lang="zh-CN" altLang="zh-CN" dirty="0"/>
              <a:t>起直至</a:t>
            </a:r>
            <a:r>
              <a:rPr lang="en-US" altLang="zh-CN" i="1" dirty="0"/>
              <a:t>i</a:t>
            </a:r>
            <a:r>
              <a:rPr lang="en-US" altLang="zh-CN" dirty="0"/>
              <a:t>=</a:t>
            </a:r>
            <a:r>
              <a:rPr lang="en-US" altLang="zh-CN" i="1" dirty="0"/>
              <a:t>n</a:t>
            </a:r>
            <a:r>
              <a:rPr lang="zh-CN" altLang="zh-CN" dirty="0"/>
              <a:t>为止，依次将</a:t>
            </a:r>
            <a:r>
              <a:rPr lang="en-US" altLang="zh-CN" dirty="0"/>
              <a:t>R[</a:t>
            </a:r>
            <a:r>
              <a:rPr lang="en-US" altLang="zh-CN" i="1" dirty="0"/>
              <a:t>i</a:t>
            </a:r>
            <a:r>
              <a:rPr lang="en-US" altLang="zh-CN" dirty="0"/>
              <a:t>]</a:t>
            </a:r>
            <a:r>
              <a:rPr lang="zh-CN" altLang="zh-CN" dirty="0"/>
              <a:t>插入当前的有序区</a:t>
            </a:r>
            <a:r>
              <a:rPr lang="en-US" altLang="zh-CN" dirty="0"/>
              <a:t>R[1..</a:t>
            </a:r>
            <a:r>
              <a:rPr lang="en-US" altLang="zh-CN" i="1" dirty="0"/>
              <a:t>i</a:t>
            </a:r>
            <a:r>
              <a:rPr lang="en-US" altLang="zh-CN" dirty="0">
                <a:sym typeface="Symbol"/>
              </a:rPr>
              <a:t></a:t>
            </a:r>
            <a:r>
              <a:rPr lang="en-US" altLang="zh-CN" dirty="0"/>
              <a:t>1]</a:t>
            </a:r>
            <a:r>
              <a:rPr lang="zh-CN" altLang="zh-CN" dirty="0"/>
              <a:t>中，生成含</a:t>
            </a:r>
            <a:r>
              <a:rPr lang="en-US" altLang="zh-CN" i="1" dirty="0"/>
              <a:t>n</a:t>
            </a:r>
            <a:r>
              <a:rPr lang="zh-CN" altLang="zh-CN" dirty="0"/>
              <a:t>个记录的有序区</a:t>
            </a:r>
            <a:r>
              <a:rPr lang="zh-CN" altLang="zh-CN" dirty="0" smtClean="0"/>
              <a:t>。</a:t>
            </a:r>
            <a:endParaRPr lang="zh-CN" altLang="zh-CN" dirty="0"/>
          </a:p>
        </p:txBody>
      </p:sp>
    </p:spTree>
    <p:extLst>
      <p:ext uri="{BB962C8B-B14F-4D97-AF65-F5344CB8AC3E}">
        <p14:creationId xmlns:p14="http://schemas.microsoft.com/office/powerpoint/2010/main" val="3817653081"/>
      </p:ext>
    </p:extLst>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．冒泡排序</a:t>
            </a:r>
          </a:p>
        </p:txBody>
      </p:sp>
      <p:sp>
        <p:nvSpPr>
          <p:cNvPr id="3" name="TextBox 2"/>
          <p:cNvSpPr txBox="1"/>
          <p:nvPr/>
        </p:nvSpPr>
        <p:spPr>
          <a:xfrm>
            <a:off x="818707" y="808074"/>
            <a:ext cx="9664995" cy="4670509"/>
          </a:xfrm>
          <a:prstGeom prst="rect">
            <a:avLst/>
          </a:prstGeom>
          <a:noFill/>
        </p:spPr>
        <p:txBody>
          <a:bodyPr wrap="square" rtlCol="0">
            <a:spAutoFit/>
          </a:bodyPr>
          <a:lstStyle/>
          <a:p>
            <a:pPr indent="446088" fontAlgn="ctr"/>
            <a:r>
              <a:rPr lang="zh-CN" altLang="zh-CN" dirty="0"/>
              <a:t>算法步骤如下：</a:t>
            </a:r>
          </a:p>
          <a:p>
            <a:pPr indent="446088" fontAlgn="ctr">
              <a:lnSpc>
                <a:spcPct val="150000"/>
              </a:lnSpc>
            </a:pPr>
            <a:r>
              <a:rPr lang="zh-CN" altLang="zh-CN" dirty="0"/>
              <a:t>（</a:t>
            </a:r>
            <a:r>
              <a:rPr lang="en-US" altLang="zh-CN" dirty="0"/>
              <a:t>1</a:t>
            </a:r>
            <a:r>
              <a:rPr lang="zh-CN" altLang="zh-CN" dirty="0"/>
              <a:t>）初始状态</a:t>
            </a:r>
          </a:p>
          <a:p>
            <a:pPr indent="446088" fontAlgn="ctr">
              <a:lnSpc>
                <a:spcPct val="150000"/>
              </a:lnSpc>
            </a:pPr>
            <a:r>
              <a:rPr lang="en-US" altLang="zh-CN" dirty="0"/>
              <a:t>R[1..</a:t>
            </a:r>
            <a:r>
              <a:rPr lang="en-US" altLang="zh-CN" i="1" dirty="0"/>
              <a:t>n</a:t>
            </a:r>
            <a:r>
              <a:rPr lang="en-US" altLang="zh-CN" dirty="0"/>
              <a:t>]</a:t>
            </a:r>
            <a:r>
              <a:rPr lang="zh-CN" altLang="zh-CN" dirty="0"/>
              <a:t>为无序区。</a:t>
            </a:r>
          </a:p>
          <a:p>
            <a:pPr indent="446088" fontAlgn="ctr">
              <a:lnSpc>
                <a:spcPct val="150000"/>
              </a:lnSpc>
            </a:pPr>
            <a:r>
              <a:rPr lang="zh-CN" altLang="zh-CN" dirty="0"/>
              <a:t>（</a:t>
            </a:r>
            <a:r>
              <a:rPr lang="en-US" altLang="zh-CN" dirty="0"/>
              <a:t>2</a:t>
            </a:r>
            <a:r>
              <a:rPr lang="zh-CN" altLang="zh-CN" dirty="0"/>
              <a:t>）第</a:t>
            </a:r>
            <a:r>
              <a:rPr lang="en-US" altLang="zh-CN" dirty="0"/>
              <a:t>1</a:t>
            </a:r>
            <a:r>
              <a:rPr lang="zh-CN" altLang="zh-CN" dirty="0"/>
              <a:t>趟扫描</a:t>
            </a:r>
          </a:p>
          <a:p>
            <a:pPr indent="446088" fontAlgn="ctr">
              <a:lnSpc>
                <a:spcPct val="150000"/>
              </a:lnSpc>
            </a:pPr>
            <a:r>
              <a:rPr lang="zh-CN" altLang="zh-CN" dirty="0"/>
              <a:t>从无序区底部向上依次比较相邻两个气泡的重量，若发现轻者在下、重者在上，则交换二者的位置，即依次比较（</a:t>
            </a:r>
            <a:r>
              <a:rPr lang="en-US" altLang="zh-CN" dirty="0"/>
              <a:t>R[</a:t>
            </a:r>
            <a:r>
              <a:rPr lang="en-US" altLang="zh-CN" i="1" dirty="0"/>
              <a:t>n</a:t>
            </a:r>
            <a:r>
              <a:rPr lang="en-US" altLang="zh-CN" dirty="0"/>
              <a:t>]</a:t>
            </a:r>
            <a:r>
              <a:rPr lang="zh-CN" altLang="zh-CN" dirty="0"/>
              <a:t>，</a:t>
            </a:r>
            <a:r>
              <a:rPr lang="en-US" altLang="zh-CN" dirty="0"/>
              <a:t>R[</a:t>
            </a:r>
            <a:r>
              <a:rPr lang="en-US" altLang="zh-CN" i="1" dirty="0"/>
              <a:t>n</a:t>
            </a:r>
            <a:r>
              <a:rPr lang="en-US" altLang="zh-CN" dirty="0">
                <a:sym typeface="Symbol"/>
              </a:rPr>
              <a:t></a:t>
            </a:r>
            <a:r>
              <a:rPr lang="en-US" altLang="zh-CN" dirty="0"/>
              <a:t>1]</a:t>
            </a:r>
            <a:r>
              <a:rPr lang="zh-CN" altLang="zh-CN" dirty="0"/>
              <a:t>），（</a:t>
            </a:r>
            <a:r>
              <a:rPr lang="en-US" altLang="zh-CN" dirty="0"/>
              <a:t>R[</a:t>
            </a:r>
            <a:r>
              <a:rPr lang="en-US" altLang="zh-CN" i="1" dirty="0"/>
              <a:t>n</a:t>
            </a:r>
            <a:r>
              <a:rPr lang="en-US" altLang="zh-CN" dirty="0">
                <a:sym typeface="Symbol"/>
              </a:rPr>
              <a:t></a:t>
            </a:r>
            <a:r>
              <a:rPr lang="en-US" altLang="zh-CN" dirty="0"/>
              <a:t>1]</a:t>
            </a:r>
            <a:r>
              <a:rPr lang="zh-CN" altLang="zh-CN" dirty="0"/>
              <a:t>，</a:t>
            </a:r>
            <a:r>
              <a:rPr lang="en-US" altLang="zh-CN" dirty="0"/>
              <a:t>R[</a:t>
            </a:r>
            <a:r>
              <a:rPr lang="en-US" altLang="zh-CN" i="1" dirty="0"/>
              <a:t>n</a:t>
            </a:r>
            <a:r>
              <a:rPr lang="en-US" altLang="zh-CN" dirty="0">
                <a:sym typeface="Symbol"/>
              </a:rPr>
              <a:t></a:t>
            </a:r>
            <a:r>
              <a:rPr lang="en-US" altLang="zh-CN" dirty="0"/>
              <a:t>2]</a:t>
            </a:r>
            <a:r>
              <a:rPr lang="zh-CN" altLang="zh-CN" dirty="0"/>
              <a:t>），…，（</a:t>
            </a:r>
            <a:r>
              <a:rPr lang="en-US" altLang="zh-CN" dirty="0"/>
              <a:t>R[2]</a:t>
            </a:r>
            <a:r>
              <a:rPr lang="zh-CN" altLang="zh-CN" dirty="0"/>
              <a:t>，</a:t>
            </a:r>
            <a:r>
              <a:rPr lang="en-US" altLang="zh-CN" dirty="0"/>
              <a:t>R[1]</a:t>
            </a:r>
            <a:r>
              <a:rPr lang="zh-CN" altLang="zh-CN" dirty="0"/>
              <a:t>）；对于每对气泡（</a:t>
            </a:r>
            <a:r>
              <a:rPr lang="en-US" altLang="zh-CN" dirty="0"/>
              <a:t>R[</a:t>
            </a:r>
            <a:r>
              <a:rPr lang="en-US" altLang="zh-CN" i="1" dirty="0"/>
              <a:t>j</a:t>
            </a:r>
            <a:r>
              <a:rPr lang="en-US" altLang="zh-CN" dirty="0"/>
              <a:t>+1]</a:t>
            </a:r>
            <a:r>
              <a:rPr lang="zh-CN" altLang="zh-CN" dirty="0"/>
              <a:t>，</a:t>
            </a:r>
            <a:r>
              <a:rPr lang="en-US" altLang="zh-CN" dirty="0"/>
              <a:t>R[</a:t>
            </a:r>
            <a:r>
              <a:rPr lang="en-US" altLang="zh-CN" i="1" dirty="0"/>
              <a:t>j</a:t>
            </a:r>
            <a:r>
              <a:rPr lang="en-US" altLang="zh-CN" dirty="0"/>
              <a:t>]</a:t>
            </a:r>
            <a:r>
              <a:rPr lang="zh-CN" altLang="zh-CN" dirty="0"/>
              <a:t>），若</a:t>
            </a:r>
            <a:r>
              <a:rPr lang="en-US" altLang="zh-CN" dirty="0"/>
              <a:t>R[</a:t>
            </a:r>
            <a:r>
              <a:rPr lang="en-US" altLang="zh-CN" i="1" dirty="0"/>
              <a:t>j</a:t>
            </a:r>
            <a:r>
              <a:rPr lang="en-US" altLang="zh-CN" dirty="0"/>
              <a:t>+1].key&lt;R[</a:t>
            </a:r>
            <a:r>
              <a:rPr lang="en-US" altLang="zh-CN" i="1" dirty="0"/>
              <a:t>j</a:t>
            </a:r>
            <a:r>
              <a:rPr lang="en-US" altLang="zh-CN" dirty="0"/>
              <a:t>].key</a:t>
            </a:r>
            <a:r>
              <a:rPr lang="zh-CN" altLang="zh-CN" dirty="0"/>
              <a:t>，则交换</a:t>
            </a:r>
            <a:r>
              <a:rPr lang="en-US" altLang="zh-CN" dirty="0"/>
              <a:t>R[</a:t>
            </a:r>
            <a:r>
              <a:rPr lang="en-US" altLang="zh-CN" i="1" dirty="0"/>
              <a:t>j</a:t>
            </a:r>
            <a:r>
              <a:rPr lang="en-US" altLang="zh-CN" dirty="0"/>
              <a:t>+1]</a:t>
            </a:r>
            <a:r>
              <a:rPr lang="zh-CN" altLang="zh-CN" dirty="0"/>
              <a:t>和</a:t>
            </a:r>
            <a:r>
              <a:rPr lang="en-US" altLang="zh-CN" dirty="0"/>
              <a:t>R[</a:t>
            </a:r>
            <a:r>
              <a:rPr lang="en-US" altLang="zh-CN" i="1" dirty="0"/>
              <a:t>j</a:t>
            </a:r>
            <a:r>
              <a:rPr lang="en-US" altLang="zh-CN" dirty="0"/>
              <a:t>]</a:t>
            </a:r>
            <a:r>
              <a:rPr lang="zh-CN" altLang="zh-CN" dirty="0"/>
              <a:t>的内容。</a:t>
            </a:r>
          </a:p>
          <a:p>
            <a:pPr indent="446088" fontAlgn="ctr">
              <a:lnSpc>
                <a:spcPct val="150000"/>
              </a:lnSpc>
            </a:pPr>
            <a:r>
              <a:rPr lang="zh-CN" altLang="zh-CN" dirty="0"/>
              <a:t>第</a:t>
            </a:r>
            <a:r>
              <a:rPr lang="en-US" altLang="zh-CN" dirty="0"/>
              <a:t>1</a:t>
            </a:r>
            <a:r>
              <a:rPr lang="zh-CN" altLang="zh-CN" dirty="0"/>
              <a:t>趟扫描完毕时，“最轻”的气泡就飘浮到该区间的顶部，即关键字最小的记录被放在最高位置</a:t>
            </a:r>
            <a:r>
              <a:rPr lang="en-US" altLang="zh-CN" dirty="0"/>
              <a:t>R[1]</a:t>
            </a:r>
            <a:r>
              <a:rPr lang="zh-CN" altLang="zh-CN" dirty="0"/>
              <a:t>上。</a:t>
            </a:r>
          </a:p>
          <a:p>
            <a:pPr indent="446088" fontAlgn="ctr">
              <a:lnSpc>
                <a:spcPct val="150000"/>
              </a:lnSpc>
            </a:pPr>
            <a:r>
              <a:rPr lang="zh-CN" altLang="zh-CN" dirty="0"/>
              <a:t>（</a:t>
            </a:r>
            <a:r>
              <a:rPr lang="en-US" altLang="zh-CN" dirty="0"/>
              <a:t>3</a:t>
            </a:r>
            <a:r>
              <a:rPr lang="zh-CN" altLang="zh-CN" dirty="0"/>
              <a:t>）第</a:t>
            </a:r>
            <a:r>
              <a:rPr lang="en-US" altLang="zh-CN" dirty="0"/>
              <a:t>2</a:t>
            </a:r>
            <a:r>
              <a:rPr lang="zh-CN" altLang="zh-CN" dirty="0"/>
              <a:t>趟扫描</a:t>
            </a:r>
          </a:p>
          <a:p>
            <a:pPr indent="446088" fontAlgn="ctr">
              <a:lnSpc>
                <a:spcPct val="150000"/>
              </a:lnSpc>
            </a:pPr>
            <a:r>
              <a:rPr lang="zh-CN" altLang="zh-CN" dirty="0"/>
              <a:t>扫描</a:t>
            </a:r>
            <a:r>
              <a:rPr lang="en-US" altLang="zh-CN" dirty="0"/>
              <a:t>R[2..</a:t>
            </a:r>
            <a:r>
              <a:rPr lang="en-US" altLang="zh-CN" i="1" dirty="0"/>
              <a:t>n</a:t>
            </a:r>
            <a:r>
              <a:rPr lang="en-US" altLang="zh-CN" dirty="0"/>
              <a:t>]</a:t>
            </a:r>
            <a:r>
              <a:rPr lang="zh-CN" altLang="zh-CN" dirty="0"/>
              <a:t>。扫描完毕时，“次轻”的气泡飘浮到</a:t>
            </a:r>
            <a:r>
              <a:rPr lang="en-US" altLang="zh-CN" dirty="0"/>
              <a:t>R[2]</a:t>
            </a:r>
            <a:r>
              <a:rPr lang="zh-CN" altLang="zh-CN" dirty="0"/>
              <a:t>的位置上……最后，经过</a:t>
            </a:r>
            <a:r>
              <a:rPr lang="en-US" altLang="zh-CN" i="1" dirty="0"/>
              <a:t>n</a:t>
            </a:r>
            <a:r>
              <a:rPr lang="en-US" altLang="zh-CN" dirty="0">
                <a:sym typeface="Symbol"/>
              </a:rPr>
              <a:t></a:t>
            </a:r>
            <a:r>
              <a:rPr lang="en-US" altLang="zh-CN" dirty="0"/>
              <a:t>1 </a:t>
            </a:r>
            <a:r>
              <a:rPr lang="zh-CN" altLang="zh-CN" dirty="0"/>
              <a:t>趟扫描可得到有序区</a:t>
            </a:r>
            <a:r>
              <a:rPr lang="en-US" altLang="zh-CN" dirty="0"/>
              <a:t>R[1..</a:t>
            </a:r>
            <a:r>
              <a:rPr lang="en-US" altLang="zh-CN" i="1" dirty="0"/>
              <a:t>n</a:t>
            </a:r>
            <a:r>
              <a:rPr lang="en-US" altLang="zh-CN" dirty="0"/>
              <a:t>]</a:t>
            </a:r>
            <a:r>
              <a:rPr lang="zh-CN" altLang="zh-CN" dirty="0" smtClean="0"/>
              <a:t>。</a:t>
            </a:r>
            <a:endParaRPr lang="zh-CN" altLang="zh-CN" dirty="0"/>
          </a:p>
        </p:txBody>
      </p:sp>
    </p:spTree>
    <p:extLst>
      <p:ext uri="{BB962C8B-B14F-4D97-AF65-F5344CB8AC3E}">
        <p14:creationId xmlns:p14="http://schemas.microsoft.com/office/powerpoint/2010/main" val="3987710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．选择排序</a:t>
            </a:r>
          </a:p>
        </p:txBody>
      </p:sp>
      <p:sp>
        <p:nvSpPr>
          <p:cNvPr id="3" name="TextBox 2"/>
          <p:cNvSpPr txBox="1"/>
          <p:nvPr/>
        </p:nvSpPr>
        <p:spPr>
          <a:xfrm>
            <a:off x="925033" y="776177"/>
            <a:ext cx="9548037" cy="4016484"/>
          </a:xfrm>
          <a:prstGeom prst="rect">
            <a:avLst/>
          </a:prstGeom>
          <a:noFill/>
        </p:spPr>
        <p:txBody>
          <a:bodyPr wrap="square" rtlCol="0">
            <a:spAutoFit/>
          </a:bodyPr>
          <a:lstStyle/>
          <a:p>
            <a:pPr indent="446088" fontAlgn="ctr">
              <a:lnSpc>
                <a:spcPct val="150000"/>
              </a:lnSpc>
            </a:pPr>
            <a:r>
              <a:rPr lang="en-US" altLang="zh-CN" i="1" dirty="0"/>
              <a:t>n</a:t>
            </a:r>
            <a:r>
              <a:rPr lang="zh-CN" altLang="zh-CN" dirty="0"/>
              <a:t>个记录的文件可经过</a:t>
            </a:r>
            <a:r>
              <a:rPr lang="en-US" altLang="zh-CN" i="1" dirty="0"/>
              <a:t>n</a:t>
            </a:r>
            <a:r>
              <a:rPr lang="en-US" altLang="zh-CN" dirty="0">
                <a:sym typeface="Symbol"/>
              </a:rPr>
              <a:t></a:t>
            </a:r>
            <a:r>
              <a:rPr lang="en-US" altLang="zh-CN" dirty="0"/>
              <a:t>1</a:t>
            </a:r>
            <a:r>
              <a:rPr lang="zh-CN" altLang="zh-CN" dirty="0"/>
              <a:t>趟直接选择排序得到有序结果。</a:t>
            </a:r>
          </a:p>
          <a:p>
            <a:pPr indent="446088" fontAlgn="ctr">
              <a:lnSpc>
                <a:spcPct val="150000"/>
              </a:lnSpc>
            </a:pPr>
            <a:r>
              <a:rPr lang="zh-CN" altLang="zh-CN" dirty="0"/>
              <a:t>（</a:t>
            </a:r>
            <a:r>
              <a:rPr lang="en-US" altLang="zh-CN" dirty="0"/>
              <a:t>1</a:t>
            </a:r>
            <a:r>
              <a:rPr lang="zh-CN" altLang="zh-CN" dirty="0"/>
              <a:t>）初始状态</a:t>
            </a:r>
          </a:p>
          <a:p>
            <a:pPr indent="446088" fontAlgn="ctr">
              <a:lnSpc>
                <a:spcPct val="150000"/>
              </a:lnSpc>
            </a:pPr>
            <a:r>
              <a:rPr lang="zh-CN" altLang="zh-CN" dirty="0"/>
              <a:t>无序区为</a:t>
            </a:r>
            <a:r>
              <a:rPr lang="en-US" altLang="zh-CN" dirty="0"/>
              <a:t>R[1..</a:t>
            </a:r>
            <a:r>
              <a:rPr lang="en-US" altLang="zh-CN" i="1" dirty="0"/>
              <a:t>n</a:t>
            </a:r>
            <a:r>
              <a:rPr lang="en-US" altLang="zh-CN" dirty="0"/>
              <a:t>]</a:t>
            </a:r>
            <a:r>
              <a:rPr lang="zh-CN" altLang="zh-CN" dirty="0"/>
              <a:t>，有序区为空。</a:t>
            </a:r>
          </a:p>
          <a:p>
            <a:pPr indent="446088" fontAlgn="ctr">
              <a:lnSpc>
                <a:spcPct val="150000"/>
              </a:lnSpc>
            </a:pPr>
            <a:r>
              <a:rPr lang="zh-CN" altLang="zh-CN" dirty="0"/>
              <a:t>（</a:t>
            </a:r>
            <a:r>
              <a:rPr lang="en-US" altLang="zh-CN" dirty="0"/>
              <a:t>2</a:t>
            </a:r>
            <a:r>
              <a:rPr lang="zh-CN" altLang="zh-CN" dirty="0"/>
              <a:t>）第</a:t>
            </a:r>
            <a:r>
              <a:rPr lang="en-US" altLang="zh-CN" dirty="0"/>
              <a:t>1</a:t>
            </a:r>
            <a:r>
              <a:rPr lang="zh-CN" altLang="zh-CN" dirty="0"/>
              <a:t>趟排序</a:t>
            </a:r>
          </a:p>
          <a:p>
            <a:pPr indent="446088" fontAlgn="ctr">
              <a:lnSpc>
                <a:spcPct val="150000"/>
              </a:lnSpc>
            </a:pPr>
            <a:r>
              <a:rPr lang="zh-CN" altLang="zh-CN" dirty="0"/>
              <a:t>在无序区</a:t>
            </a:r>
            <a:r>
              <a:rPr lang="en-US" altLang="zh-CN" dirty="0"/>
              <a:t>R[1..</a:t>
            </a:r>
            <a:r>
              <a:rPr lang="en-US" altLang="zh-CN" i="1" dirty="0"/>
              <a:t>n</a:t>
            </a:r>
            <a:r>
              <a:rPr lang="en-US" altLang="zh-CN" dirty="0"/>
              <a:t>]</a:t>
            </a:r>
            <a:r>
              <a:rPr lang="zh-CN" altLang="zh-CN" dirty="0"/>
              <a:t>中选出关键字最小的记录</a:t>
            </a:r>
            <a:r>
              <a:rPr lang="en-US" altLang="zh-CN" dirty="0"/>
              <a:t>R[</a:t>
            </a:r>
            <a:r>
              <a:rPr lang="en-US" altLang="zh-CN" i="1" dirty="0"/>
              <a:t>k</a:t>
            </a:r>
            <a:r>
              <a:rPr lang="en-US" altLang="zh-CN" dirty="0"/>
              <a:t>]</a:t>
            </a:r>
            <a:r>
              <a:rPr lang="zh-CN" altLang="zh-CN" dirty="0"/>
              <a:t>，将它与无序区的第</a:t>
            </a:r>
            <a:r>
              <a:rPr lang="en-US" altLang="zh-CN" dirty="0"/>
              <a:t>1</a:t>
            </a:r>
            <a:r>
              <a:rPr lang="zh-CN" altLang="zh-CN" dirty="0"/>
              <a:t>个记录</a:t>
            </a:r>
            <a:r>
              <a:rPr lang="en-US" altLang="zh-CN" dirty="0"/>
              <a:t>R[1]</a:t>
            </a:r>
            <a:r>
              <a:rPr lang="zh-CN" altLang="zh-CN" dirty="0"/>
              <a:t>交换，使</a:t>
            </a:r>
            <a:r>
              <a:rPr lang="en-US" altLang="zh-CN" dirty="0"/>
              <a:t>R[1..1]</a:t>
            </a:r>
            <a:r>
              <a:rPr lang="zh-CN" altLang="zh-CN" dirty="0"/>
              <a:t>和</a:t>
            </a:r>
            <a:r>
              <a:rPr lang="en-US" altLang="zh-CN" dirty="0"/>
              <a:t>R[2..</a:t>
            </a:r>
            <a:r>
              <a:rPr lang="en-US" altLang="zh-CN" i="1" dirty="0"/>
              <a:t>n</a:t>
            </a:r>
            <a:r>
              <a:rPr lang="en-US" altLang="zh-CN" dirty="0"/>
              <a:t>]</a:t>
            </a:r>
            <a:r>
              <a:rPr lang="zh-CN" altLang="zh-CN" dirty="0"/>
              <a:t>分别变为记录个数增加</a:t>
            </a:r>
            <a:r>
              <a:rPr lang="en-US" altLang="zh-CN" dirty="0"/>
              <a:t>1</a:t>
            </a:r>
            <a:r>
              <a:rPr lang="zh-CN" altLang="zh-CN" dirty="0"/>
              <a:t>个的新有序区和记录个数减少</a:t>
            </a:r>
            <a:r>
              <a:rPr lang="en-US" altLang="zh-CN" dirty="0"/>
              <a:t>1</a:t>
            </a:r>
            <a:r>
              <a:rPr lang="zh-CN" altLang="zh-CN" dirty="0"/>
              <a:t>个的新无序区。</a:t>
            </a:r>
          </a:p>
          <a:p>
            <a:pPr indent="446088" fontAlgn="ctr">
              <a:lnSpc>
                <a:spcPct val="150000"/>
              </a:lnSpc>
            </a:pPr>
            <a:r>
              <a:rPr lang="zh-CN" altLang="zh-CN" dirty="0"/>
              <a:t>（</a:t>
            </a:r>
            <a:r>
              <a:rPr lang="en-US" altLang="zh-CN" dirty="0"/>
              <a:t>3</a:t>
            </a:r>
            <a:r>
              <a:rPr lang="zh-CN" altLang="zh-CN" dirty="0"/>
              <a:t>）第</a:t>
            </a:r>
            <a:r>
              <a:rPr lang="en-US" altLang="zh-CN" i="1" dirty="0"/>
              <a:t>i</a:t>
            </a:r>
            <a:r>
              <a:rPr lang="zh-CN" altLang="zh-CN" dirty="0"/>
              <a:t>趟排序</a:t>
            </a:r>
          </a:p>
          <a:p>
            <a:pPr indent="446088" fontAlgn="ctr">
              <a:lnSpc>
                <a:spcPct val="150000"/>
              </a:lnSpc>
            </a:pPr>
            <a:r>
              <a:rPr lang="zh-CN" altLang="zh-CN" dirty="0"/>
              <a:t>第</a:t>
            </a:r>
            <a:r>
              <a:rPr lang="en-US" altLang="zh-CN" i="1" dirty="0"/>
              <a:t>i</a:t>
            </a:r>
            <a:r>
              <a:rPr lang="zh-CN" altLang="zh-CN" dirty="0"/>
              <a:t>趟排序开始时，当前有序区和无序区分别为</a:t>
            </a:r>
            <a:r>
              <a:rPr lang="en-US" altLang="zh-CN" dirty="0"/>
              <a:t>R[1..</a:t>
            </a:r>
            <a:r>
              <a:rPr lang="en-US" altLang="zh-CN" i="1" dirty="0"/>
              <a:t>i</a:t>
            </a:r>
            <a:r>
              <a:rPr lang="en-US" altLang="zh-CN" dirty="0">
                <a:sym typeface="Symbol"/>
              </a:rPr>
              <a:t></a:t>
            </a:r>
            <a:r>
              <a:rPr lang="en-US" altLang="zh-CN" dirty="0"/>
              <a:t>1]</a:t>
            </a:r>
            <a:r>
              <a:rPr lang="zh-CN" altLang="zh-CN" dirty="0"/>
              <a:t>和</a:t>
            </a:r>
            <a:r>
              <a:rPr lang="en-US" altLang="zh-CN" dirty="0"/>
              <a:t>R[</a:t>
            </a:r>
            <a:r>
              <a:rPr lang="en-US" altLang="zh-CN" i="1" dirty="0" err="1"/>
              <a:t>i</a:t>
            </a:r>
            <a:r>
              <a:rPr lang="en-US" altLang="zh-CN" dirty="0" err="1"/>
              <a:t>..</a:t>
            </a:r>
            <a:r>
              <a:rPr lang="en-US" altLang="zh-CN" i="1" dirty="0" err="1"/>
              <a:t>n</a:t>
            </a:r>
            <a:r>
              <a:rPr lang="en-US" altLang="zh-CN" dirty="0"/>
              <a:t>]</a:t>
            </a:r>
            <a:r>
              <a:rPr lang="zh-CN" altLang="zh-CN" dirty="0"/>
              <a:t>（</a:t>
            </a:r>
            <a:r>
              <a:rPr lang="en-US" altLang="zh-CN" dirty="0"/>
              <a:t>1</a:t>
            </a:r>
            <a:r>
              <a:rPr lang="zh-CN" altLang="zh-CN" dirty="0"/>
              <a:t>≤</a:t>
            </a:r>
            <a:r>
              <a:rPr lang="en-US" altLang="zh-CN" i="1" dirty="0"/>
              <a:t>i</a:t>
            </a:r>
            <a:r>
              <a:rPr lang="zh-CN" altLang="zh-CN" dirty="0"/>
              <a:t>≤</a:t>
            </a:r>
            <a:r>
              <a:rPr lang="en-US" altLang="zh-CN" i="1" dirty="0"/>
              <a:t>n</a:t>
            </a:r>
            <a:r>
              <a:rPr lang="en-US" altLang="zh-CN" dirty="0">
                <a:sym typeface="Symbol"/>
              </a:rPr>
              <a:t></a:t>
            </a:r>
            <a:r>
              <a:rPr lang="en-US" altLang="zh-CN" dirty="0"/>
              <a:t>1</a:t>
            </a:r>
            <a:r>
              <a:rPr lang="zh-CN" altLang="zh-CN" dirty="0"/>
              <a:t>）。该趟排序从当前无序区中选出关键字最小的记录</a:t>
            </a:r>
            <a:r>
              <a:rPr lang="en-US" altLang="zh-CN" dirty="0"/>
              <a:t>R[</a:t>
            </a:r>
            <a:r>
              <a:rPr lang="en-US" altLang="zh-CN" i="1" dirty="0"/>
              <a:t>k</a:t>
            </a:r>
            <a:r>
              <a:rPr lang="en-US" altLang="zh-CN" dirty="0"/>
              <a:t>]</a:t>
            </a:r>
            <a:r>
              <a:rPr lang="zh-CN" altLang="zh-CN" dirty="0"/>
              <a:t>，将它与无序区的第</a:t>
            </a:r>
            <a:r>
              <a:rPr lang="en-US" altLang="zh-CN" dirty="0"/>
              <a:t>1</a:t>
            </a:r>
            <a:r>
              <a:rPr lang="zh-CN" altLang="zh-CN" dirty="0"/>
              <a:t>个记录</a:t>
            </a:r>
            <a:r>
              <a:rPr lang="en-US" altLang="zh-CN" dirty="0"/>
              <a:t>R[</a:t>
            </a:r>
            <a:r>
              <a:rPr lang="en-US" altLang="zh-CN" i="1" dirty="0"/>
              <a:t>i</a:t>
            </a:r>
            <a:r>
              <a:rPr lang="en-US" altLang="zh-CN" dirty="0"/>
              <a:t>]</a:t>
            </a:r>
            <a:r>
              <a:rPr lang="zh-CN" altLang="zh-CN" dirty="0"/>
              <a:t>交换，使</a:t>
            </a:r>
            <a:r>
              <a:rPr lang="en-US" altLang="zh-CN" dirty="0"/>
              <a:t>R[1..</a:t>
            </a:r>
            <a:r>
              <a:rPr lang="en-US" altLang="zh-CN" i="1" dirty="0"/>
              <a:t>i</a:t>
            </a:r>
            <a:r>
              <a:rPr lang="en-US" altLang="zh-CN" dirty="0"/>
              <a:t>]</a:t>
            </a:r>
            <a:r>
              <a:rPr lang="zh-CN" altLang="zh-CN" dirty="0"/>
              <a:t>和</a:t>
            </a:r>
            <a:r>
              <a:rPr lang="en-US" altLang="zh-CN" dirty="0"/>
              <a:t>R[</a:t>
            </a:r>
            <a:r>
              <a:rPr lang="en-US" altLang="zh-CN" i="1" dirty="0"/>
              <a:t>i</a:t>
            </a:r>
            <a:r>
              <a:rPr lang="en-US" altLang="zh-CN" dirty="0"/>
              <a:t>+1..</a:t>
            </a:r>
            <a:r>
              <a:rPr lang="en-US" altLang="zh-CN" i="1" dirty="0"/>
              <a:t>n</a:t>
            </a:r>
            <a:r>
              <a:rPr lang="en-US" altLang="zh-CN" dirty="0"/>
              <a:t>]</a:t>
            </a:r>
            <a:r>
              <a:rPr lang="zh-CN" altLang="zh-CN" dirty="0"/>
              <a:t>分别变为记录个数增加</a:t>
            </a:r>
            <a:r>
              <a:rPr lang="en-US" altLang="zh-CN" dirty="0"/>
              <a:t>1</a:t>
            </a:r>
            <a:r>
              <a:rPr lang="zh-CN" altLang="zh-CN" dirty="0"/>
              <a:t>个的新有序区和记录个数减少</a:t>
            </a:r>
            <a:r>
              <a:rPr lang="en-US" altLang="zh-CN" dirty="0"/>
              <a:t>1</a:t>
            </a:r>
            <a:r>
              <a:rPr lang="zh-CN" altLang="zh-CN" dirty="0"/>
              <a:t>个的新无序区</a:t>
            </a:r>
            <a:r>
              <a:rPr lang="zh-CN" altLang="zh-CN" dirty="0" smtClean="0"/>
              <a:t>。</a:t>
            </a:r>
            <a:endParaRPr lang="zh-CN" altLang="zh-CN" dirty="0"/>
          </a:p>
        </p:txBody>
      </p:sp>
    </p:spTree>
    <p:extLst>
      <p:ext uri="{BB962C8B-B14F-4D97-AF65-F5344CB8AC3E}">
        <p14:creationId xmlns:p14="http://schemas.microsoft.com/office/powerpoint/2010/main" val="30884043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．枚举类型的定义</a:t>
            </a:r>
          </a:p>
        </p:txBody>
      </p:sp>
      <p:sp>
        <p:nvSpPr>
          <p:cNvPr id="3" name="TextBox 2"/>
          <p:cNvSpPr txBox="1"/>
          <p:nvPr/>
        </p:nvSpPr>
        <p:spPr>
          <a:xfrm>
            <a:off x="786809" y="829340"/>
            <a:ext cx="9718158" cy="1138773"/>
          </a:xfrm>
          <a:prstGeom prst="rect">
            <a:avLst/>
          </a:prstGeom>
          <a:noFill/>
        </p:spPr>
        <p:txBody>
          <a:bodyPr wrap="square" rtlCol="0">
            <a:spAutoFit/>
          </a:bodyPr>
          <a:lstStyle/>
          <a:p>
            <a:pPr indent="446088" fontAlgn="ctr"/>
            <a:r>
              <a:rPr lang="en-US" altLang="zh-CN" dirty="0" err="1"/>
              <a:t>Enum</a:t>
            </a:r>
            <a:r>
              <a:rPr lang="zh-CN" altLang="zh-CN" dirty="0"/>
              <a:t>语句只能在模块、命名空间、文件级出现。也就是说，可以在源文件或模块、类或结构内部声明枚举类型，但不能在过程内部声明。定义了枚举类型后，就可以用它来声明变量类型、过程参数和函数返回值。在声明枚举类型的模块、类或结构内的任何位置都可以访问它们。</a:t>
            </a:r>
          </a:p>
          <a:p>
            <a:pPr indent="446088" fontAlgn="ctr"/>
            <a:r>
              <a:rPr lang="zh-CN" altLang="zh-CN" dirty="0"/>
              <a:t>例如，用</a:t>
            </a:r>
            <a:r>
              <a:rPr lang="en-US" altLang="zh-CN" dirty="0" err="1"/>
              <a:t>Enum</a:t>
            </a:r>
            <a:r>
              <a:rPr lang="zh-CN" altLang="zh-CN" dirty="0"/>
              <a:t>语句定义一个枚举类型</a:t>
            </a:r>
            <a:r>
              <a:rPr lang="en-US" altLang="zh-CN" dirty="0" err="1"/>
              <a:t>CourseCodes</a:t>
            </a:r>
            <a:r>
              <a:rPr lang="zh-CN" altLang="zh-CN" dirty="0"/>
              <a:t>，并用赋值语句为一组课程命名常数</a:t>
            </a:r>
            <a:r>
              <a:rPr lang="zh-CN" altLang="zh-CN" dirty="0" smtClean="0"/>
              <a:t>：</a:t>
            </a:r>
            <a:endParaRPr lang="zh-CN" altLang="zh-CN" dirty="0"/>
          </a:p>
        </p:txBody>
      </p:sp>
      <p:sp>
        <p:nvSpPr>
          <p:cNvPr id="4" name="TextBox 3"/>
          <p:cNvSpPr txBox="1"/>
          <p:nvPr/>
        </p:nvSpPr>
        <p:spPr>
          <a:xfrm>
            <a:off x="1403497" y="2041910"/>
            <a:ext cx="8474149" cy="1838801"/>
          </a:xfrm>
          <a:prstGeom prst="roundRect">
            <a:avLst>
              <a:gd name="adj" fmla="val 9150"/>
            </a:avLst>
          </a:prstGeom>
          <a:solidFill>
            <a:schemeClr val="accent5">
              <a:lumMod val="40000"/>
              <a:lumOff val="60000"/>
            </a:schemeClr>
          </a:solidFill>
        </p:spPr>
        <p:txBody>
          <a:bodyPr wrap="square" rtlCol="0">
            <a:spAutoFit/>
          </a:bodyPr>
          <a:lstStyle/>
          <a:p>
            <a:r>
              <a:rPr lang="en-US" altLang="zh-CN" dirty="0"/>
              <a:t>Public  </a:t>
            </a:r>
            <a:r>
              <a:rPr lang="en-US" altLang="zh-CN" dirty="0" err="1"/>
              <a:t>Enum</a:t>
            </a:r>
            <a:r>
              <a:rPr lang="en-US" altLang="zh-CN" dirty="0"/>
              <a:t>  </a:t>
            </a:r>
            <a:r>
              <a:rPr lang="en-US" altLang="zh-CN" dirty="0" err="1"/>
              <a:t>CourseCodes</a:t>
            </a:r>
            <a:endParaRPr lang="zh-CN" altLang="zh-CN" dirty="0"/>
          </a:p>
          <a:p>
            <a:r>
              <a:rPr lang="en-US" altLang="zh-CN" dirty="0"/>
              <a:t>	Computer  =  1</a:t>
            </a:r>
            <a:endParaRPr lang="zh-CN" altLang="zh-CN" dirty="0"/>
          </a:p>
          <a:p>
            <a:r>
              <a:rPr lang="en-US" altLang="zh-CN" dirty="0"/>
              <a:t>	English  =  2</a:t>
            </a:r>
            <a:endParaRPr lang="zh-CN" altLang="zh-CN" dirty="0"/>
          </a:p>
          <a:p>
            <a:r>
              <a:rPr lang="en-US" altLang="zh-CN" dirty="0"/>
              <a:t>	Math  =  3</a:t>
            </a:r>
            <a:endParaRPr lang="zh-CN" altLang="zh-CN" dirty="0"/>
          </a:p>
          <a:p>
            <a:r>
              <a:rPr lang="en-US" altLang="zh-CN" dirty="0"/>
              <a:t>	Chemic  =  4</a:t>
            </a:r>
            <a:endParaRPr lang="zh-CN" altLang="zh-CN" dirty="0"/>
          </a:p>
          <a:p>
            <a:r>
              <a:rPr lang="en-US" altLang="zh-CN" dirty="0"/>
              <a:t>End </a:t>
            </a:r>
            <a:r>
              <a:rPr lang="en-US" altLang="zh-CN" dirty="0" err="1" smtClean="0"/>
              <a:t>Enum</a:t>
            </a:r>
            <a:endParaRPr lang="zh-CN" altLang="zh-CN" dirty="0"/>
          </a:p>
        </p:txBody>
      </p:sp>
      <p:sp>
        <p:nvSpPr>
          <p:cNvPr id="5" name="矩形 4"/>
          <p:cNvSpPr/>
          <p:nvPr/>
        </p:nvSpPr>
        <p:spPr>
          <a:xfrm>
            <a:off x="786809" y="4001619"/>
            <a:ext cx="9718158" cy="615553"/>
          </a:xfrm>
          <a:prstGeom prst="rect">
            <a:avLst/>
          </a:prstGeom>
        </p:spPr>
        <p:txBody>
          <a:bodyPr wrap="square">
            <a:spAutoFit/>
          </a:bodyPr>
          <a:lstStyle/>
          <a:p>
            <a:pPr indent="446088" fontAlgn="ctr"/>
            <a:r>
              <a:rPr lang="zh-CN" altLang="zh-CN" dirty="0"/>
              <a:t>在</a:t>
            </a:r>
            <a:r>
              <a:rPr lang="en-US" altLang="zh-CN" dirty="0" err="1"/>
              <a:t>Enum</a:t>
            </a:r>
            <a:r>
              <a:rPr lang="zh-CN" altLang="zh-CN" dirty="0"/>
              <a:t>语句定义中，常数表达式可以省略。在默认情况下，枚举中的第一个常数被初始化为</a:t>
            </a:r>
            <a:r>
              <a:rPr lang="en-US" altLang="zh-CN" dirty="0"/>
              <a:t>0</a:t>
            </a:r>
            <a:r>
              <a:rPr lang="zh-CN" altLang="zh-CN" dirty="0"/>
              <a:t>，其后的常数将按步长</a:t>
            </a:r>
            <a:r>
              <a:rPr lang="en-US" altLang="zh-CN" dirty="0"/>
              <a:t>1</a:t>
            </a:r>
            <a:r>
              <a:rPr lang="zh-CN" altLang="zh-CN" dirty="0"/>
              <a:t>递增。</a:t>
            </a:r>
          </a:p>
        </p:txBody>
      </p:sp>
    </p:spTree>
    <p:extLst>
      <p:ext uri="{BB962C8B-B14F-4D97-AF65-F5344CB8AC3E}">
        <p14:creationId xmlns:p14="http://schemas.microsoft.com/office/powerpoint/2010/main" val="126133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．选择排序</a:t>
            </a:r>
          </a:p>
        </p:txBody>
      </p:sp>
      <p:sp>
        <p:nvSpPr>
          <p:cNvPr id="3" name="TextBox 2"/>
          <p:cNvSpPr txBox="1"/>
          <p:nvPr/>
        </p:nvSpPr>
        <p:spPr>
          <a:xfrm>
            <a:off x="1020726" y="850605"/>
            <a:ext cx="9441711" cy="2446824"/>
          </a:xfrm>
          <a:prstGeom prst="rect">
            <a:avLst/>
          </a:prstGeom>
          <a:noFill/>
        </p:spPr>
        <p:txBody>
          <a:bodyPr wrap="square" rtlCol="0">
            <a:spAutoFit/>
          </a:bodyPr>
          <a:lstStyle/>
          <a:p>
            <a:pPr indent="446088" fontAlgn="ctr"/>
            <a:r>
              <a:rPr lang="zh-CN" altLang="zh-CN" dirty="0"/>
              <a:t>【例</a:t>
            </a:r>
            <a:r>
              <a:rPr lang="en-US" altLang="zh-CN" dirty="0"/>
              <a:t>5.5</a:t>
            </a:r>
            <a:r>
              <a:rPr lang="zh-CN" altLang="zh-CN" dirty="0"/>
              <a:t>】 冒泡法排序。</a:t>
            </a:r>
          </a:p>
          <a:p>
            <a:pPr indent="446088" fontAlgn="ctr"/>
            <a:r>
              <a:rPr lang="zh-CN" altLang="zh-CN" dirty="0"/>
              <a:t>冒泡法排序是每次将两两相邻的数进行比较，然后将小的调换到前面，就像气泡一样，轻的冒上来，重的沉在下面。</a:t>
            </a:r>
          </a:p>
          <a:p>
            <a:pPr indent="446088" fontAlgn="ctr"/>
            <a:r>
              <a:rPr lang="zh-CN" altLang="zh-CN" dirty="0"/>
              <a:t>例如，有</a:t>
            </a:r>
            <a:r>
              <a:rPr lang="en-US" altLang="zh-CN" dirty="0"/>
              <a:t>4</a:t>
            </a:r>
            <a:r>
              <a:rPr lang="zh-CN" altLang="zh-CN" dirty="0"/>
              <a:t>个数，开始时的顺序是</a:t>
            </a:r>
            <a:r>
              <a:rPr lang="en-US" altLang="zh-CN" dirty="0"/>
              <a:t>5 4 2 0</a:t>
            </a:r>
            <a:r>
              <a:rPr lang="zh-CN" altLang="zh-CN" dirty="0"/>
              <a:t>。在程序设计时，可以采用</a:t>
            </a:r>
            <a:r>
              <a:rPr lang="en-US" altLang="zh-CN" dirty="0"/>
              <a:t>For</a:t>
            </a:r>
            <a:r>
              <a:rPr lang="zh-CN" altLang="zh-CN" dirty="0"/>
              <a:t>循环嵌套构成的双重循环来实现排序。排序的过程通过外循环</a:t>
            </a:r>
            <a:r>
              <a:rPr lang="en-US" altLang="zh-CN" dirty="0"/>
              <a:t>3</a:t>
            </a:r>
            <a:r>
              <a:rPr lang="zh-CN" altLang="zh-CN" dirty="0"/>
              <a:t>次完成。而每次外循环分别由几次内循环组成，内循环完成相邻的两数比较后将小的调换到前面。</a:t>
            </a:r>
          </a:p>
          <a:p>
            <a:pPr indent="446088" fontAlgn="ctr"/>
            <a:r>
              <a:rPr lang="zh-CN" altLang="zh-CN" dirty="0"/>
              <a:t>第</a:t>
            </a:r>
            <a:r>
              <a:rPr lang="en-US" altLang="zh-CN" dirty="0"/>
              <a:t>1</a:t>
            </a:r>
            <a:r>
              <a:rPr lang="zh-CN" altLang="zh-CN" dirty="0"/>
              <a:t>次外循环：内循环共</a:t>
            </a:r>
            <a:r>
              <a:rPr lang="en-US" altLang="zh-CN" dirty="0"/>
              <a:t> 3</a:t>
            </a:r>
            <a:r>
              <a:rPr lang="zh-CN" altLang="zh-CN" dirty="0"/>
              <a:t>次，结果最大的</a:t>
            </a:r>
            <a:r>
              <a:rPr lang="en-US" altLang="zh-CN" dirty="0"/>
              <a:t>5</a:t>
            </a:r>
            <a:r>
              <a:rPr lang="zh-CN" altLang="zh-CN" dirty="0"/>
              <a:t>“沉”到最下面，排序过程如图</a:t>
            </a:r>
            <a:r>
              <a:rPr lang="en-US" altLang="zh-CN" dirty="0"/>
              <a:t>5.5</a:t>
            </a:r>
            <a:r>
              <a:rPr lang="zh-CN" altLang="zh-CN" dirty="0"/>
              <a:t>（</a:t>
            </a:r>
            <a:r>
              <a:rPr lang="en-US" altLang="zh-CN" dirty="0"/>
              <a:t>a</a:t>
            </a:r>
            <a:r>
              <a:rPr lang="zh-CN" altLang="zh-CN" dirty="0"/>
              <a:t>）所示。</a:t>
            </a:r>
          </a:p>
          <a:p>
            <a:pPr indent="446088" fontAlgn="ctr"/>
            <a:r>
              <a:rPr lang="zh-CN" altLang="zh-CN" dirty="0"/>
              <a:t>第</a:t>
            </a:r>
            <a:r>
              <a:rPr lang="en-US" altLang="zh-CN" dirty="0"/>
              <a:t>2</a:t>
            </a:r>
            <a:r>
              <a:rPr lang="zh-CN" altLang="zh-CN" dirty="0"/>
              <a:t>次外循环：内循环共</a:t>
            </a:r>
            <a:r>
              <a:rPr lang="en-US" altLang="zh-CN" dirty="0"/>
              <a:t>2</a:t>
            </a:r>
            <a:r>
              <a:rPr lang="zh-CN" altLang="zh-CN" dirty="0"/>
              <a:t>次，</a:t>
            </a:r>
            <a:r>
              <a:rPr lang="en-US" altLang="zh-CN" dirty="0"/>
              <a:t>4</a:t>
            </a:r>
            <a:r>
              <a:rPr lang="zh-CN" altLang="zh-CN" dirty="0"/>
              <a:t>“沉”到</a:t>
            </a:r>
            <a:r>
              <a:rPr lang="en-US" altLang="zh-CN" dirty="0"/>
              <a:t>5</a:t>
            </a:r>
            <a:r>
              <a:rPr lang="zh-CN" altLang="zh-CN" dirty="0"/>
              <a:t>的上面。排序过程如图</a:t>
            </a:r>
            <a:r>
              <a:rPr lang="en-US" altLang="zh-CN" dirty="0"/>
              <a:t>5.5</a:t>
            </a:r>
            <a:r>
              <a:rPr lang="zh-CN" altLang="zh-CN" dirty="0"/>
              <a:t>（</a:t>
            </a:r>
            <a:r>
              <a:rPr lang="en-US" altLang="zh-CN" dirty="0"/>
              <a:t>b</a:t>
            </a:r>
            <a:r>
              <a:rPr lang="zh-CN" altLang="zh-CN" dirty="0"/>
              <a:t>）所示。</a:t>
            </a:r>
          </a:p>
          <a:p>
            <a:pPr indent="446088" fontAlgn="ctr"/>
            <a:r>
              <a:rPr lang="zh-CN" altLang="zh-CN" dirty="0"/>
              <a:t>第</a:t>
            </a:r>
            <a:r>
              <a:rPr lang="en-US" altLang="zh-CN" dirty="0"/>
              <a:t>3</a:t>
            </a:r>
            <a:r>
              <a:rPr lang="zh-CN" altLang="zh-CN" dirty="0"/>
              <a:t>次外循环：内循环</a:t>
            </a:r>
            <a:r>
              <a:rPr lang="en-US" altLang="zh-CN" dirty="0"/>
              <a:t>1</a:t>
            </a:r>
            <a:r>
              <a:rPr lang="zh-CN" altLang="zh-CN" dirty="0"/>
              <a:t>次，排序过程如图</a:t>
            </a:r>
            <a:r>
              <a:rPr lang="en-US" altLang="zh-CN" dirty="0"/>
              <a:t>5.5</a:t>
            </a:r>
            <a:r>
              <a:rPr lang="zh-CN" altLang="zh-CN" dirty="0"/>
              <a:t>（</a:t>
            </a:r>
            <a:r>
              <a:rPr lang="en-US" altLang="zh-CN" dirty="0"/>
              <a:t>c</a:t>
            </a:r>
            <a:r>
              <a:rPr lang="zh-CN" altLang="zh-CN" dirty="0"/>
              <a:t>）所示</a:t>
            </a:r>
            <a:r>
              <a:rPr lang="zh-CN" altLang="zh-CN" dirty="0" smtClean="0"/>
              <a:t>。</a:t>
            </a:r>
            <a:endParaRPr lang="zh-CN" altLang="zh-CN" dirty="0"/>
          </a:p>
        </p:txBody>
      </p:sp>
      <p:pic>
        <p:nvPicPr>
          <p:cNvPr id="4098" name="Picture 2" descr="5t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5876" y="3297429"/>
            <a:ext cx="6700653" cy="24488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69444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．选择排序</a:t>
            </a:r>
          </a:p>
        </p:txBody>
      </p:sp>
      <p:sp>
        <p:nvSpPr>
          <p:cNvPr id="3" name="TextBox 2"/>
          <p:cNvSpPr txBox="1"/>
          <p:nvPr/>
        </p:nvSpPr>
        <p:spPr>
          <a:xfrm>
            <a:off x="978195" y="839972"/>
            <a:ext cx="9431079" cy="877163"/>
          </a:xfrm>
          <a:prstGeom prst="rect">
            <a:avLst/>
          </a:prstGeom>
          <a:noFill/>
        </p:spPr>
        <p:txBody>
          <a:bodyPr wrap="square" rtlCol="0">
            <a:spAutoFit/>
          </a:bodyPr>
          <a:lstStyle/>
          <a:p>
            <a:pPr indent="446088" fontAlgn="ctr"/>
            <a:r>
              <a:rPr lang="zh-CN" altLang="zh-CN" dirty="0"/>
              <a:t>因此，外循环每次将最大的数“沉”到最下面，外循环</a:t>
            </a:r>
            <a:r>
              <a:rPr lang="en-US" altLang="zh-CN" dirty="0"/>
              <a:t>3</a:t>
            </a:r>
            <a:r>
              <a:rPr lang="zh-CN" altLang="zh-CN" dirty="0"/>
              <a:t>次的排序过程如图</a:t>
            </a:r>
            <a:r>
              <a:rPr lang="en-US" altLang="zh-CN" dirty="0"/>
              <a:t>5.6</a:t>
            </a:r>
            <a:r>
              <a:rPr lang="zh-CN" altLang="zh-CN" dirty="0"/>
              <a:t>所示。</a:t>
            </a:r>
          </a:p>
          <a:p>
            <a:pPr indent="446088" fontAlgn="ctr"/>
            <a:r>
              <a:rPr lang="zh-CN" altLang="zh-CN" dirty="0"/>
              <a:t>下面用冒泡法对</a:t>
            </a:r>
            <a:r>
              <a:rPr lang="en-US" altLang="zh-CN" dirty="0"/>
              <a:t>10</a:t>
            </a:r>
            <a:r>
              <a:rPr lang="zh-CN" altLang="zh-CN" dirty="0"/>
              <a:t>个数进行从小到大的排序，并分别显示出排序前后的数据，程序流程如图</a:t>
            </a:r>
            <a:r>
              <a:rPr lang="en-US" altLang="zh-CN" dirty="0"/>
              <a:t>5.7</a:t>
            </a:r>
            <a:r>
              <a:rPr lang="zh-CN" altLang="zh-CN" dirty="0"/>
              <a:t>所示，</a:t>
            </a:r>
            <a:r>
              <a:rPr lang="zh-CN" altLang="zh-CN" dirty="0" smtClean="0">
                <a:hlinkClick r:id="rId3" action="ppaction://hlinkfile"/>
              </a:rPr>
              <a:t>程序代码</a:t>
            </a:r>
            <a:r>
              <a:rPr lang="zh-CN" altLang="en-US" dirty="0" smtClean="0">
                <a:hlinkClick r:id="rId3" action="ppaction://hlinkfile"/>
              </a:rPr>
              <a:t>。</a:t>
            </a:r>
            <a:endParaRPr lang="zh-CN" altLang="zh-CN" dirty="0"/>
          </a:p>
        </p:txBody>
      </p:sp>
      <p:pic>
        <p:nvPicPr>
          <p:cNvPr id="5122" name="Picture 2" descr="5t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4493" y="1951947"/>
            <a:ext cx="3292691" cy="2758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1" name="Picture 1" descr="5t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5606" y="1932232"/>
            <a:ext cx="4146853" cy="2777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2079625"/>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3772085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．选择排序</a:t>
            </a:r>
          </a:p>
        </p:txBody>
      </p:sp>
      <p:sp>
        <p:nvSpPr>
          <p:cNvPr id="3" name="TextBox 2"/>
          <p:cNvSpPr txBox="1"/>
          <p:nvPr/>
        </p:nvSpPr>
        <p:spPr>
          <a:xfrm>
            <a:off x="999460" y="861237"/>
            <a:ext cx="9260959" cy="1138773"/>
          </a:xfrm>
          <a:prstGeom prst="rect">
            <a:avLst/>
          </a:prstGeom>
          <a:noFill/>
        </p:spPr>
        <p:txBody>
          <a:bodyPr wrap="square" rtlCol="0">
            <a:spAutoFit/>
          </a:bodyPr>
          <a:lstStyle/>
          <a:p>
            <a:pPr indent="446088" fontAlgn="ctr"/>
            <a:r>
              <a:rPr lang="zh-CN" altLang="zh-CN" b="1" dirty="0"/>
              <a:t>程序分析：</a:t>
            </a:r>
          </a:p>
          <a:p>
            <a:pPr indent="446088" fontAlgn="ctr"/>
            <a:r>
              <a:rPr lang="en-US" altLang="zh-CN" dirty="0">
                <a:sym typeface="Wingdings"/>
              </a:rPr>
              <a:t></a:t>
            </a:r>
            <a:r>
              <a:rPr lang="en-US" altLang="zh-CN" dirty="0"/>
              <a:t>  </a:t>
            </a:r>
            <a:r>
              <a:rPr lang="zh-CN" altLang="zh-CN" dirty="0"/>
              <a:t>用</a:t>
            </a:r>
            <a:r>
              <a:rPr lang="en-US" altLang="zh-CN" dirty="0" err="1"/>
              <a:t>Rnd</a:t>
            </a:r>
            <a:r>
              <a:rPr lang="zh-CN" altLang="zh-CN" dirty="0"/>
              <a:t>函数产生</a:t>
            </a:r>
            <a:r>
              <a:rPr lang="en-US" altLang="zh-CN" dirty="0"/>
              <a:t>0</a:t>
            </a:r>
            <a:r>
              <a:rPr lang="zh-CN" altLang="zh-CN" dirty="0"/>
              <a:t>～</a:t>
            </a:r>
            <a:r>
              <a:rPr lang="en-US" altLang="zh-CN" dirty="0"/>
              <a:t>1</a:t>
            </a:r>
            <a:r>
              <a:rPr lang="zh-CN" altLang="zh-CN" dirty="0"/>
              <a:t>的随机整数，作为需要排序的数据。在产生随机数之前，可以用</a:t>
            </a:r>
            <a:r>
              <a:rPr lang="en-US" altLang="zh-CN" dirty="0"/>
              <a:t>Randomize</a:t>
            </a:r>
            <a:r>
              <a:rPr lang="zh-CN" altLang="zh-CN" dirty="0"/>
              <a:t>语句初始化随机数生成器，使每次产生的随机数都不同。可使用以下方法产生某个范围的随机整数</a:t>
            </a:r>
            <a:r>
              <a:rPr lang="zh-CN" altLang="zh-CN" dirty="0" smtClean="0"/>
              <a:t>：</a:t>
            </a:r>
            <a:endParaRPr lang="zh-CN" altLang="zh-CN" dirty="0"/>
          </a:p>
        </p:txBody>
      </p:sp>
      <p:sp>
        <p:nvSpPr>
          <p:cNvPr id="4" name="圆角矩形 3"/>
          <p:cNvSpPr/>
          <p:nvPr/>
        </p:nvSpPr>
        <p:spPr>
          <a:xfrm>
            <a:off x="1497094" y="1981387"/>
            <a:ext cx="8093473" cy="391597"/>
          </a:xfrm>
          <a:prstGeom prst="roundRect">
            <a:avLst/>
          </a:prstGeom>
          <a:solidFill>
            <a:schemeClr val="accent5">
              <a:lumMod val="40000"/>
              <a:lumOff val="60000"/>
            </a:schemeClr>
          </a:solidFill>
        </p:spPr>
        <p:txBody>
          <a:bodyPr wrap="square">
            <a:spAutoFit/>
          </a:bodyPr>
          <a:lstStyle/>
          <a:p>
            <a:r>
              <a:rPr lang="en-US" altLang="zh-CN" dirty="0" err="1"/>
              <a:t>Int</a:t>
            </a:r>
            <a:r>
              <a:rPr lang="en-US" altLang="zh-CN" dirty="0"/>
              <a:t>((</a:t>
            </a:r>
            <a:r>
              <a:rPr lang="zh-CN" altLang="zh-CN" dirty="0"/>
              <a:t>上界</a:t>
            </a:r>
            <a:r>
              <a:rPr lang="en-US" altLang="zh-CN" dirty="0"/>
              <a:t>-</a:t>
            </a:r>
            <a:r>
              <a:rPr lang="zh-CN" altLang="zh-CN" dirty="0"/>
              <a:t>下界</a:t>
            </a:r>
            <a:r>
              <a:rPr lang="en-US" altLang="zh-CN" dirty="0"/>
              <a:t>+1)* </a:t>
            </a:r>
            <a:r>
              <a:rPr lang="en-US" altLang="zh-CN" dirty="0" err="1"/>
              <a:t>Rnd</a:t>
            </a:r>
            <a:r>
              <a:rPr lang="en-US" altLang="zh-CN" dirty="0"/>
              <a:t>()+</a:t>
            </a:r>
            <a:r>
              <a:rPr lang="zh-CN" altLang="zh-CN" dirty="0"/>
              <a:t>下界</a:t>
            </a:r>
          </a:p>
        </p:txBody>
      </p:sp>
      <p:sp>
        <p:nvSpPr>
          <p:cNvPr id="5" name="TextBox 4"/>
          <p:cNvSpPr txBox="1"/>
          <p:nvPr/>
        </p:nvSpPr>
        <p:spPr>
          <a:xfrm>
            <a:off x="999460" y="2521002"/>
            <a:ext cx="9303488" cy="1138773"/>
          </a:xfrm>
          <a:prstGeom prst="rect">
            <a:avLst/>
          </a:prstGeom>
          <a:noFill/>
        </p:spPr>
        <p:txBody>
          <a:bodyPr wrap="square" rtlCol="0">
            <a:spAutoFit/>
          </a:bodyPr>
          <a:lstStyle/>
          <a:p>
            <a:pPr indent="446088" fontAlgn="ctr"/>
            <a:r>
              <a:rPr lang="zh-CN" altLang="zh-CN" dirty="0"/>
              <a:t>例如，产生</a:t>
            </a:r>
            <a:r>
              <a:rPr lang="en-US" altLang="zh-CN" dirty="0"/>
              <a:t>1</a:t>
            </a:r>
            <a:r>
              <a:rPr lang="zh-CN" altLang="zh-CN" dirty="0"/>
              <a:t>～</a:t>
            </a:r>
            <a:r>
              <a:rPr lang="en-US" altLang="zh-CN" dirty="0"/>
              <a:t>100</a:t>
            </a:r>
            <a:r>
              <a:rPr lang="zh-CN" altLang="zh-CN" dirty="0"/>
              <a:t>的整数：</a:t>
            </a:r>
            <a:r>
              <a:rPr lang="en-US" altLang="zh-CN" dirty="0" err="1"/>
              <a:t>Int</a:t>
            </a:r>
            <a:r>
              <a:rPr lang="en-US" altLang="zh-CN" dirty="0"/>
              <a:t>(</a:t>
            </a:r>
            <a:r>
              <a:rPr lang="en-US" altLang="zh-CN" dirty="0" err="1"/>
              <a:t>Rnd</a:t>
            </a:r>
            <a:r>
              <a:rPr lang="en-US" altLang="zh-CN" dirty="0"/>
              <a:t>() * 100) + 1</a:t>
            </a:r>
            <a:r>
              <a:rPr lang="zh-CN" altLang="zh-CN" dirty="0"/>
              <a:t>。</a:t>
            </a:r>
          </a:p>
          <a:p>
            <a:pPr indent="446088" fontAlgn="ctr"/>
            <a:r>
              <a:rPr lang="en-US" altLang="zh-CN" dirty="0">
                <a:sym typeface="Wingdings"/>
              </a:rPr>
              <a:t></a:t>
            </a:r>
            <a:r>
              <a:rPr lang="en-US" altLang="zh-CN" dirty="0"/>
              <a:t>  </a:t>
            </a:r>
            <a:r>
              <a:rPr lang="zh-CN" altLang="zh-CN" dirty="0"/>
              <a:t>对</a:t>
            </a:r>
            <a:r>
              <a:rPr lang="en-US" altLang="zh-CN" dirty="0"/>
              <a:t>A(I)</a:t>
            </a:r>
            <a:r>
              <a:rPr lang="zh-CN" altLang="zh-CN" dirty="0"/>
              <a:t>和</a:t>
            </a:r>
            <a:r>
              <a:rPr lang="en-US" altLang="zh-CN" dirty="0"/>
              <a:t>A(I+1)</a:t>
            </a:r>
            <a:r>
              <a:rPr lang="zh-CN" altLang="zh-CN" dirty="0"/>
              <a:t>进行数据交换，要通过第</a:t>
            </a:r>
            <a:r>
              <a:rPr lang="en-US" altLang="zh-CN" dirty="0"/>
              <a:t>3</a:t>
            </a:r>
            <a:r>
              <a:rPr lang="zh-CN" altLang="zh-CN" dirty="0"/>
              <a:t>个变量</a:t>
            </a:r>
            <a:r>
              <a:rPr lang="en-US" altLang="zh-CN" dirty="0"/>
              <a:t>T</a:t>
            </a:r>
            <a:r>
              <a:rPr lang="zh-CN" altLang="zh-CN" dirty="0"/>
              <a:t>才能实现。将</a:t>
            </a:r>
            <a:r>
              <a:rPr lang="en-US" altLang="zh-CN" dirty="0"/>
              <a:t>A(I)</a:t>
            </a:r>
            <a:r>
              <a:rPr lang="zh-CN" altLang="zh-CN" dirty="0"/>
              <a:t>→</a:t>
            </a:r>
            <a:r>
              <a:rPr lang="en-US" altLang="zh-CN" dirty="0"/>
              <a:t>T</a:t>
            </a:r>
            <a:r>
              <a:rPr lang="zh-CN" altLang="zh-CN" dirty="0"/>
              <a:t>，</a:t>
            </a:r>
            <a:r>
              <a:rPr lang="en-US" altLang="zh-CN" dirty="0"/>
              <a:t>A(I+1)</a:t>
            </a:r>
            <a:r>
              <a:rPr lang="zh-CN" altLang="zh-CN" dirty="0"/>
              <a:t>→</a:t>
            </a:r>
            <a:r>
              <a:rPr lang="en-US" altLang="zh-CN" dirty="0"/>
              <a:t>A(I)</a:t>
            </a:r>
            <a:r>
              <a:rPr lang="zh-CN" altLang="zh-CN" dirty="0"/>
              <a:t>，</a:t>
            </a:r>
            <a:r>
              <a:rPr lang="en-US" altLang="zh-CN" dirty="0"/>
              <a:t>T</a:t>
            </a:r>
            <a:r>
              <a:rPr lang="zh-CN" altLang="zh-CN" dirty="0"/>
              <a:t>→</a:t>
            </a:r>
            <a:r>
              <a:rPr lang="en-US" altLang="zh-CN" dirty="0"/>
              <a:t>A(I + 1)</a:t>
            </a:r>
            <a:r>
              <a:rPr lang="zh-CN" altLang="zh-CN" dirty="0"/>
              <a:t>。</a:t>
            </a:r>
          </a:p>
          <a:p>
            <a:pPr indent="446088" fontAlgn="ctr"/>
            <a:r>
              <a:rPr lang="zh-CN" altLang="zh-CN" dirty="0"/>
              <a:t>排序结果如图</a:t>
            </a:r>
            <a:r>
              <a:rPr lang="en-US" altLang="zh-CN" dirty="0"/>
              <a:t>5.8</a:t>
            </a:r>
            <a:r>
              <a:rPr lang="zh-CN" altLang="zh-CN" dirty="0"/>
              <a:t>所示（每次运行产生的随机数会有不同）</a:t>
            </a:r>
            <a:r>
              <a:rPr lang="zh-CN" altLang="zh-CN" dirty="0" smtClean="0"/>
              <a:t>。</a:t>
            </a:r>
            <a:endParaRPr lang="zh-CN" altLang="zh-CN" dirty="0"/>
          </a:p>
        </p:txBody>
      </p:sp>
      <p:pic>
        <p:nvPicPr>
          <p:cNvPr id="21506" name="Picture 2" descr="5t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3372" y="3832445"/>
            <a:ext cx="3659298" cy="1475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06091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05818"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查</a:t>
            </a:r>
            <a:r>
              <a:rPr lang="en-US" altLang="zh-CN" dirty="0" smtClean="0"/>
              <a:t> </a:t>
            </a:r>
            <a:r>
              <a:rPr lang="zh-CN" altLang="zh-CN" dirty="0" smtClean="0"/>
              <a:t>找</a:t>
            </a:r>
            <a:r>
              <a:rPr lang="en-US" altLang="zh-CN" dirty="0" smtClean="0"/>
              <a:t> </a:t>
            </a:r>
            <a:r>
              <a:rPr lang="zh-CN" altLang="zh-CN" dirty="0" smtClean="0"/>
              <a:t>算</a:t>
            </a:r>
            <a:r>
              <a:rPr lang="en-US" altLang="zh-CN" dirty="0" smtClean="0"/>
              <a:t> </a:t>
            </a:r>
            <a:r>
              <a:rPr lang="zh-CN" altLang="zh-CN" dirty="0" smtClean="0"/>
              <a:t>法</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85956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查</a:t>
            </a:r>
            <a:r>
              <a:rPr lang="en-US" altLang="zh-CN" dirty="0" smtClean="0"/>
              <a:t> </a:t>
            </a:r>
            <a:r>
              <a:rPr lang="zh-CN" altLang="zh-CN" dirty="0" smtClean="0"/>
              <a:t>找</a:t>
            </a:r>
            <a:r>
              <a:rPr lang="en-US" altLang="zh-CN" dirty="0" smtClean="0"/>
              <a:t> </a:t>
            </a:r>
            <a:r>
              <a:rPr lang="zh-CN" altLang="zh-CN" dirty="0" smtClean="0"/>
              <a:t>算</a:t>
            </a:r>
            <a:r>
              <a:rPr lang="en-US" altLang="zh-CN" dirty="0" smtClean="0"/>
              <a:t> </a:t>
            </a:r>
            <a:r>
              <a:rPr lang="zh-CN" altLang="zh-CN" dirty="0" smtClean="0"/>
              <a:t>法</a:t>
            </a:r>
            <a:endParaRPr lang="zh-CN" altLang="zh-CN" dirty="0"/>
          </a:p>
        </p:txBody>
      </p:sp>
      <p:sp>
        <p:nvSpPr>
          <p:cNvPr id="3" name="TextBox 2"/>
          <p:cNvSpPr txBox="1"/>
          <p:nvPr/>
        </p:nvSpPr>
        <p:spPr>
          <a:xfrm>
            <a:off x="978195" y="861237"/>
            <a:ext cx="9292856" cy="1661993"/>
          </a:xfrm>
          <a:prstGeom prst="rect">
            <a:avLst/>
          </a:prstGeom>
          <a:noFill/>
        </p:spPr>
        <p:txBody>
          <a:bodyPr wrap="square" rtlCol="0">
            <a:spAutoFit/>
          </a:bodyPr>
          <a:lstStyle/>
          <a:p>
            <a:pPr indent="446088" fontAlgn="ctr"/>
            <a:r>
              <a:rPr lang="zh-CN" altLang="zh-CN" dirty="0"/>
              <a:t>【例</a:t>
            </a:r>
            <a:r>
              <a:rPr lang="en-US" altLang="zh-CN" dirty="0"/>
              <a:t>5.6</a:t>
            </a:r>
            <a:r>
              <a:rPr lang="zh-CN" altLang="zh-CN" dirty="0"/>
              <a:t>】 在已经排序的数组中查找从键盘输入的数据，给出它在数组中的位置。</a:t>
            </a:r>
          </a:p>
          <a:p>
            <a:pPr indent="446088" fontAlgn="ctr"/>
            <a:r>
              <a:rPr lang="zh-CN" altLang="zh-CN" dirty="0"/>
              <a:t>功能要求：</a:t>
            </a:r>
          </a:p>
          <a:p>
            <a:pPr indent="446088" fontAlgn="ctr"/>
            <a:r>
              <a:rPr lang="zh-CN" altLang="zh-CN" dirty="0"/>
              <a:t>在从小到大排序的数组</a:t>
            </a:r>
            <a:r>
              <a:rPr lang="en-US" altLang="zh-CN" dirty="0"/>
              <a:t>1</a:t>
            </a:r>
            <a:r>
              <a:rPr lang="zh-CN" altLang="zh-CN" dirty="0"/>
              <a:t>、</a:t>
            </a:r>
            <a:r>
              <a:rPr lang="en-US" altLang="zh-CN" dirty="0"/>
              <a:t>3</a:t>
            </a:r>
            <a:r>
              <a:rPr lang="zh-CN" altLang="zh-CN" dirty="0"/>
              <a:t>、</a:t>
            </a:r>
            <a:r>
              <a:rPr lang="en-US" altLang="zh-CN" dirty="0"/>
              <a:t>5</a:t>
            </a:r>
            <a:r>
              <a:rPr lang="zh-CN" altLang="zh-CN" dirty="0"/>
              <a:t>、</a:t>
            </a:r>
            <a:r>
              <a:rPr lang="en-US" altLang="zh-CN" dirty="0"/>
              <a:t>8</a:t>
            </a:r>
            <a:r>
              <a:rPr lang="zh-CN" altLang="zh-CN" dirty="0"/>
              <a:t>、</a:t>
            </a:r>
            <a:r>
              <a:rPr lang="en-US" altLang="zh-CN" dirty="0"/>
              <a:t>12</a:t>
            </a:r>
            <a:r>
              <a:rPr lang="zh-CN" altLang="zh-CN" dirty="0"/>
              <a:t>、</a:t>
            </a:r>
            <a:r>
              <a:rPr lang="en-US" altLang="zh-CN" dirty="0"/>
              <a:t>23</a:t>
            </a:r>
            <a:r>
              <a:rPr lang="zh-CN" altLang="zh-CN" dirty="0"/>
              <a:t>、</a:t>
            </a:r>
            <a:r>
              <a:rPr lang="en-US" altLang="zh-CN" dirty="0"/>
              <a:t>34</a:t>
            </a:r>
            <a:r>
              <a:rPr lang="zh-CN" altLang="zh-CN" dirty="0"/>
              <a:t>、</a:t>
            </a:r>
            <a:r>
              <a:rPr lang="en-US" altLang="zh-CN" dirty="0"/>
              <a:t>44</a:t>
            </a:r>
            <a:r>
              <a:rPr lang="zh-CN" altLang="zh-CN" dirty="0"/>
              <a:t>、</a:t>
            </a:r>
            <a:r>
              <a:rPr lang="en-US" altLang="zh-CN" dirty="0"/>
              <a:t>45</a:t>
            </a:r>
            <a:r>
              <a:rPr lang="zh-CN" altLang="zh-CN" dirty="0"/>
              <a:t>、</a:t>
            </a:r>
            <a:r>
              <a:rPr lang="en-US" altLang="zh-CN" dirty="0"/>
              <a:t>68</a:t>
            </a:r>
            <a:r>
              <a:rPr lang="zh-CN" altLang="zh-CN" dirty="0"/>
              <a:t>中查找数据，单击按钮</a:t>
            </a:r>
            <a:r>
              <a:rPr lang="en-US" altLang="zh-CN" dirty="0" err="1"/>
              <a:t>btnStart</a:t>
            </a:r>
            <a:r>
              <a:rPr lang="zh-CN" altLang="zh-CN" dirty="0"/>
              <a:t>后通过</a:t>
            </a:r>
            <a:r>
              <a:rPr lang="en-US" altLang="zh-CN" dirty="0" err="1"/>
              <a:t>InputBox</a:t>
            </a:r>
            <a:r>
              <a:rPr lang="zh-CN" altLang="zh-CN" dirty="0"/>
              <a:t>输入需要查找的数据，用</a:t>
            </a:r>
            <a:r>
              <a:rPr lang="en-US" altLang="zh-CN" dirty="0"/>
              <a:t>Label</a:t>
            </a:r>
            <a:r>
              <a:rPr lang="zh-CN" altLang="zh-CN" dirty="0"/>
              <a:t>控件输出被查找的数是否在数组中，如果不在则在标签中输出“无此数”；若在，则显示该数在数组中的位置。</a:t>
            </a:r>
          </a:p>
          <a:p>
            <a:pPr indent="446088" fontAlgn="ctr"/>
            <a:r>
              <a:rPr lang="zh-CN" altLang="zh-CN" dirty="0"/>
              <a:t>例如，查找数“</a:t>
            </a:r>
            <a:r>
              <a:rPr lang="en-US" altLang="zh-CN" dirty="0"/>
              <a:t>3</a:t>
            </a:r>
            <a:r>
              <a:rPr lang="zh-CN" altLang="zh-CN" dirty="0"/>
              <a:t>”的过程如图</a:t>
            </a:r>
            <a:r>
              <a:rPr lang="en-US" altLang="zh-CN" dirty="0"/>
              <a:t>5.9</a:t>
            </a:r>
            <a:r>
              <a:rPr lang="zh-CN" altLang="zh-CN" dirty="0"/>
              <a:t>所示</a:t>
            </a:r>
            <a:r>
              <a:rPr lang="zh-CN" altLang="zh-CN" dirty="0" smtClean="0"/>
              <a:t>。</a:t>
            </a:r>
            <a:endParaRPr lang="zh-CN" altLang="zh-CN" dirty="0"/>
          </a:p>
        </p:txBody>
      </p:sp>
      <p:pic>
        <p:nvPicPr>
          <p:cNvPr id="22530" name="Picture 2" descr="5t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5150" y="2638609"/>
            <a:ext cx="6371892" cy="13236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397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查</a:t>
            </a:r>
            <a:r>
              <a:rPr lang="en-US" altLang="zh-CN" dirty="0" smtClean="0"/>
              <a:t> </a:t>
            </a:r>
            <a:r>
              <a:rPr lang="zh-CN" altLang="zh-CN" dirty="0" smtClean="0"/>
              <a:t>找</a:t>
            </a:r>
            <a:r>
              <a:rPr lang="en-US" altLang="zh-CN" dirty="0" smtClean="0"/>
              <a:t> </a:t>
            </a:r>
            <a:r>
              <a:rPr lang="zh-CN" altLang="zh-CN" dirty="0" smtClean="0"/>
              <a:t>算</a:t>
            </a:r>
            <a:r>
              <a:rPr lang="en-US" altLang="zh-CN" dirty="0" smtClean="0"/>
              <a:t> </a:t>
            </a:r>
            <a:r>
              <a:rPr lang="zh-CN" altLang="zh-CN" dirty="0" smtClean="0"/>
              <a:t>法</a:t>
            </a:r>
            <a:endParaRPr lang="zh-CN" altLang="zh-CN" dirty="0"/>
          </a:p>
        </p:txBody>
      </p:sp>
      <p:sp>
        <p:nvSpPr>
          <p:cNvPr id="3" name="矩形 2"/>
          <p:cNvSpPr/>
          <p:nvPr/>
        </p:nvSpPr>
        <p:spPr>
          <a:xfrm>
            <a:off x="1452146" y="945872"/>
            <a:ext cx="3405099" cy="353943"/>
          </a:xfrm>
          <a:prstGeom prst="rect">
            <a:avLst/>
          </a:prstGeom>
        </p:spPr>
        <p:txBody>
          <a:bodyPr wrap="none">
            <a:spAutoFit/>
          </a:bodyPr>
          <a:lstStyle/>
          <a:p>
            <a:pPr fontAlgn="ctr"/>
            <a:r>
              <a:rPr lang="zh-CN" altLang="zh-CN" dirty="0"/>
              <a:t>折半查找程序流程如图</a:t>
            </a:r>
            <a:r>
              <a:rPr lang="en-US" altLang="zh-CN" dirty="0"/>
              <a:t>5.10</a:t>
            </a:r>
            <a:r>
              <a:rPr lang="zh-CN" altLang="zh-CN" dirty="0"/>
              <a:t>所示。</a:t>
            </a:r>
          </a:p>
        </p:txBody>
      </p:sp>
      <p:pic>
        <p:nvPicPr>
          <p:cNvPr id="23554" name="Picture 2" descr="5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407" y="1437500"/>
            <a:ext cx="3560751" cy="3987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34246" y="5195826"/>
            <a:ext cx="1274708" cy="353943"/>
          </a:xfrm>
          <a:prstGeom prst="rect">
            <a:avLst/>
          </a:prstGeom>
        </p:spPr>
        <p:txBody>
          <a:bodyPr wrap="none">
            <a:spAutoFit/>
          </a:bodyPr>
          <a:lstStyle/>
          <a:p>
            <a:pPr fontAlgn="ctr"/>
            <a:r>
              <a:rPr lang="zh-CN" altLang="zh-CN" dirty="0" smtClean="0">
                <a:hlinkClick r:id="rId4" action="ppaction://hlinkfile"/>
              </a:rPr>
              <a:t>程序代码</a:t>
            </a:r>
            <a:r>
              <a:rPr lang="zh-CN" altLang="en-US" dirty="0" smtClean="0">
                <a:hlinkClick r:id="rId4" action="ppaction://hlinkfile"/>
              </a:rPr>
              <a:t>。</a:t>
            </a:r>
            <a:endParaRPr lang="zh-CN" altLang="zh-CN" dirty="0"/>
          </a:p>
        </p:txBody>
      </p:sp>
    </p:spTree>
    <p:extLst>
      <p:ext uri="{BB962C8B-B14F-4D97-AF65-F5344CB8AC3E}">
        <p14:creationId xmlns:p14="http://schemas.microsoft.com/office/powerpoint/2010/main" val="10804178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查</a:t>
            </a:r>
            <a:r>
              <a:rPr lang="en-US" altLang="zh-CN" dirty="0" smtClean="0"/>
              <a:t> </a:t>
            </a:r>
            <a:r>
              <a:rPr lang="zh-CN" altLang="zh-CN" dirty="0" smtClean="0"/>
              <a:t>找</a:t>
            </a:r>
            <a:r>
              <a:rPr lang="en-US" altLang="zh-CN" dirty="0" smtClean="0"/>
              <a:t> </a:t>
            </a:r>
            <a:r>
              <a:rPr lang="zh-CN" altLang="zh-CN" dirty="0" smtClean="0"/>
              <a:t>算</a:t>
            </a:r>
            <a:r>
              <a:rPr lang="en-US" altLang="zh-CN" dirty="0" smtClean="0"/>
              <a:t> </a:t>
            </a:r>
            <a:r>
              <a:rPr lang="zh-CN" altLang="zh-CN" dirty="0" smtClean="0"/>
              <a:t>法</a:t>
            </a:r>
            <a:endParaRPr lang="zh-CN" altLang="zh-CN" dirty="0"/>
          </a:p>
        </p:txBody>
      </p:sp>
      <p:sp>
        <p:nvSpPr>
          <p:cNvPr id="3" name="TextBox 2"/>
          <p:cNvSpPr txBox="1"/>
          <p:nvPr/>
        </p:nvSpPr>
        <p:spPr>
          <a:xfrm>
            <a:off x="1084521" y="925033"/>
            <a:ext cx="9229061" cy="1661993"/>
          </a:xfrm>
          <a:prstGeom prst="rect">
            <a:avLst/>
          </a:prstGeom>
          <a:noFill/>
        </p:spPr>
        <p:txBody>
          <a:bodyPr wrap="square" rtlCol="0">
            <a:spAutoFit/>
          </a:bodyPr>
          <a:lstStyle/>
          <a:p>
            <a:pPr indent="446088" fontAlgn="ctr"/>
            <a:r>
              <a:rPr lang="zh-CN" altLang="zh-CN" b="1" dirty="0"/>
              <a:t>程序分析：</a:t>
            </a:r>
          </a:p>
          <a:p>
            <a:pPr indent="446088" fontAlgn="ctr"/>
            <a:r>
              <a:rPr lang="en-US" altLang="zh-CN" dirty="0">
                <a:sym typeface="Wingdings"/>
              </a:rPr>
              <a:t></a:t>
            </a:r>
            <a:r>
              <a:rPr lang="en-US" altLang="zh-CN" dirty="0"/>
              <a:t>  N</a:t>
            </a:r>
            <a:r>
              <a:rPr lang="zh-CN" altLang="zh-CN" dirty="0"/>
              <a:t>为符号常量，是数组的元素个数。</a:t>
            </a:r>
          </a:p>
          <a:p>
            <a:pPr indent="446088"/>
            <a:r>
              <a:rPr lang="zh-CN" altLang="zh-CN" dirty="0"/>
              <a:t>图</a:t>
            </a:r>
            <a:r>
              <a:rPr lang="en-US" altLang="zh-CN" dirty="0"/>
              <a:t>5.11  </a:t>
            </a:r>
            <a:r>
              <a:rPr lang="zh-CN" altLang="zh-CN" dirty="0"/>
              <a:t>查找的结果</a:t>
            </a:r>
          </a:p>
          <a:p>
            <a:pPr indent="446088" fontAlgn="ctr"/>
            <a:r>
              <a:rPr lang="en-US" altLang="zh-CN" dirty="0">
                <a:sym typeface="Wingdings"/>
              </a:rPr>
              <a:t></a:t>
            </a:r>
            <a:r>
              <a:rPr lang="en-US" altLang="zh-CN" dirty="0"/>
              <a:t>  </a:t>
            </a:r>
            <a:r>
              <a:rPr lang="zh-CN" altLang="zh-CN" dirty="0"/>
              <a:t>变量</a:t>
            </a:r>
            <a:r>
              <a:rPr lang="en-US" altLang="zh-CN" dirty="0" err="1"/>
              <a:t>loca</a:t>
            </a:r>
            <a:r>
              <a:rPr lang="zh-CN" altLang="zh-CN" dirty="0"/>
              <a:t>为标志，</a:t>
            </a:r>
            <a:r>
              <a:rPr lang="en-US" altLang="zh-CN" dirty="0" err="1"/>
              <a:t>loca</a:t>
            </a:r>
            <a:r>
              <a:rPr lang="en-US" altLang="zh-CN" dirty="0"/>
              <a:t>=-2</a:t>
            </a:r>
            <a:r>
              <a:rPr lang="zh-CN" altLang="zh-CN" dirty="0"/>
              <a:t>表示不在数组范围；</a:t>
            </a:r>
            <a:r>
              <a:rPr lang="en-US" altLang="zh-CN" dirty="0" err="1"/>
              <a:t>loca</a:t>
            </a:r>
            <a:r>
              <a:rPr lang="en-US" altLang="zh-CN" dirty="0"/>
              <a:t>=-1</a:t>
            </a:r>
            <a:r>
              <a:rPr lang="zh-CN" altLang="zh-CN" dirty="0"/>
              <a:t>表示未找到；如果找到，则</a:t>
            </a:r>
            <a:r>
              <a:rPr lang="en-US" altLang="zh-CN" dirty="0" err="1"/>
              <a:t>loca</a:t>
            </a:r>
            <a:r>
              <a:rPr lang="zh-CN" altLang="zh-CN" dirty="0"/>
              <a:t>的值为查找的位置</a:t>
            </a:r>
            <a:r>
              <a:rPr lang="zh-CN" altLang="zh-CN" dirty="0" smtClean="0"/>
              <a:t>。</a:t>
            </a:r>
            <a:endParaRPr lang="en-US" altLang="zh-CN" dirty="0" smtClean="0"/>
          </a:p>
          <a:p>
            <a:pPr indent="446088" fontAlgn="ctr"/>
            <a:r>
              <a:rPr lang="zh-CN" altLang="zh-CN" dirty="0" smtClean="0"/>
              <a:t> </a:t>
            </a:r>
            <a:r>
              <a:rPr lang="zh-CN" altLang="zh-CN" dirty="0"/>
              <a:t>图</a:t>
            </a:r>
            <a:r>
              <a:rPr lang="en-US" altLang="zh-CN" dirty="0"/>
              <a:t>5.11</a:t>
            </a:r>
            <a:r>
              <a:rPr lang="zh-CN" altLang="zh-CN" dirty="0"/>
              <a:t>中显示的是输入</a:t>
            </a:r>
            <a:r>
              <a:rPr lang="en-US" altLang="zh-CN" dirty="0"/>
              <a:t>23</a:t>
            </a:r>
            <a:r>
              <a:rPr lang="zh-CN" altLang="zh-CN" dirty="0"/>
              <a:t>后查找的结果</a:t>
            </a:r>
            <a:r>
              <a:rPr lang="zh-CN" altLang="zh-CN" dirty="0" smtClean="0"/>
              <a:t>。</a:t>
            </a:r>
            <a:endParaRPr lang="zh-CN" altLang="zh-CN" dirty="0"/>
          </a:p>
        </p:txBody>
      </p:sp>
      <p:pic>
        <p:nvPicPr>
          <p:cNvPr id="24578" name="Picture 2" descr="5t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3276" y="2789045"/>
            <a:ext cx="3114453" cy="1147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25118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58983"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迭</a:t>
            </a:r>
            <a:r>
              <a:rPr lang="en-US" altLang="zh-CN" dirty="0" smtClean="0"/>
              <a:t>  </a:t>
            </a:r>
            <a:r>
              <a:rPr lang="zh-CN" altLang="zh-CN" dirty="0" smtClean="0"/>
              <a:t>代</a:t>
            </a:r>
            <a:r>
              <a:rPr lang="en-US" altLang="zh-CN" dirty="0" smtClean="0"/>
              <a:t>  </a:t>
            </a:r>
            <a:r>
              <a:rPr lang="zh-CN" altLang="zh-CN" dirty="0" smtClean="0"/>
              <a:t>法</a:t>
            </a:r>
            <a:r>
              <a:rPr lang="en-US" altLang="zh-CN" dirty="0" smtClean="0"/>
              <a:t> </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4356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3"/>
                  <a:stretch>
                    <a:fillRect/>
                  </a:stretch>
                </a:blipFill>
                <a:latin typeface="微软雅黑" panose="020B0503020204020204" pitchFamily="34" charset="-122"/>
                <a:ea typeface="微软雅黑" panose="020B0503020204020204" pitchFamily="34" charset="-122"/>
              </a:defRPr>
            </a:lvl1pPr>
          </a:lstStyle>
          <a:p>
            <a:r>
              <a:rPr lang="zh-CN" altLang="zh-CN" dirty="0" smtClean="0"/>
              <a:t>迭</a:t>
            </a:r>
            <a:r>
              <a:rPr lang="en-US" altLang="zh-CN" dirty="0" smtClean="0"/>
              <a:t>  </a:t>
            </a:r>
            <a:r>
              <a:rPr lang="zh-CN" altLang="zh-CN" dirty="0" smtClean="0"/>
              <a:t>代</a:t>
            </a:r>
            <a:r>
              <a:rPr lang="en-US" altLang="zh-CN" dirty="0" smtClean="0"/>
              <a:t>  </a:t>
            </a:r>
            <a:r>
              <a:rPr lang="zh-CN" altLang="zh-CN" dirty="0" smtClean="0"/>
              <a:t>法</a:t>
            </a:r>
            <a:endParaRPr lang="zh-CN" altLang="zh-CN" dirty="0"/>
          </a:p>
        </p:txBody>
      </p:sp>
      <p:sp>
        <p:nvSpPr>
          <p:cNvPr id="3" name="TextBox 2"/>
          <p:cNvSpPr txBox="1"/>
          <p:nvPr/>
        </p:nvSpPr>
        <p:spPr>
          <a:xfrm>
            <a:off x="1424762" y="1020726"/>
            <a:ext cx="8591107" cy="615553"/>
          </a:xfrm>
          <a:prstGeom prst="rect">
            <a:avLst/>
          </a:prstGeom>
          <a:noFill/>
        </p:spPr>
        <p:txBody>
          <a:bodyPr wrap="square" rtlCol="0">
            <a:spAutoFit/>
          </a:bodyPr>
          <a:lstStyle/>
          <a:p>
            <a:pPr fontAlgn="ctr"/>
            <a:r>
              <a:rPr lang="zh-CN" altLang="zh-CN" dirty="0"/>
              <a:t>【例</a:t>
            </a:r>
            <a:r>
              <a:rPr lang="en-US" altLang="zh-CN" dirty="0"/>
              <a:t>5.7</a:t>
            </a:r>
            <a:r>
              <a:rPr lang="zh-CN" altLang="zh-CN" dirty="0"/>
              <a:t>】 用牛顿迭代法解方程。</a:t>
            </a:r>
          </a:p>
          <a:p>
            <a:pPr fontAlgn="ctr"/>
            <a:r>
              <a:rPr lang="zh-CN" altLang="zh-CN" dirty="0"/>
              <a:t>牛顿迭代法是求解一元超越方程根的常用算法，已知一个初始点</a:t>
            </a:r>
            <a:r>
              <a:rPr lang="en-US" altLang="zh-CN" i="1" dirty="0"/>
              <a:t>x</a:t>
            </a:r>
            <a:r>
              <a:rPr lang="en-US" altLang="zh-CN" baseline="-25000" dirty="0"/>
              <a:t>0</a:t>
            </a:r>
            <a:r>
              <a:rPr lang="zh-CN" altLang="zh-CN" dirty="0"/>
              <a:t>，则有牛顿迭代公式</a:t>
            </a:r>
            <a:r>
              <a:rPr lang="zh-CN" altLang="zh-CN" dirty="0" smtClean="0"/>
              <a:t>：</a:t>
            </a:r>
            <a:endParaRPr lang="zh-CN" altLang="zh-CN" dirty="0"/>
          </a:p>
        </p:txBody>
      </p:sp>
      <mc:AlternateContent xmlns:mc="http://schemas.openxmlformats.org/markup-compatibility/2006" xmlns:a14="http://schemas.microsoft.com/office/drawing/2010/main">
        <mc:Choice Requires="a14">
          <p:sp>
            <p:nvSpPr>
              <p:cNvPr id="4" name="矩形 3"/>
              <p:cNvSpPr/>
              <p:nvPr/>
            </p:nvSpPr>
            <p:spPr>
              <a:xfrm>
                <a:off x="5536387" y="1989653"/>
                <a:ext cx="1501052"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𝑛</m:t>
                      </m:r>
                      <m:r>
                        <a:rPr lang="en-US" altLang="zh-CN" smtClean="0">
                          <a:latin typeface="Cambria Math"/>
                        </a:rPr>
                        <m:t>=</m:t>
                      </m:r>
                      <m:r>
                        <a:rPr lang="en-US" altLang="zh-CN">
                          <a:latin typeface="Cambria Math"/>
                        </a:rPr>
                        <m:t>0,1,2,3,…</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536387" y="1989653"/>
                <a:ext cx="1501052" cy="353943"/>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621453850"/>
              </p:ext>
            </p:extLst>
          </p:nvPr>
        </p:nvGraphicFramePr>
        <p:xfrm>
          <a:off x="3370520" y="1819081"/>
          <a:ext cx="1871385" cy="695086"/>
        </p:xfrm>
        <a:graphic>
          <a:graphicData uri="http://schemas.openxmlformats.org/presentationml/2006/ole">
            <mc:AlternateContent xmlns:mc="http://schemas.openxmlformats.org/markup-compatibility/2006">
              <mc:Choice xmlns:v="urn:schemas-microsoft-com:vml" Requires="v">
                <p:oleObj spid="_x0000_s25625" r:id="rId5" imgW="990600" imgH="368300" progId="Equation.DSMT4">
                  <p:embed/>
                </p:oleObj>
              </mc:Choice>
              <mc:Fallback>
                <p:oleObj r:id="rId5" imgW="990600" imgH="3683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520" y="1819081"/>
                        <a:ext cx="1871385" cy="695086"/>
                      </a:xfrm>
                      <a:prstGeom prst="rect">
                        <a:avLst/>
                      </a:prstGeom>
                      <a:noFill/>
                    </p:spPr>
                  </p:pic>
                </p:oleObj>
              </mc:Fallback>
            </mc:AlternateContent>
          </a:graphicData>
        </a:graphic>
      </p:graphicFrame>
      <p:sp>
        <p:nvSpPr>
          <p:cNvPr id="7" name="矩形 6"/>
          <p:cNvSpPr/>
          <p:nvPr/>
        </p:nvSpPr>
        <p:spPr>
          <a:xfrm>
            <a:off x="1471016" y="2569440"/>
            <a:ext cx="9076482" cy="1661993"/>
          </a:xfrm>
          <a:prstGeom prst="rect">
            <a:avLst/>
          </a:prstGeom>
        </p:spPr>
        <p:txBody>
          <a:bodyPr wrap="square">
            <a:spAutoFit/>
          </a:bodyPr>
          <a:lstStyle/>
          <a:p>
            <a:pPr fontAlgn="ctr"/>
            <a:r>
              <a:rPr lang="zh-CN" altLang="zh-CN" dirty="0"/>
              <a:t>试根据输入的</a:t>
            </a:r>
            <a:r>
              <a:rPr lang="en-US" altLang="zh-CN" i="1" dirty="0"/>
              <a:t>x</a:t>
            </a:r>
            <a:r>
              <a:rPr lang="en-US" altLang="zh-CN" baseline="-25000" dirty="0"/>
              <a:t>0</a:t>
            </a:r>
            <a:r>
              <a:rPr lang="zh-CN" altLang="zh-CN" dirty="0"/>
              <a:t>，用牛顿迭代法求方程</a:t>
            </a:r>
            <a:r>
              <a:rPr lang="en-US" altLang="zh-CN" dirty="0"/>
              <a:t>2</a:t>
            </a:r>
            <a:r>
              <a:rPr lang="en-US" altLang="zh-CN" i="1" dirty="0"/>
              <a:t>x</a:t>
            </a:r>
            <a:r>
              <a:rPr lang="en-US" altLang="zh-CN" baseline="30000" dirty="0"/>
              <a:t>3</a:t>
            </a:r>
            <a:r>
              <a:rPr lang="en-US" altLang="zh-CN" dirty="0"/>
              <a:t>-4</a:t>
            </a:r>
            <a:r>
              <a:rPr lang="en-US" altLang="zh-CN" i="1" dirty="0"/>
              <a:t>x</a:t>
            </a:r>
            <a:r>
              <a:rPr lang="en-US" altLang="zh-CN" baseline="30000" dirty="0"/>
              <a:t>2</a:t>
            </a:r>
            <a:r>
              <a:rPr lang="en-US" altLang="zh-CN" dirty="0"/>
              <a:t>+3</a:t>
            </a:r>
            <a:r>
              <a:rPr lang="en-US" altLang="zh-CN" i="1" dirty="0"/>
              <a:t>x</a:t>
            </a:r>
            <a:r>
              <a:rPr lang="en-US" altLang="zh-CN" dirty="0"/>
              <a:t>-6=0</a:t>
            </a:r>
            <a:r>
              <a:rPr lang="zh-CN" altLang="zh-CN" dirty="0"/>
              <a:t>的准确解</a:t>
            </a:r>
            <a:r>
              <a:rPr lang="en-US" altLang="zh-CN" i="1" dirty="0"/>
              <a:t>x</a:t>
            </a:r>
            <a:r>
              <a:rPr lang="zh-CN" altLang="zh-CN" dirty="0" smtClean="0"/>
              <a:t>。</a:t>
            </a:r>
            <a:endParaRPr lang="en-US" altLang="zh-CN" dirty="0" smtClean="0"/>
          </a:p>
          <a:p>
            <a:pPr fontAlgn="ctr"/>
            <a:r>
              <a:rPr lang="zh-CN" altLang="zh-CN" dirty="0"/>
              <a:t>计算步骤：</a:t>
            </a:r>
          </a:p>
          <a:p>
            <a:pPr fontAlgn="ctr"/>
            <a:r>
              <a:rPr lang="zh-CN" altLang="zh-CN" dirty="0"/>
              <a:t>（</a:t>
            </a:r>
            <a:r>
              <a:rPr lang="en-US" altLang="zh-CN" dirty="0"/>
              <a:t>1</a:t>
            </a:r>
            <a:r>
              <a:rPr lang="zh-CN" altLang="zh-CN" dirty="0"/>
              <a:t>）先计算</a:t>
            </a:r>
            <a:r>
              <a:rPr lang="en-US" altLang="zh-CN" i="1" dirty="0"/>
              <a:t>f</a:t>
            </a:r>
            <a:r>
              <a:rPr lang="en-US" altLang="zh-CN" dirty="0"/>
              <a:t>(</a:t>
            </a:r>
            <a:r>
              <a:rPr lang="en-US" altLang="zh-CN" i="1" dirty="0"/>
              <a:t>x</a:t>
            </a:r>
            <a:r>
              <a:rPr lang="en-US" altLang="zh-CN" baseline="-25000" dirty="0"/>
              <a:t>0</a:t>
            </a:r>
            <a:r>
              <a:rPr lang="en-US" altLang="zh-CN" dirty="0"/>
              <a:t>)= 2</a:t>
            </a:r>
            <a:r>
              <a:rPr lang="en-US" altLang="zh-CN" i="1" dirty="0"/>
              <a:t>x</a:t>
            </a:r>
            <a:r>
              <a:rPr lang="en-US" altLang="zh-CN" baseline="30000" dirty="0"/>
              <a:t>3</a:t>
            </a:r>
            <a:r>
              <a:rPr lang="en-US" altLang="zh-CN" dirty="0"/>
              <a:t>-4</a:t>
            </a:r>
            <a:r>
              <a:rPr lang="en-US" altLang="zh-CN" i="1" dirty="0"/>
              <a:t>x</a:t>
            </a:r>
            <a:r>
              <a:rPr lang="en-US" altLang="zh-CN" baseline="30000" dirty="0"/>
              <a:t>2</a:t>
            </a:r>
            <a:r>
              <a:rPr lang="en-US" altLang="zh-CN" dirty="0"/>
              <a:t>+3</a:t>
            </a:r>
            <a:r>
              <a:rPr lang="en-US" altLang="zh-CN" i="1" dirty="0"/>
              <a:t>x</a:t>
            </a:r>
            <a:r>
              <a:rPr lang="en-US" altLang="zh-CN" dirty="0"/>
              <a:t>-6</a:t>
            </a:r>
            <a:r>
              <a:rPr lang="zh-CN" altLang="zh-CN" dirty="0"/>
              <a:t>和</a:t>
            </a:r>
            <a:r>
              <a:rPr lang="en-US" altLang="zh-CN" i="1" dirty="0"/>
              <a:t>f '</a:t>
            </a:r>
            <a:r>
              <a:rPr lang="en-US" altLang="zh-CN" dirty="0"/>
              <a:t>(</a:t>
            </a:r>
            <a:r>
              <a:rPr lang="en-US" altLang="zh-CN" i="1" dirty="0"/>
              <a:t>x</a:t>
            </a:r>
            <a:r>
              <a:rPr lang="en-US" altLang="zh-CN" baseline="-25000" dirty="0"/>
              <a:t>0</a:t>
            </a:r>
            <a:r>
              <a:rPr lang="en-US" altLang="zh-CN" dirty="0"/>
              <a:t>)= 6</a:t>
            </a:r>
            <a:r>
              <a:rPr lang="en-US" altLang="zh-CN" i="1" dirty="0"/>
              <a:t>x</a:t>
            </a:r>
            <a:r>
              <a:rPr lang="en-US" altLang="zh-CN" baseline="30000" dirty="0"/>
              <a:t>2</a:t>
            </a:r>
            <a:r>
              <a:rPr lang="en-US" altLang="zh-CN" dirty="0"/>
              <a:t>-8</a:t>
            </a:r>
            <a:r>
              <a:rPr lang="en-US" altLang="zh-CN" i="1" dirty="0"/>
              <a:t>x</a:t>
            </a:r>
            <a:r>
              <a:rPr lang="en-US" altLang="zh-CN" dirty="0"/>
              <a:t>+3</a:t>
            </a:r>
            <a:r>
              <a:rPr lang="zh-CN" altLang="zh-CN" dirty="0"/>
              <a:t>。</a:t>
            </a:r>
          </a:p>
          <a:p>
            <a:pPr fontAlgn="ctr"/>
            <a:r>
              <a:rPr lang="zh-CN" altLang="zh-CN" dirty="0"/>
              <a:t>（</a:t>
            </a:r>
            <a:r>
              <a:rPr lang="en-US" altLang="zh-CN" dirty="0"/>
              <a:t>2</a:t>
            </a:r>
            <a:r>
              <a:rPr lang="zh-CN" altLang="zh-CN" dirty="0"/>
              <a:t>）再根据迭代公式计算出</a:t>
            </a:r>
            <a:r>
              <a:rPr lang="en-US" altLang="zh-CN" i="1" dirty="0"/>
              <a:t>x</a:t>
            </a:r>
            <a:r>
              <a:rPr lang="en-US" altLang="zh-CN" baseline="-25000" dirty="0"/>
              <a:t>1</a:t>
            </a:r>
            <a:r>
              <a:rPr lang="zh-CN" altLang="zh-CN" dirty="0"/>
              <a:t>。</a:t>
            </a:r>
          </a:p>
          <a:p>
            <a:pPr fontAlgn="ctr"/>
            <a:r>
              <a:rPr lang="zh-CN" altLang="zh-CN" dirty="0"/>
              <a:t>（</a:t>
            </a:r>
            <a:r>
              <a:rPr lang="en-US" altLang="zh-CN" dirty="0"/>
              <a:t>3</a:t>
            </a:r>
            <a:r>
              <a:rPr lang="zh-CN" altLang="zh-CN" dirty="0"/>
              <a:t>）当</a:t>
            </a:r>
            <a:r>
              <a:rPr lang="en-US" altLang="zh-CN" dirty="0"/>
              <a:t>| </a:t>
            </a:r>
            <a:r>
              <a:rPr lang="en-US" altLang="zh-CN" i="1" dirty="0"/>
              <a:t>x</a:t>
            </a:r>
            <a:r>
              <a:rPr lang="en-US" altLang="zh-CN" i="1" baseline="-25000" dirty="0"/>
              <a:t>n</a:t>
            </a:r>
            <a:r>
              <a:rPr lang="en-US" altLang="zh-CN" baseline="-25000" dirty="0"/>
              <a:t>+1</a:t>
            </a:r>
            <a:r>
              <a:rPr lang="en-US" altLang="zh-CN" dirty="0"/>
              <a:t>-</a:t>
            </a:r>
            <a:r>
              <a:rPr lang="en-US" altLang="zh-CN" i="1" dirty="0"/>
              <a:t>x</a:t>
            </a:r>
            <a:r>
              <a:rPr lang="en-US" altLang="zh-CN" i="1" baseline="-25000" dirty="0"/>
              <a:t>n</a:t>
            </a:r>
            <a:r>
              <a:rPr lang="en-US" altLang="zh-CN" dirty="0"/>
              <a:t>|</a:t>
            </a:r>
            <a:r>
              <a:rPr lang="zh-CN" altLang="zh-CN" dirty="0"/>
              <a:t>≤</a:t>
            </a:r>
            <a:r>
              <a:rPr lang="en-US" altLang="zh-CN" i="1" dirty="0"/>
              <a:t>e</a:t>
            </a:r>
            <a:r>
              <a:rPr lang="en-US" altLang="zh-CN" dirty="0"/>
              <a:t> </a:t>
            </a:r>
            <a:r>
              <a:rPr lang="zh-CN" altLang="zh-CN" dirty="0"/>
              <a:t>时，</a:t>
            </a:r>
            <a:r>
              <a:rPr lang="en-US" altLang="zh-CN" i="1" dirty="0"/>
              <a:t>x</a:t>
            </a:r>
            <a:r>
              <a:rPr lang="en-US" altLang="zh-CN" i="1" baseline="-25000" dirty="0"/>
              <a:t>n</a:t>
            </a:r>
            <a:r>
              <a:rPr lang="en-US" altLang="zh-CN" baseline="-25000" dirty="0"/>
              <a:t>+1</a:t>
            </a:r>
            <a:r>
              <a:rPr lang="zh-CN" altLang="zh-CN" dirty="0"/>
              <a:t>为所求的方程的根，本题的</a:t>
            </a:r>
            <a:r>
              <a:rPr lang="en-US" altLang="zh-CN" i="1" dirty="0"/>
              <a:t>e</a:t>
            </a:r>
            <a:r>
              <a:rPr lang="en-US" altLang="zh-CN" dirty="0"/>
              <a:t> =0.0005</a:t>
            </a:r>
            <a:r>
              <a:rPr lang="zh-CN" altLang="zh-CN" dirty="0"/>
              <a:t>；否则继续计算</a:t>
            </a:r>
            <a:r>
              <a:rPr lang="en-US" altLang="zh-CN" i="1" dirty="0"/>
              <a:t>x</a:t>
            </a:r>
            <a:r>
              <a:rPr lang="en-US" altLang="zh-CN" baseline="-25000" dirty="0"/>
              <a:t>2</a:t>
            </a:r>
            <a:r>
              <a:rPr lang="zh-CN" altLang="zh-CN" dirty="0"/>
              <a:t>，</a:t>
            </a:r>
            <a:r>
              <a:rPr lang="en-US" altLang="zh-CN" i="1" dirty="0"/>
              <a:t>x</a:t>
            </a:r>
            <a:r>
              <a:rPr lang="en-US" altLang="zh-CN" baseline="-25000" dirty="0"/>
              <a:t>3</a:t>
            </a:r>
            <a:r>
              <a:rPr lang="zh-CN" altLang="zh-CN" dirty="0"/>
              <a:t>，…，</a:t>
            </a:r>
            <a:r>
              <a:rPr lang="en-US" altLang="zh-CN" i="1" dirty="0" err="1"/>
              <a:t>x</a:t>
            </a:r>
            <a:r>
              <a:rPr lang="en-US" altLang="zh-CN" i="1" baseline="-25000" dirty="0" err="1"/>
              <a:t>n</a:t>
            </a:r>
            <a:r>
              <a:rPr lang="zh-CN" altLang="zh-CN" dirty="0"/>
              <a:t>。</a:t>
            </a:r>
          </a:p>
          <a:p>
            <a:pPr fontAlgn="ctr"/>
            <a:r>
              <a:rPr lang="en-US" altLang="zh-CN" dirty="0"/>
              <a:t>2</a:t>
            </a:r>
            <a:r>
              <a:rPr lang="en-US" altLang="zh-CN" i="1" dirty="0"/>
              <a:t>x</a:t>
            </a:r>
            <a:r>
              <a:rPr lang="en-US" altLang="zh-CN" baseline="30000" dirty="0"/>
              <a:t>3</a:t>
            </a:r>
            <a:r>
              <a:rPr lang="en-US" altLang="zh-CN" dirty="0"/>
              <a:t>-4</a:t>
            </a:r>
            <a:r>
              <a:rPr lang="en-US" altLang="zh-CN" i="1" dirty="0"/>
              <a:t>x</a:t>
            </a:r>
            <a:r>
              <a:rPr lang="en-US" altLang="zh-CN" baseline="30000" dirty="0"/>
              <a:t>2</a:t>
            </a:r>
            <a:r>
              <a:rPr lang="en-US" altLang="zh-CN" dirty="0"/>
              <a:t>+3</a:t>
            </a:r>
            <a:r>
              <a:rPr lang="en-US" altLang="zh-CN" i="1" dirty="0"/>
              <a:t>x</a:t>
            </a:r>
            <a:r>
              <a:rPr lang="en-US" altLang="zh-CN" dirty="0"/>
              <a:t>-6=0</a:t>
            </a:r>
            <a:r>
              <a:rPr lang="zh-CN" altLang="zh-CN" dirty="0"/>
              <a:t>方程的解曲线如图</a:t>
            </a:r>
            <a:r>
              <a:rPr lang="en-US" altLang="zh-CN" dirty="0"/>
              <a:t>5.12</a:t>
            </a:r>
            <a:r>
              <a:rPr lang="zh-CN" altLang="zh-CN" dirty="0"/>
              <a:t>所示</a:t>
            </a:r>
            <a:r>
              <a:rPr lang="zh-CN" altLang="zh-CN" dirty="0" smtClean="0"/>
              <a:t>。</a:t>
            </a:r>
            <a:endParaRPr lang="zh-CN" altLang="zh-CN" dirty="0"/>
          </a:p>
        </p:txBody>
      </p:sp>
      <p:pic>
        <p:nvPicPr>
          <p:cNvPr id="25604" name="Picture 4" descr="5t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8305" y="4231433"/>
            <a:ext cx="3000689" cy="22458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408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迭</a:t>
            </a:r>
            <a:r>
              <a:rPr lang="en-US" altLang="zh-CN" dirty="0" smtClean="0"/>
              <a:t>  </a:t>
            </a:r>
            <a:r>
              <a:rPr lang="zh-CN" altLang="zh-CN" dirty="0" smtClean="0"/>
              <a:t>代</a:t>
            </a:r>
            <a:r>
              <a:rPr lang="en-US" altLang="zh-CN" dirty="0" smtClean="0"/>
              <a:t>  </a:t>
            </a:r>
            <a:r>
              <a:rPr lang="zh-CN" altLang="zh-CN" dirty="0" smtClean="0"/>
              <a:t>法</a:t>
            </a:r>
            <a:endParaRPr lang="zh-CN" altLang="zh-CN" dirty="0"/>
          </a:p>
        </p:txBody>
      </p:sp>
      <p:sp>
        <p:nvSpPr>
          <p:cNvPr id="3" name="TextBox 2"/>
          <p:cNvSpPr txBox="1"/>
          <p:nvPr/>
        </p:nvSpPr>
        <p:spPr>
          <a:xfrm>
            <a:off x="1020726" y="914400"/>
            <a:ext cx="9250325" cy="1269578"/>
          </a:xfrm>
          <a:prstGeom prst="rect">
            <a:avLst/>
          </a:prstGeom>
          <a:noFill/>
        </p:spPr>
        <p:txBody>
          <a:bodyPr wrap="square" rtlCol="0">
            <a:spAutoFit/>
          </a:bodyPr>
          <a:lstStyle/>
          <a:p>
            <a:pPr indent="446088" fontAlgn="ctr">
              <a:lnSpc>
                <a:spcPct val="150000"/>
              </a:lnSpc>
            </a:pPr>
            <a:r>
              <a:rPr lang="zh-CN" altLang="zh-CN" dirty="0"/>
              <a:t>该程序界面包含</a:t>
            </a:r>
            <a:r>
              <a:rPr lang="en-US" altLang="zh-CN" dirty="0"/>
              <a:t>1</a:t>
            </a:r>
            <a:r>
              <a:rPr lang="zh-CN" altLang="zh-CN" dirty="0"/>
              <a:t>个按钮</a:t>
            </a:r>
            <a:r>
              <a:rPr lang="en-US" altLang="zh-CN" dirty="0"/>
              <a:t>Button1</a:t>
            </a:r>
            <a:r>
              <a:rPr lang="zh-CN" altLang="zh-CN" dirty="0"/>
              <a:t>、</a:t>
            </a:r>
            <a:r>
              <a:rPr lang="en-US" altLang="zh-CN" dirty="0"/>
              <a:t>2</a:t>
            </a:r>
            <a:r>
              <a:rPr lang="zh-CN" altLang="zh-CN" dirty="0"/>
              <a:t>个文本框（</a:t>
            </a:r>
            <a:r>
              <a:rPr lang="en-US" altLang="zh-CN" dirty="0"/>
              <a:t>Text1</a:t>
            </a:r>
            <a:r>
              <a:rPr lang="zh-CN" altLang="zh-CN" dirty="0"/>
              <a:t>、</a:t>
            </a:r>
            <a:r>
              <a:rPr lang="en-US" altLang="zh-CN" dirty="0"/>
              <a:t>Text2</a:t>
            </a:r>
            <a:r>
              <a:rPr lang="zh-CN" altLang="zh-CN" dirty="0"/>
              <a:t>）和</a:t>
            </a:r>
            <a:r>
              <a:rPr lang="en-US" altLang="zh-CN" dirty="0"/>
              <a:t>2</a:t>
            </a:r>
            <a:r>
              <a:rPr lang="zh-CN" altLang="zh-CN" dirty="0"/>
              <a:t>个标签。在文本框</a:t>
            </a:r>
            <a:r>
              <a:rPr lang="en-US" altLang="zh-CN" dirty="0"/>
              <a:t>Text1</a:t>
            </a:r>
            <a:r>
              <a:rPr lang="zh-CN" altLang="zh-CN" dirty="0"/>
              <a:t>中输入</a:t>
            </a:r>
            <a:r>
              <a:rPr lang="en-US" altLang="zh-CN" i="1" dirty="0"/>
              <a:t>x</a:t>
            </a:r>
            <a:r>
              <a:rPr lang="en-US" altLang="zh-CN" baseline="-25000" dirty="0"/>
              <a:t>0</a:t>
            </a:r>
            <a:r>
              <a:rPr lang="zh-CN" altLang="zh-CN" dirty="0"/>
              <a:t>，通过单击“计算”按钮（</a:t>
            </a:r>
            <a:r>
              <a:rPr lang="en-US" altLang="zh-CN" dirty="0"/>
              <a:t>Button1</a:t>
            </a:r>
            <a:r>
              <a:rPr lang="zh-CN" altLang="zh-CN" dirty="0"/>
              <a:t>），计算出方程的根显示在文本框</a:t>
            </a:r>
            <a:r>
              <a:rPr lang="en-US" altLang="zh-CN" dirty="0"/>
              <a:t>Text2</a:t>
            </a:r>
            <a:r>
              <a:rPr lang="zh-CN" altLang="zh-CN" dirty="0"/>
              <a:t>中。</a:t>
            </a:r>
          </a:p>
          <a:p>
            <a:pPr indent="446088" fontAlgn="ctr">
              <a:lnSpc>
                <a:spcPct val="150000"/>
              </a:lnSpc>
            </a:pPr>
            <a:r>
              <a:rPr lang="zh-CN" altLang="zh-CN" dirty="0"/>
              <a:t>程序流程图如图</a:t>
            </a:r>
            <a:r>
              <a:rPr lang="en-US" altLang="zh-CN" dirty="0"/>
              <a:t>5.13</a:t>
            </a:r>
            <a:r>
              <a:rPr lang="zh-CN" altLang="zh-CN" dirty="0"/>
              <a:t>（</a:t>
            </a:r>
            <a:r>
              <a:rPr lang="en-US" altLang="zh-CN" dirty="0"/>
              <a:t>a</a:t>
            </a:r>
            <a:r>
              <a:rPr lang="zh-CN" altLang="zh-CN" dirty="0"/>
              <a:t>）所示，运行结果如图</a:t>
            </a:r>
            <a:r>
              <a:rPr lang="en-US" altLang="zh-CN" dirty="0"/>
              <a:t>5.13</a:t>
            </a:r>
            <a:r>
              <a:rPr lang="zh-CN" altLang="zh-CN" dirty="0"/>
              <a:t>（</a:t>
            </a:r>
            <a:r>
              <a:rPr lang="en-US" altLang="zh-CN" dirty="0"/>
              <a:t>b</a:t>
            </a:r>
            <a:r>
              <a:rPr lang="zh-CN" altLang="zh-CN" dirty="0"/>
              <a:t>）所示，计算出方程的根为</a:t>
            </a:r>
            <a:r>
              <a:rPr lang="en-US" altLang="zh-CN" dirty="0"/>
              <a:t>2</a:t>
            </a:r>
            <a:r>
              <a:rPr lang="zh-CN" altLang="zh-CN" dirty="0" smtClean="0"/>
              <a:t>。</a:t>
            </a:r>
            <a:endParaRPr lang="zh-CN" altLang="zh-CN" dirty="0"/>
          </a:p>
        </p:txBody>
      </p:sp>
      <p:pic>
        <p:nvPicPr>
          <p:cNvPr id="26626" name="Picture 2" descr="5t1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609" y="2291293"/>
            <a:ext cx="3362984" cy="1903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625" name="Picture 1" descr="5t13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3967" y="2291292"/>
            <a:ext cx="2836181" cy="1903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188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53670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47666781"/>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．枚举类型的定义</a:t>
            </a:r>
          </a:p>
        </p:txBody>
      </p:sp>
      <p:sp>
        <p:nvSpPr>
          <p:cNvPr id="3" name="TextBox 2"/>
          <p:cNvSpPr txBox="1"/>
          <p:nvPr/>
        </p:nvSpPr>
        <p:spPr>
          <a:xfrm>
            <a:off x="850605" y="903767"/>
            <a:ext cx="9696893" cy="615553"/>
          </a:xfrm>
          <a:prstGeom prst="rect">
            <a:avLst/>
          </a:prstGeom>
          <a:noFill/>
        </p:spPr>
        <p:txBody>
          <a:bodyPr wrap="square" rtlCol="0">
            <a:spAutoFit/>
          </a:bodyPr>
          <a:lstStyle/>
          <a:p>
            <a:pPr indent="446088"/>
            <a:r>
              <a:rPr lang="zh-CN" altLang="zh-CN" dirty="0"/>
              <a:t>例如，在下面的</a:t>
            </a:r>
            <a:r>
              <a:rPr lang="en-US" altLang="zh-CN" dirty="0" err="1"/>
              <a:t>Enum</a:t>
            </a:r>
            <a:r>
              <a:rPr lang="zh-CN" altLang="zh-CN" dirty="0"/>
              <a:t>语句定义中，没有用赋值语句为枚举成员赋常数值，因此</a:t>
            </a:r>
            <a:r>
              <a:rPr lang="en-US" altLang="zh-CN" dirty="0"/>
              <a:t>Sunday</a:t>
            </a:r>
            <a:r>
              <a:rPr lang="zh-CN" altLang="zh-CN" dirty="0"/>
              <a:t>被初始化为</a:t>
            </a:r>
            <a:r>
              <a:rPr lang="en-US" altLang="zh-CN" dirty="0"/>
              <a:t>0</a:t>
            </a:r>
            <a:r>
              <a:rPr lang="zh-CN" altLang="zh-CN" dirty="0"/>
              <a:t>，</a:t>
            </a:r>
            <a:r>
              <a:rPr lang="en-US" altLang="zh-CN" dirty="0"/>
              <a:t>Monday</a:t>
            </a:r>
            <a:r>
              <a:rPr lang="zh-CN" altLang="zh-CN" dirty="0"/>
              <a:t>被初始化为</a:t>
            </a:r>
            <a:r>
              <a:rPr lang="en-US" altLang="zh-CN" dirty="0"/>
              <a:t>1</a:t>
            </a:r>
            <a:r>
              <a:rPr lang="zh-CN" altLang="zh-CN" dirty="0"/>
              <a:t>，</a:t>
            </a:r>
            <a:r>
              <a:rPr lang="en-US" altLang="zh-CN" dirty="0"/>
              <a:t>Saturday</a:t>
            </a:r>
            <a:r>
              <a:rPr lang="zh-CN" altLang="zh-CN" dirty="0"/>
              <a:t>被初始化为</a:t>
            </a:r>
            <a:r>
              <a:rPr lang="en-US" altLang="zh-CN" dirty="0"/>
              <a:t>6</a:t>
            </a:r>
            <a:r>
              <a:rPr lang="zh-CN" altLang="zh-CN" dirty="0" smtClean="0"/>
              <a:t>：</a:t>
            </a:r>
            <a:endParaRPr lang="zh-CN" altLang="zh-CN" dirty="0"/>
          </a:p>
        </p:txBody>
      </p:sp>
      <p:sp>
        <p:nvSpPr>
          <p:cNvPr id="4" name="TextBox 3"/>
          <p:cNvSpPr txBox="1"/>
          <p:nvPr/>
        </p:nvSpPr>
        <p:spPr>
          <a:xfrm>
            <a:off x="1446028" y="1591646"/>
            <a:ext cx="8633637" cy="2517815"/>
          </a:xfrm>
          <a:prstGeom prst="roundRect">
            <a:avLst>
              <a:gd name="adj" fmla="val 6062"/>
            </a:avLst>
          </a:prstGeom>
          <a:solidFill>
            <a:schemeClr val="accent5">
              <a:lumMod val="40000"/>
              <a:lumOff val="60000"/>
            </a:schemeClr>
          </a:solidFill>
        </p:spPr>
        <p:txBody>
          <a:bodyPr wrap="square" rtlCol="0">
            <a:spAutoFit/>
          </a:bodyPr>
          <a:lstStyle/>
          <a:p>
            <a:r>
              <a:rPr lang="en-US" altLang="zh-CN" dirty="0"/>
              <a:t>Public  </a:t>
            </a:r>
            <a:r>
              <a:rPr lang="en-US" altLang="zh-CN" dirty="0" err="1"/>
              <a:t>Enum</a:t>
            </a:r>
            <a:r>
              <a:rPr lang="en-US" altLang="zh-CN" dirty="0"/>
              <a:t>  Days</a:t>
            </a:r>
            <a:endParaRPr lang="zh-CN" altLang="zh-CN" dirty="0"/>
          </a:p>
          <a:p>
            <a:r>
              <a:rPr lang="en-US" altLang="zh-CN" dirty="0"/>
              <a:t>	Sunday</a:t>
            </a:r>
            <a:endParaRPr lang="zh-CN" altLang="zh-CN" dirty="0"/>
          </a:p>
          <a:p>
            <a:r>
              <a:rPr lang="en-US" altLang="zh-CN" dirty="0"/>
              <a:t>	Monday</a:t>
            </a:r>
            <a:endParaRPr lang="zh-CN" altLang="zh-CN" dirty="0"/>
          </a:p>
          <a:p>
            <a:r>
              <a:rPr lang="en-US" altLang="zh-CN" dirty="0"/>
              <a:t>	Tuesday</a:t>
            </a:r>
            <a:endParaRPr lang="zh-CN" altLang="zh-CN" dirty="0"/>
          </a:p>
          <a:p>
            <a:r>
              <a:rPr lang="en-US" altLang="zh-CN" dirty="0"/>
              <a:t>	Wednesday</a:t>
            </a:r>
            <a:endParaRPr lang="zh-CN" altLang="zh-CN" dirty="0"/>
          </a:p>
          <a:p>
            <a:r>
              <a:rPr lang="en-US" altLang="zh-CN" dirty="0"/>
              <a:t>	Thursday</a:t>
            </a:r>
            <a:endParaRPr lang="zh-CN" altLang="zh-CN" dirty="0"/>
          </a:p>
          <a:p>
            <a:r>
              <a:rPr lang="en-US" altLang="zh-CN" dirty="0"/>
              <a:t>	Friday</a:t>
            </a:r>
            <a:endParaRPr lang="zh-CN" altLang="zh-CN" dirty="0"/>
          </a:p>
          <a:p>
            <a:r>
              <a:rPr lang="en-US" altLang="zh-CN" dirty="0"/>
              <a:t>	Saturday</a:t>
            </a:r>
            <a:endParaRPr lang="zh-CN" altLang="zh-CN" dirty="0"/>
          </a:p>
          <a:p>
            <a:r>
              <a:rPr lang="en-US" altLang="zh-CN" dirty="0"/>
              <a:t>End </a:t>
            </a:r>
            <a:r>
              <a:rPr lang="en-US" altLang="zh-CN" dirty="0" err="1" smtClean="0"/>
              <a:t>Enum</a:t>
            </a:r>
            <a:endParaRPr lang="en-US" altLang="zh-CN" dirty="0" smtClean="0"/>
          </a:p>
        </p:txBody>
      </p:sp>
    </p:spTree>
    <p:extLst>
      <p:ext uri="{BB962C8B-B14F-4D97-AF65-F5344CB8AC3E}">
        <p14:creationId xmlns:p14="http://schemas.microsoft.com/office/powerpoint/2010/main" val="9201830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迭</a:t>
            </a:r>
            <a:r>
              <a:rPr lang="en-US" altLang="zh-CN" dirty="0" smtClean="0"/>
              <a:t>  </a:t>
            </a:r>
            <a:r>
              <a:rPr lang="zh-CN" altLang="zh-CN" dirty="0" smtClean="0"/>
              <a:t>代</a:t>
            </a:r>
            <a:r>
              <a:rPr lang="en-US" altLang="zh-CN" dirty="0" smtClean="0"/>
              <a:t>  </a:t>
            </a:r>
            <a:r>
              <a:rPr lang="zh-CN" altLang="zh-CN" dirty="0" smtClean="0"/>
              <a:t>法</a:t>
            </a:r>
            <a:endParaRPr lang="zh-CN" altLang="zh-CN" dirty="0"/>
          </a:p>
        </p:txBody>
      </p:sp>
      <p:sp>
        <p:nvSpPr>
          <p:cNvPr id="3" name="矩形 2"/>
          <p:cNvSpPr/>
          <p:nvPr/>
        </p:nvSpPr>
        <p:spPr>
          <a:xfrm>
            <a:off x="1278607" y="828913"/>
            <a:ext cx="1710725" cy="353943"/>
          </a:xfrm>
          <a:prstGeom prst="rect">
            <a:avLst/>
          </a:prstGeom>
        </p:spPr>
        <p:txBody>
          <a:bodyPr wrap="none">
            <a:spAutoFit/>
          </a:bodyPr>
          <a:lstStyle/>
          <a:p>
            <a:pPr fontAlgn="ctr"/>
            <a:r>
              <a:rPr lang="zh-CN" altLang="zh-CN" dirty="0"/>
              <a:t>程序代码如下：</a:t>
            </a:r>
          </a:p>
        </p:txBody>
      </p:sp>
      <p:sp>
        <p:nvSpPr>
          <p:cNvPr id="4" name="TextBox 3"/>
          <p:cNvSpPr txBox="1"/>
          <p:nvPr/>
        </p:nvSpPr>
        <p:spPr>
          <a:xfrm>
            <a:off x="1278607" y="1275907"/>
            <a:ext cx="8482081" cy="4402217"/>
          </a:xfrm>
          <a:prstGeom prst="roundRect">
            <a:avLst>
              <a:gd name="adj" fmla="val 5210"/>
            </a:avLst>
          </a:prstGeom>
          <a:solidFill>
            <a:schemeClr val="accent5">
              <a:lumMod val="40000"/>
              <a:lumOff val="60000"/>
            </a:schemeClr>
          </a:solidFill>
        </p:spPr>
        <p:txBody>
          <a:bodyPr wrap="square" rtlCol="0">
            <a:spAutoFit/>
          </a:bodyPr>
          <a:lstStyle/>
          <a:p>
            <a:r>
              <a:rPr lang="en-US" altLang="zh-CN" dirty="0"/>
              <a:t>Imports </a:t>
            </a:r>
            <a:r>
              <a:rPr lang="en-US" altLang="zh-CN" dirty="0" err="1"/>
              <a:t>System.Math</a:t>
            </a:r>
            <a:endParaRPr lang="zh-CN" altLang="zh-CN" dirty="0"/>
          </a:p>
          <a:p>
            <a:r>
              <a:rPr lang="en-US" altLang="zh-CN" dirty="0"/>
              <a:t>Public Class Form1</a:t>
            </a:r>
            <a:endParaRPr lang="zh-CN" altLang="zh-CN" dirty="0"/>
          </a:p>
          <a:p>
            <a:r>
              <a:rPr lang="en-US" altLang="zh-CN" dirty="0"/>
              <a:t>    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 </a:t>
            </a:r>
            <a:r>
              <a:rPr lang="zh-CN" altLang="zh-CN" dirty="0"/>
              <a:t>牛顿迭代法</a:t>
            </a:r>
          </a:p>
          <a:p>
            <a:r>
              <a:rPr lang="en-US" altLang="zh-CN" dirty="0"/>
              <a:t>        Dim x, x0, f, f1 As Single</a:t>
            </a:r>
            <a:endParaRPr lang="zh-CN" altLang="zh-CN" dirty="0"/>
          </a:p>
          <a:p>
            <a:r>
              <a:rPr lang="en-US" altLang="zh-CN" dirty="0"/>
              <a:t>        x0 = Val(TextBox1.Text)</a:t>
            </a:r>
            <a:endParaRPr lang="zh-CN" altLang="zh-CN" dirty="0"/>
          </a:p>
          <a:p>
            <a:r>
              <a:rPr lang="en-US" altLang="zh-CN" dirty="0"/>
              <a:t>        Do</a:t>
            </a:r>
            <a:endParaRPr lang="zh-CN" altLang="zh-CN" dirty="0"/>
          </a:p>
          <a:p>
            <a:r>
              <a:rPr lang="en-US" altLang="zh-CN" dirty="0"/>
              <a:t>            x0 = x</a:t>
            </a:r>
            <a:endParaRPr lang="zh-CN" altLang="zh-CN" dirty="0"/>
          </a:p>
          <a:p>
            <a:r>
              <a:rPr lang="en-US" altLang="zh-CN" dirty="0"/>
              <a:t>            f = ((2 * x0 - 4) * x0 + 3) * x0 - 6</a:t>
            </a:r>
            <a:endParaRPr lang="zh-CN" altLang="zh-CN" dirty="0"/>
          </a:p>
          <a:p>
            <a:r>
              <a:rPr lang="en-US" altLang="zh-CN" dirty="0"/>
              <a:t>            f1 = (6 * x0 - 8) * x0 + 3</a:t>
            </a:r>
            <a:endParaRPr lang="zh-CN" altLang="zh-CN" dirty="0"/>
          </a:p>
          <a:p>
            <a:r>
              <a:rPr lang="en-US" altLang="zh-CN" dirty="0"/>
              <a:t>            x = x0 - f / f1</a:t>
            </a:r>
            <a:endParaRPr lang="zh-CN" altLang="zh-CN" dirty="0"/>
          </a:p>
          <a:p>
            <a:r>
              <a:rPr lang="en-US" altLang="zh-CN" dirty="0"/>
              <a:t>        Loop While Abs(x - x0) &gt;= 0.00005</a:t>
            </a:r>
            <a:endParaRPr lang="zh-CN" altLang="zh-CN" dirty="0"/>
          </a:p>
          <a:p>
            <a:r>
              <a:rPr lang="en-US" altLang="zh-CN" dirty="0"/>
              <a:t>        TextBox2.Text = x</a:t>
            </a:r>
            <a:endParaRPr lang="zh-CN" altLang="zh-CN" dirty="0"/>
          </a:p>
          <a:p>
            <a:r>
              <a:rPr lang="en-US" altLang="zh-CN" dirty="0"/>
              <a:t>    End Sub</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35548130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05</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58983"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153583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3" name="TextBox 2"/>
          <p:cNvSpPr txBox="1"/>
          <p:nvPr/>
        </p:nvSpPr>
        <p:spPr>
          <a:xfrm>
            <a:off x="1573618" y="850605"/>
            <a:ext cx="8856921" cy="353943"/>
          </a:xfrm>
          <a:prstGeom prst="rect">
            <a:avLst/>
          </a:prstGeom>
          <a:noFill/>
        </p:spPr>
        <p:txBody>
          <a:bodyPr wrap="square" rtlCol="0">
            <a:spAutoFit/>
          </a:bodyPr>
          <a:lstStyle/>
          <a:p>
            <a:r>
              <a:rPr lang="zh-CN" altLang="zh-CN" dirty="0"/>
              <a:t>对于程序员来说，递归就是函数过程调用了其自身。例如</a:t>
            </a:r>
            <a:r>
              <a:rPr lang="zh-CN" altLang="zh-CN" dirty="0" smtClean="0"/>
              <a:t>：</a:t>
            </a:r>
            <a:endParaRPr lang="zh-CN" altLang="zh-CN" dirty="0"/>
          </a:p>
        </p:txBody>
      </p:sp>
      <p:sp>
        <p:nvSpPr>
          <p:cNvPr id="4" name="圆角矩形 3"/>
          <p:cNvSpPr/>
          <p:nvPr/>
        </p:nvSpPr>
        <p:spPr>
          <a:xfrm>
            <a:off x="1736836" y="1204548"/>
            <a:ext cx="8502317" cy="1838801"/>
          </a:xfrm>
          <a:prstGeom prst="roundRect">
            <a:avLst>
              <a:gd name="adj" fmla="val 10885"/>
            </a:avLst>
          </a:prstGeom>
          <a:solidFill>
            <a:schemeClr val="accent5">
              <a:lumMod val="40000"/>
              <a:lumOff val="60000"/>
            </a:schemeClr>
          </a:solidFill>
        </p:spPr>
        <p:txBody>
          <a:bodyPr wrap="square">
            <a:spAutoFit/>
          </a:bodyPr>
          <a:lstStyle/>
          <a:p>
            <a:r>
              <a:rPr lang="en-US" altLang="zh-CN" dirty="0"/>
              <a:t>Private Function FNC(x As Integer)</a:t>
            </a:r>
            <a:endParaRPr lang="zh-CN" altLang="zh-CN" dirty="0"/>
          </a:p>
          <a:p>
            <a:r>
              <a:rPr lang="en-US" altLang="zh-CN" dirty="0"/>
              <a:t>	Dim y As Integer, z As Single</a:t>
            </a:r>
            <a:endParaRPr lang="zh-CN" altLang="zh-CN" dirty="0"/>
          </a:p>
          <a:p>
            <a:r>
              <a:rPr lang="en-US" altLang="zh-CN" dirty="0"/>
              <a:t>	…	</a:t>
            </a:r>
            <a:endParaRPr lang="zh-CN" altLang="zh-CN" dirty="0"/>
          </a:p>
          <a:p>
            <a:r>
              <a:rPr lang="en-US" altLang="zh-CN" dirty="0"/>
              <a:t>	z = FNC(y As Integer)			</a:t>
            </a:r>
            <a:r>
              <a:rPr lang="en-US" altLang="zh-CN" dirty="0" smtClean="0"/>
              <a:t>' </a:t>
            </a:r>
            <a:r>
              <a:rPr lang="zh-CN" altLang="zh-CN" dirty="0"/>
              <a:t>递归调用</a:t>
            </a:r>
            <a:r>
              <a:rPr lang="en-US" altLang="zh-CN" dirty="0"/>
              <a:t>FNC</a:t>
            </a:r>
            <a:r>
              <a:rPr lang="zh-CN" altLang="zh-CN" dirty="0"/>
              <a:t>函数</a:t>
            </a:r>
          </a:p>
          <a:p>
            <a:r>
              <a:rPr lang="en-US" altLang="zh-CN" dirty="0"/>
              <a:t>	…</a:t>
            </a:r>
            <a:endParaRPr lang="zh-CN" altLang="zh-CN" dirty="0"/>
          </a:p>
          <a:p>
            <a:r>
              <a:rPr lang="en-US" altLang="zh-CN" dirty="0"/>
              <a:t>End Function</a:t>
            </a:r>
            <a:endParaRPr lang="zh-CN" altLang="zh-CN" dirty="0"/>
          </a:p>
        </p:txBody>
      </p:sp>
      <p:sp>
        <p:nvSpPr>
          <p:cNvPr id="5" name="矩形 4"/>
          <p:cNvSpPr/>
          <p:nvPr/>
        </p:nvSpPr>
        <p:spPr>
          <a:xfrm>
            <a:off x="1073888" y="3100494"/>
            <a:ext cx="9494875" cy="1400383"/>
          </a:xfrm>
          <a:prstGeom prst="rect">
            <a:avLst/>
          </a:prstGeom>
        </p:spPr>
        <p:txBody>
          <a:bodyPr wrap="square">
            <a:spAutoFit/>
          </a:bodyPr>
          <a:lstStyle/>
          <a:p>
            <a:pPr indent="446088" fontAlgn="ctr"/>
            <a:r>
              <a:rPr lang="zh-CN" altLang="zh-CN" dirty="0"/>
              <a:t>上面的例子中，在函数</a:t>
            </a:r>
            <a:r>
              <a:rPr lang="en-US" altLang="zh-CN" dirty="0"/>
              <a:t>FNC</a:t>
            </a:r>
            <a:r>
              <a:rPr lang="zh-CN" altLang="zh-CN" dirty="0"/>
              <a:t>的过程中调用了</a:t>
            </a:r>
            <a:r>
              <a:rPr lang="en-US" altLang="zh-CN" dirty="0"/>
              <a:t>FNC</a:t>
            </a:r>
            <a:r>
              <a:rPr lang="zh-CN" altLang="zh-CN" dirty="0"/>
              <a:t>函数本身，从而构成递归调用</a:t>
            </a:r>
            <a:r>
              <a:rPr lang="zh-CN" altLang="zh-CN" dirty="0" smtClean="0"/>
              <a:t>。</a:t>
            </a:r>
            <a:endParaRPr lang="en-US" altLang="zh-CN" dirty="0" smtClean="0"/>
          </a:p>
          <a:p>
            <a:pPr indent="446088" fontAlgn="ctr"/>
            <a:r>
              <a:rPr lang="zh-CN" altLang="zh-CN" dirty="0"/>
              <a:t>从上例中看到，在函数</a:t>
            </a:r>
            <a:r>
              <a:rPr lang="en-US" altLang="zh-CN" dirty="0"/>
              <a:t>FNC</a:t>
            </a:r>
            <a:r>
              <a:rPr lang="zh-CN" altLang="zh-CN" dirty="0"/>
              <a:t>中调用函数</a:t>
            </a:r>
            <a:r>
              <a:rPr lang="en-US" altLang="zh-CN" dirty="0"/>
              <a:t>FNC</a:t>
            </a:r>
            <a:r>
              <a:rPr lang="zh-CN" altLang="zh-CN" dirty="0"/>
              <a:t>本身，似乎是无终止的自身调用，显然程序不应该有无终止的调用，而只应该出现有限次的递归调用。因此，应该用条件语句（</a:t>
            </a:r>
            <a:r>
              <a:rPr lang="en-US" altLang="zh-CN" dirty="0"/>
              <a:t>If</a:t>
            </a:r>
            <a:r>
              <a:rPr lang="zh-CN" altLang="zh-CN" dirty="0"/>
              <a:t>语句）来控制终止的条件，这个条件称为边界条件或结束条件，只有在某一条件成立时才继续执行递归调用，否则不再继续</a:t>
            </a:r>
            <a:r>
              <a:rPr lang="zh-CN" altLang="zh-CN" dirty="0" smtClean="0"/>
              <a:t>。</a:t>
            </a:r>
            <a:endParaRPr lang="zh-CN" altLang="zh-CN" dirty="0"/>
          </a:p>
        </p:txBody>
      </p:sp>
    </p:spTree>
    <p:extLst>
      <p:ext uri="{BB962C8B-B14F-4D97-AF65-F5344CB8AC3E}">
        <p14:creationId xmlns:p14="http://schemas.microsoft.com/office/powerpoint/2010/main" val="445118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6177" y="786809"/>
            <a:ext cx="9590567" cy="1269578"/>
          </a:xfrm>
          <a:prstGeom prst="rect">
            <a:avLst/>
          </a:prstGeom>
          <a:noFill/>
        </p:spPr>
        <p:txBody>
          <a:bodyPr wrap="square" rtlCol="0">
            <a:spAutoFit/>
          </a:bodyPr>
          <a:lstStyle/>
          <a:p>
            <a:pPr indent="446088" fontAlgn="ctr">
              <a:lnSpc>
                <a:spcPct val="150000"/>
              </a:lnSpc>
            </a:pPr>
            <a:r>
              <a:rPr lang="zh-CN" altLang="zh-CN" dirty="0"/>
              <a:t>【例</a:t>
            </a:r>
            <a:r>
              <a:rPr lang="en-US" altLang="zh-CN" dirty="0"/>
              <a:t>5.8</a:t>
            </a:r>
            <a:r>
              <a:rPr lang="zh-CN" altLang="zh-CN" dirty="0"/>
              <a:t>】 用递归的方法计算</a:t>
            </a:r>
            <a:r>
              <a:rPr lang="en-US" altLang="zh-CN" i="1" dirty="0"/>
              <a:t>n</a:t>
            </a:r>
            <a:r>
              <a:rPr lang="en-US" altLang="zh-CN" dirty="0"/>
              <a:t>!</a:t>
            </a:r>
            <a:r>
              <a:rPr lang="zh-CN" altLang="zh-CN" dirty="0"/>
              <a:t>。</a:t>
            </a:r>
          </a:p>
          <a:p>
            <a:pPr indent="446088" fontAlgn="ctr">
              <a:lnSpc>
                <a:spcPct val="150000"/>
              </a:lnSpc>
            </a:pPr>
            <a:r>
              <a:rPr lang="zh-CN" altLang="zh-CN" dirty="0"/>
              <a:t>根据阶乘得出表达式：</a:t>
            </a:r>
            <a:r>
              <a:rPr lang="en-US" altLang="zh-CN" i="1" dirty="0"/>
              <a:t>n</a:t>
            </a:r>
            <a:r>
              <a:rPr lang="en-US" altLang="zh-CN" dirty="0"/>
              <a:t>!=1*2*3</a:t>
            </a:r>
            <a:r>
              <a:rPr lang="zh-CN" altLang="zh-CN" dirty="0"/>
              <a:t>…</a:t>
            </a:r>
            <a:r>
              <a:rPr lang="en-US" altLang="zh-CN" dirty="0"/>
              <a:t>*(</a:t>
            </a:r>
            <a:r>
              <a:rPr lang="en-US" altLang="zh-CN" i="1" dirty="0"/>
              <a:t>n</a:t>
            </a:r>
            <a:r>
              <a:rPr lang="en-US" altLang="zh-CN" dirty="0"/>
              <a:t>-1)*</a:t>
            </a:r>
            <a:r>
              <a:rPr lang="en-US" altLang="zh-CN" i="1" dirty="0"/>
              <a:t>n</a:t>
            </a:r>
            <a:r>
              <a:rPr lang="zh-CN" altLang="zh-CN" dirty="0"/>
              <a:t>，但这不是递归的形式，又注意到</a:t>
            </a:r>
            <a:r>
              <a:rPr lang="en-US" altLang="zh-CN" dirty="0"/>
              <a:t>5!= 5*4!</a:t>
            </a:r>
            <a:r>
              <a:rPr lang="zh-CN" altLang="zh-CN" dirty="0"/>
              <a:t>，</a:t>
            </a:r>
            <a:r>
              <a:rPr lang="en-US" altLang="zh-CN" dirty="0"/>
              <a:t>4!= 4*3!</a:t>
            </a:r>
            <a:r>
              <a:rPr lang="zh-CN" altLang="zh-CN" dirty="0"/>
              <a:t>，…，因此对它进行如下改造</a:t>
            </a:r>
            <a:r>
              <a:rPr lang="zh-CN" altLang="zh-CN" dirty="0" smtClean="0"/>
              <a:t>：</a:t>
            </a:r>
            <a:endParaRPr lang="zh-CN" altLang="zh-CN" dirty="0"/>
          </a:p>
        </p:txBody>
      </p:sp>
      <p:sp>
        <p:nvSpPr>
          <p:cNvPr id="3"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4" name="TextBox 3"/>
          <p:cNvSpPr txBox="1"/>
          <p:nvPr/>
        </p:nvSpPr>
        <p:spPr>
          <a:xfrm>
            <a:off x="1509823" y="2147778"/>
            <a:ext cx="8856921" cy="1259919"/>
          </a:xfrm>
          <a:prstGeom prst="roundRect">
            <a:avLst/>
          </a:prstGeom>
          <a:solidFill>
            <a:schemeClr val="accent5">
              <a:lumMod val="40000"/>
              <a:lumOff val="60000"/>
            </a:schemeClr>
          </a:solidFill>
        </p:spPr>
        <p:txBody>
          <a:bodyPr wrap="square" rtlCol="0">
            <a:spAutoFit/>
          </a:bodyPr>
          <a:lstStyle/>
          <a:p>
            <a:r>
              <a:rPr lang="en-US" altLang="zh-CN" dirty="0"/>
              <a:t>n!= n*(n-1)!</a:t>
            </a:r>
            <a:endParaRPr lang="zh-CN" altLang="zh-CN" dirty="0"/>
          </a:p>
          <a:p>
            <a:r>
              <a:rPr lang="en-US" altLang="zh-CN" dirty="0"/>
              <a:t>(n-1)!=(n-1)*(n-2)!</a:t>
            </a:r>
            <a:endParaRPr lang="zh-CN" altLang="zh-CN" dirty="0"/>
          </a:p>
          <a:p>
            <a:r>
              <a:rPr lang="en-US" altLang="zh-CN" dirty="0"/>
              <a:t>…</a:t>
            </a:r>
            <a:endParaRPr lang="zh-CN" altLang="zh-CN" dirty="0"/>
          </a:p>
          <a:p>
            <a:r>
              <a:rPr lang="en-US" altLang="zh-CN" dirty="0"/>
              <a:t>1!=</a:t>
            </a:r>
            <a:r>
              <a:rPr lang="en-US" altLang="zh-CN" dirty="0" smtClean="0"/>
              <a:t>1</a:t>
            </a:r>
            <a:endParaRPr lang="zh-CN" altLang="zh-CN" dirty="0"/>
          </a:p>
        </p:txBody>
      </p:sp>
    </p:spTree>
    <p:extLst>
      <p:ext uri="{BB962C8B-B14F-4D97-AF65-F5344CB8AC3E}">
        <p14:creationId xmlns:p14="http://schemas.microsoft.com/office/powerpoint/2010/main" val="369935254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3" name="矩形 2"/>
          <p:cNvSpPr/>
          <p:nvPr/>
        </p:nvSpPr>
        <p:spPr>
          <a:xfrm>
            <a:off x="1353035" y="860811"/>
            <a:ext cx="1710725" cy="353943"/>
          </a:xfrm>
          <a:prstGeom prst="rect">
            <a:avLst/>
          </a:prstGeom>
        </p:spPr>
        <p:txBody>
          <a:bodyPr wrap="none">
            <a:spAutoFit/>
          </a:bodyPr>
          <a:lstStyle/>
          <a:p>
            <a:pPr fontAlgn="ctr"/>
            <a:r>
              <a:rPr lang="zh-CN" altLang="zh-CN" dirty="0"/>
              <a:t>程序代码如下：</a:t>
            </a:r>
          </a:p>
        </p:txBody>
      </p:sp>
      <p:sp>
        <p:nvSpPr>
          <p:cNvPr id="4" name="TextBox 3"/>
          <p:cNvSpPr txBox="1"/>
          <p:nvPr/>
        </p:nvSpPr>
        <p:spPr>
          <a:xfrm>
            <a:off x="1499191" y="1297172"/>
            <a:ext cx="8878186" cy="4094172"/>
          </a:xfrm>
          <a:prstGeom prst="roundRect">
            <a:avLst>
              <a:gd name="adj" fmla="val 4537"/>
            </a:avLst>
          </a:prstGeom>
          <a:solidFill>
            <a:schemeClr val="accent5">
              <a:lumMod val="40000"/>
              <a:lumOff val="60000"/>
            </a:schemeClr>
          </a:solidFill>
        </p:spPr>
        <p:txBody>
          <a:bodyPr wrap="square" rtlCol="0">
            <a:spAutoFit/>
          </a:bodyPr>
          <a:lstStyle/>
          <a:p>
            <a:r>
              <a:rPr lang="en-US" altLang="zh-CN" dirty="0"/>
              <a:t>Private Function </a:t>
            </a:r>
            <a:r>
              <a:rPr lang="en-US" altLang="zh-CN" dirty="0" err="1"/>
              <a:t>Muln</a:t>
            </a:r>
            <a:r>
              <a:rPr lang="en-US" altLang="zh-CN" dirty="0"/>
              <a:t>(</a:t>
            </a:r>
            <a:r>
              <a:rPr lang="en-US" altLang="zh-CN" dirty="0" err="1"/>
              <a:t>ByVal</a:t>
            </a:r>
            <a:r>
              <a:rPr lang="en-US" altLang="zh-CN" dirty="0"/>
              <a:t> n As Integer) As Integer</a:t>
            </a:r>
            <a:endParaRPr lang="zh-CN" altLang="zh-CN" dirty="0"/>
          </a:p>
          <a:p>
            <a:r>
              <a:rPr lang="en-US" altLang="zh-CN" dirty="0"/>
              <a:t>    If n = 0 Or n = 1 Then</a:t>
            </a:r>
            <a:endParaRPr lang="zh-CN" altLang="zh-CN" dirty="0"/>
          </a:p>
          <a:p>
            <a:r>
              <a:rPr lang="en-US" altLang="zh-CN" dirty="0"/>
              <a:t>        ' </a:t>
            </a:r>
            <a:r>
              <a:rPr lang="zh-CN" altLang="zh-CN" dirty="0"/>
              <a:t>结束条件</a:t>
            </a:r>
            <a:r>
              <a:rPr lang="en-US" altLang="zh-CN" dirty="0"/>
              <a:t>n=0</a:t>
            </a:r>
            <a:r>
              <a:rPr lang="zh-CN" altLang="zh-CN" dirty="0"/>
              <a:t>或</a:t>
            </a:r>
            <a:r>
              <a:rPr lang="en-US" altLang="zh-CN" dirty="0"/>
              <a:t>n=1</a:t>
            </a:r>
            <a:endParaRPr lang="zh-CN" altLang="zh-CN" dirty="0"/>
          </a:p>
          <a:p>
            <a:r>
              <a:rPr lang="en-US" altLang="zh-CN" dirty="0"/>
              <a:t>        </a:t>
            </a:r>
            <a:r>
              <a:rPr lang="en-US" altLang="zh-CN" dirty="0" err="1"/>
              <a:t>Muln</a:t>
            </a:r>
            <a:r>
              <a:rPr lang="en-US" altLang="zh-CN" dirty="0"/>
              <a:t> = 1</a:t>
            </a:r>
            <a:endParaRPr lang="zh-CN" altLang="zh-CN" dirty="0"/>
          </a:p>
          <a:p>
            <a:r>
              <a:rPr lang="en-US" altLang="zh-CN" dirty="0"/>
              <a:t>    Else</a:t>
            </a:r>
            <a:endParaRPr lang="zh-CN" altLang="zh-CN" dirty="0"/>
          </a:p>
          <a:p>
            <a:r>
              <a:rPr lang="en-US" altLang="zh-CN" dirty="0"/>
              <a:t>        </a:t>
            </a:r>
            <a:r>
              <a:rPr lang="en-US" altLang="zh-CN" dirty="0" err="1"/>
              <a:t>Muln</a:t>
            </a:r>
            <a:r>
              <a:rPr lang="en-US" altLang="zh-CN" dirty="0"/>
              <a:t> = </a:t>
            </a:r>
            <a:r>
              <a:rPr lang="en-US" altLang="zh-CN" dirty="0" err="1"/>
              <a:t>Muln</a:t>
            </a:r>
            <a:r>
              <a:rPr lang="en-US" altLang="zh-CN" dirty="0"/>
              <a:t>(n - 1) * n</a:t>
            </a:r>
            <a:endParaRPr lang="zh-CN" altLang="zh-CN" dirty="0"/>
          </a:p>
          <a:p>
            <a:r>
              <a:rPr lang="en-US" altLang="zh-CN" dirty="0"/>
              <a:t>    End If</a:t>
            </a:r>
            <a:endParaRPr lang="zh-CN" altLang="zh-CN" dirty="0"/>
          </a:p>
          <a:p>
            <a:r>
              <a:rPr lang="en-US" altLang="zh-CN" dirty="0"/>
              <a:t>End Function</a:t>
            </a:r>
            <a:endParaRPr lang="zh-CN" altLang="zh-CN" dirty="0"/>
          </a:p>
          <a:p>
            <a:r>
              <a:rPr lang="en-US" altLang="zh-CN" dirty="0"/>
              <a:t>Private Sub Form1_Load(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a:t>
            </a:r>
            <a:r>
              <a:rPr lang="en-US" altLang="zh-CN" dirty="0" err="1"/>
              <a:t>MyBase.Load</a:t>
            </a:r>
            <a:endParaRPr lang="zh-CN" altLang="zh-CN" dirty="0"/>
          </a:p>
          <a:p>
            <a:r>
              <a:rPr lang="en-US" altLang="zh-CN" dirty="0"/>
              <a:t>    Dim M As Integer, i As Integer</a:t>
            </a:r>
            <a:endParaRPr lang="zh-CN" altLang="zh-CN" dirty="0"/>
          </a:p>
          <a:p>
            <a:r>
              <a:rPr lang="en-US" altLang="zh-CN" dirty="0"/>
              <a:t>    i = </a:t>
            </a:r>
            <a:r>
              <a:rPr lang="en-US" altLang="zh-CN" dirty="0" err="1"/>
              <a:t>InputBox</a:t>
            </a:r>
            <a:r>
              <a:rPr lang="en-US" altLang="zh-CN" dirty="0"/>
              <a:t>("</a:t>
            </a:r>
            <a:r>
              <a:rPr lang="zh-CN" altLang="zh-CN" dirty="0"/>
              <a:t>请输入一个正整数</a:t>
            </a:r>
            <a:r>
              <a:rPr lang="en-US" altLang="zh-CN" dirty="0"/>
              <a:t>")</a:t>
            </a:r>
            <a:endParaRPr lang="zh-CN" altLang="zh-CN" dirty="0"/>
          </a:p>
          <a:p>
            <a:r>
              <a:rPr lang="en-US" altLang="zh-CN" dirty="0"/>
              <a:t>    M = </a:t>
            </a:r>
            <a:r>
              <a:rPr lang="en-US" altLang="zh-CN" dirty="0" err="1"/>
              <a:t>Muln</a:t>
            </a:r>
            <a:r>
              <a:rPr lang="en-US" altLang="zh-CN" dirty="0"/>
              <a:t>(i)</a:t>
            </a:r>
            <a:endParaRPr lang="zh-CN" altLang="zh-CN" dirty="0"/>
          </a:p>
          <a:p>
            <a:r>
              <a:rPr lang="en-US" altLang="zh-CN" dirty="0"/>
              <a:t>    </a:t>
            </a:r>
            <a:r>
              <a:rPr lang="en-US" altLang="zh-CN" dirty="0" err="1"/>
              <a:t>Debug.WriteLine</a:t>
            </a:r>
            <a:r>
              <a:rPr lang="en-US" altLang="zh-CN" dirty="0"/>
              <a:t>("M=" &amp; M)</a:t>
            </a:r>
            <a:endParaRPr lang="zh-CN" altLang="zh-CN" dirty="0"/>
          </a:p>
          <a:p>
            <a:r>
              <a:rPr lang="en-US" altLang="zh-CN" dirty="0"/>
              <a:t>End </a:t>
            </a:r>
            <a:r>
              <a:rPr lang="en-US" altLang="zh-CN" dirty="0" smtClean="0"/>
              <a:t>Sub</a:t>
            </a:r>
          </a:p>
        </p:txBody>
      </p:sp>
    </p:spTree>
    <p:extLst>
      <p:ext uri="{BB962C8B-B14F-4D97-AF65-F5344CB8AC3E}">
        <p14:creationId xmlns:p14="http://schemas.microsoft.com/office/powerpoint/2010/main" val="13860212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3"/>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3" name="矩形 2"/>
          <p:cNvSpPr/>
          <p:nvPr/>
        </p:nvSpPr>
        <p:spPr>
          <a:xfrm>
            <a:off x="1339082" y="828913"/>
            <a:ext cx="5226111" cy="353943"/>
          </a:xfrm>
          <a:prstGeom prst="rect">
            <a:avLst/>
          </a:prstGeom>
        </p:spPr>
        <p:txBody>
          <a:bodyPr wrap="none">
            <a:spAutoFit/>
          </a:bodyPr>
          <a:lstStyle/>
          <a:p>
            <a:r>
              <a:rPr lang="zh-CN" altLang="zh-CN" dirty="0"/>
              <a:t>从上段代码可见，</a:t>
            </a:r>
            <a:r>
              <a:rPr lang="en-US" altLang="zh-CN" dirty="0" err="1"/>
              <a:t>Muln</a:t>
            </a:r>
            <a:r>
              <a:rPr lang="zh-CN" altLang="zh-CN" dirty="0"/>
              <a:t>函数过程就是递归求解函数：</a:t>
            </a:r>
            <a:endParaRPr lang="zh-CN" altLang="en-US" dirty="0"/>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53284184"/>
              </p:ext>
            </p:extLst>
          </p:nvPr>
        </p:nvGraphicFramePr>
        <p:xfrm>
          <a:off x="3190136" y="1182855"/>
          <a:ext cx="2211204" cy="608081"/>
        </p:xfrm>
        <a:graphic>
          <a:graphicData uri="http://schemas.openxmlformats.org/presentationml/2006/ole">
            <mc:AlternateContent xmlns:mc="http://schemas.openxmlformats.org/markup-compatibility/2006">
              <mc:Choice xmlns:v="urn:schemas-microsoft-com:vml" Requires="v">
                <p:oleObj spid="_x0000_s27671" r:id="rId4" imgW="1524000" imgH="419100" progId="Equation.DSMT4">
                  <p:embed/>
                </p:oleObj>
              </mc:Choice>
              <mc:Fallback>
                <p:oleObj r:id="rId4" imgW="1524000" imgH="4191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136" y="1182855"/>
                        <a:ext cx="2211204" cy="608081"/>
                      </a:xfrm>
                      <a:prstGeom prst="rect">
                        <a:avLst/>
                      </a:prstGeom>
                      <a:noFill/>
                    </p:spPr>
                  </p:pic>
                </p:oleObj>
              </mc:Fallback>
            </mc:AlternateContent>
          </a:graphicData>
        </a:graphic>
      </p:graphicFrame>
      <p:sp>
        <p:nvSpPr>
          <p:cNvPr id="6" name="TextBox 5"/>
          <p:cNvSpPr txBox="1"/>
          <p:nvPr/>
        </p:nvSpPr>
        <p:spPr>
          <a:xfrm>
            <a:off x="1456660" y="1935126"/>
            <a:ext cx="5773480" cy="2970044"/>
          </a:xfrm>
          <a:prstGeom prst="rect">
            <a:avLst/>
          </a:prstGeom>
          <a:noFill/>
        </p:spPr>
        <p:txBody>
          <a:bodyPr wrap="square" rtlCol="0">
            <a:spAutoFit/>
          </a:bodyPr>
          <a:lstStyle/>
          <a:p>
            <a:pPr indent="446088" fontAlgn="ctr"/>
            <a:r>
              <a:rPr lang="zh-CN" altLang="zh-CN" dirty="0"/>
              <a:t>求解的过程分两个阶段：第一阶段是“回推”，第二阶段是“递推”。两个阶段过程如图</a:t>
            </a:r>
            <a:r>
              <a:rPr lang="en-US" altLang="zh-CN" dirty="0"/>
              <a:t>5.14</a:t>
            </a:r>
            <a:r>
              <a:rPr lang="zh-CN" altLang="zh-CN" dirty="0"/>
              <a:t>所示。</a:t>
            </a:r>
          </a:p>
          <a:p>
            <a:pPr indent="446088" fontAlgn="ctr"/>
            <a:r>
              <a:rPr lang="zh-CN" altLang="zh-CN" dirty="0"/>
              <a:t>（</a:t>
            </a:r>
            <a:r>
              <a:rPr lang="en-US" altLang="zh-CN" dirty="0"/>
              <a:t>1</a:t>
            </a:r>
            <a:r>
              <a:rPr lang="zh-CN" altLang="zh-CN" dirty="0"/>
              <a:t>）回推阶段：该阶段的每一步都是未知的，即求</a:t>
            </a:r>
            <a:r>
              <a:rPr lang="en-US" altLang="zh-CN" dirty="0" err="1"/>
              <a:t>Muln</a:t>
            </a:r>
            <a:r>
              <a:rPr lang="en-US" altLang="zh-CN" dirty="0"/>
              <a:t>(5)</a:t>
            </a:r>
            <a:r>
              <a:rPr lang="zh-CN" altLang="zh-CN" dirty="0"/>
              <a:t>必须先得出</a:t>
            </a:r>
            <a:r>
              <a:rPr lang="en-US" altLang="zh-CN" dirty="0" err="1"/>
              <a:t>Muln</a:t>
            </a:r>
            <a:r>
              <a:rPr lang="en-US" altLang="zh-CN" dirty="0"/>
              <a:t>(4)*5</a:t>
            </a:r>
            <a:r>
              <a:rPr lang="zh-CN" altLang="zh-CN" dirty="0"/>
              <a:t>的值，而求</a:t>
            </a:r>
            <a:r>
              <a:rPr lang="en-US" altLang="zh-CN" dirty="0" err="1"/>
              <a:t>Muln</a:t>
            </a:r>
            <a:r>
              <a:rPr lang="en-US" altLang="zh-CN" dirty="0"/>
              <a:t>(4)</a:t>
            </a:r>
            <a:r>
              <a:rPr lang="zh-CN" altLang="zh-CN" dirty="0"/>
              <a:t>的值又必须得出</a:t>
            </a:r>
            <a:r>
              <a:rPr lang="en-US" altLang="zh-CN" dirty="0" err="1"/>
              <a:t>Muln</a:t>
            </a:r>
            <a:r>
              <a:rPr lang="en-US" altLang="zh-CN" dirty="0"/>
              <a:t>(3)*4</a:t>
            </a:r>
            <a:r>
              <a:rPr lang="zh-CN" altLang="zh-CN" dirty="0"/>
              <a:t>的值，…，直推到</a:t>
            </a:r>
            <a:r>
              <a:rPr lang="en-US" altLang="zh-CN" dirty="0" err="1"/>
              <a:t>Muln</a:t>
            </a:r>
            <a:r>
              <a:rPr lang="en-US" altLang="zh-CN" dirty="0"/>
              <a:t>(1)</a:t>
            </a:r>
            <a:r>
              <a:rPr lang="zh-CN" altLang="zh-CN" dirty="0"/>
              <a:t>为止。前面的都是执行</a:t>
            </a:r>
            <a:r>
              <a:rPr lang="en-US" altLang="zh-CN" dirty="0" err="1"/>
              <a:t>Muln</a:t>
            </a:r>
            <a:r>
              <a:rPr lang="zh-CN" altLang="zh-CN" dirty="0"/>
              <a:t>函数的</a:t>
            </a:r>
            <a:r>
              <a:rPr lang="en-US" altLang="zh-CN" dirty="0"/>
              <a:t>Else</a:t>
            </a:r>
            <a:r>
              <a:rPr lang="zh-CN" altLang="zh-CN" dirty="0"/>
              <a:t>语句，当</a:t>
            </a:r>
            <a:r>
              <a:rPr lang="en-US" altLang="zh-CN" i="1" dirty="0"/>
              <a:t>n</a:t>
            </a:r>
            <a:r>
              <a:rPr lang="en-US" altLang="zh-CN" dirty="0"/>
              <a:t>=1</a:t>
            </a:r>
            <a:r>
              <a:rPr lang="zh-CN" altLang="zh-CN" dirty="0"/>
              <a:t>时才满足</a:t>
            </a:r>
            <a:r>
              <a:rPr lang="en-US" altLang="zh-CN" dirty="0"/>
              <a:t>If</a:t>
            </a:r>
            <a:r>
              <a:rPr lang="zh-CN" altLang="zh-CN" dirty="0"/>
              <a:t>条件。</a:t>
            </a:r>
          </a:p>
          <a:p>
            <a:pPr indent="446088" fontAlgn="ctr"/>
            <a:r>
              <a:rPr lang="zh-CN" altLang="zh-CN" dirty="0"/>
              <a:t>（</a:t>
            </a:r>
            <a:r>
              <a:rPr lang="en-US" altLang="zh-CN" dirty="0"/>
              <a:t>2</a:t>
            </a:r>
            <a:r>
              <a:rPr lang="zh-CN" altLang="zh-CN" dirty="0"/>
              <a:t>）递推阶段：根据</a:t>
            </a:r>
            <a:r>
              <a:rPr lang="en-US" altLang="zh-CN" dirty="0" err="1"/>
              <a:t>Muln</a:t>
            </a:r>
            <a:r>
              <a:rPr lang="en-US" altLang="zh-CN" dirty="0"/>
              <a:t>(1)</a:t>
            </a:r>
            <a:r>
              <a:rPr lang="zh-CN" altLang="zh-CN" dirty="0"/>
              <a:t>的值得出</a:t>
            </a:r>
            <a:r>
              <a:rPr lang="en-US" altLang="zh-CN" dirty="0" err="1"/>
              <a:t>Muln</a:t>
            </a:r>
            <a:r>
              <a:rPr lang="en-US" altLang="zh-CN" dirty="0"/>
              <a:t>(2)=</a:t>
            </a:r>
            <a:r>
              <a:rPr lang="en-US" altLang="zh-CN" dirty="0" err="1"/>
              <a:t>Muln</a:t>
            </a:r>
            <a:r>
              <a:rPr lang="en-US" altLang="zh-CN" dirty="0"/>
              <a:t>(1)*2</a:t>
            </a:r>
            <a:r>
              <a:rPr lang="zh-CN" altLang="zh-CN" dirty="0"/>
              <a:t>，一直到得出</a:t>
            </a:r>
            <a:r>
              <a:rPr lang="en-US" altLang="zh-CN" dirty="0" err="1"/>
              <a:t>Muln</a:t>
            </a:r>
            <a:r>
              <a:rPr lang="en-US" altLang="zh-CN" dirty="0"/>
              <a:t>(5)</a:t>
            </a:r>
            <a:r>
              <a:rPr lang="zh-CN" altLang="zh-CN" dirty="0"/>
              <a:t>为止。因此，递推执行“</a:t>
            </a:r>
            <a:r>
              <a:rPr lang="en-US" altLang="zh-CN" dirty="0" err="1"/>
              <a:t>Muln</a:t>
            </a:r>
            <a:r>
              <a:rPr lang="en-US" altLang="zh-CN" dirty="0"/>
              <a:t> =1</a:t>
            </a:r>
            <a:r>
              <a:rPr lang="zh-CN" altLang="zh-CN" dirty="0"/>
              <a:t>”将函数值返回到调用函数，计算出</a:t>
            </a:r>
            <a:r>
              <a:rPr lang="en-US" altLang="zh-CN" dirty="0" err="1"/>
              <a:t>Muln</a:t>
            </a:r>
            <a:r>
              <a:rPr lang="en-US" altLang="zh-CN" dirty="0"/>
              <a:t>(2)</a:t>
            </a:r>
            <a:r>
              <a:rPr lang="zh-CN" altLang="zh-CN" dirty="0"/>
              <a:t>再返回，…，直到</a:t>
            </a:r>
            <a:r>
              <a:rPr lang="en-US" altLang="zh-CN" dirty="0" err="1"/>
              <a:t>Muln</a:t>
            </a:r>
            <a:r>
              <a:rPr lang="en-US" altLang="zh-CN" dirty="0"/>
              <a:t>(5)</a:t>
            </a:r>
            <a:r>
              <a:rPr lang="zh-CN" altLang="zh-CN" dirty="0"/>
              <a:t>。</a:t>
            </a:r>
          </a:p>
          <a:p>
            <a:pPr indent="446088" fontAlgn="ctr"/>
            <a:r>
              <a:rPr lang="zh-CN" altLang="zh-CN" dirty="0"/>
              <a:t>当输入</a:t>
            </a:r>
            <a:r>
              <a:rPr lang="en-US" altLang="zh-CN" i="1" dirty="0"/>
              <a:t>n</a:t>
            </a:r>
            <a:r>
              <a:rPr lang="en-US" altLang="zh-CN" dirty="0"/>
              <a:t>=5</a:t>
            </a:r>
            <a:r>
              <a:rPr lang="zh-CN" altLang="zh-CN" dirty="0"/>
              <a:t>时，计算输出的结果为</a:t>
            </a:r>
            <a:r>
              <a:rPr lang="en-US" altLang="zh-CN" dirty="0"/>
              <a:t>120</a:t>
            </a:r>
            <a:r>
              <a:rPr lang="zh-CN" altLang="zh-CN" dirty="0" smtClean="0"/>
              <a:t>。</a:t>
            </a:r>
            <a:endParaRPr lang="zh-CN" altLang="zh-CN" dirty="0"/>
          </a:p>
        </p:txBody>
      </p:sp>
      <p:pic>
        <p:nvPicPr>
          <p:cNvPr id="27652" name="Picture 4" descr="5t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0396" y="1726129"/>
            <a:ext cx="2767492" cy="36813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8371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3"/>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3" name="矩形 2"/>
          <p:cNvSpPr/>
          <p:nvPr/>
        </p:nvSpPr>
        <p:spPr>
          <a:xfrm>
            <a:off x="1407226" y="815067"/>
            <a:ext cx="7970689" cy="353943"/>
          </a:xfrm>
          <a:prstGeom prst="rect">
            <a:avLst/>
          </a:prstGeom>
        </p:spPr>
        <p:txBody>
          <a:bodyPr wrap="square">
            <a:spAutoFit/>
          </a:bodyPr>
          <a:lstStyle/>
          <a:p>
            <a:pPr fontAlgn="ctr"/>
            <a:r>
              <a:rPr lang="zh-CN" altLang="zh-CN" dirty="0"/>
              <a:t>【例</a:t>
            </a:r>
            <a:r>
              <a:rPr lang="en-US" altLang="zh-CN" dirty="0"/>
              <a:t>5.9</a:t>
            </a:r>
            <a:r>
              <a:rPr lang="zh-CN" altLang="zh-CN" dirty="0"/>
              <a:t>】 用递归的方法求</a:t>
            </a:r>
            <a:r>
              <a:rPr lang="en-US" altLang="zh-CN" dirty="0"/>
              <a:t>Fibonacci</a:t>
            </a:r>
            <a:r>
              <a:rPr lang="zh-CN" altLang="zh-CN" dirty="0"/>
              <a:t>数列第</a:t>
            </a:r>
            <a:r>
              <a:rPr lang="en-US" altLang="zh-CN" i="1" dirty="0"/>
              <a:t>n</a:t>
            </a:r>
            <a:r>
              <a:rPr lang="zh-CN" altLang="zh-CN" dirty="0"/>
              <a:t>个数的值。</a:t>
            </a:r>
            <a:r>
              <a:rPr lang="en-US" altLang="zh-CN" dirty="0"/>
              <a:t>Fibonacci</a:t>
            </a:r>
            <a:r>
              <a:rPr lang="zh-CN" altLang="zh-CN" dirty="0"/>
              <a:t>数列如下：</a:t>
            </a:r>
          </a:p>
        </p:txBody>
      </p:sp>
      <p:sp>
        <p:nvSpPr>
          <p:cNvPr id="4" name="Rectangle 2"/>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81377072"/>
              </p:ext>
            </p:extLst>
          </p:nvPr>
        </p:nvGraphicFramePr>
        <p:xfrm>
          <a:off x="4421019" y="1307805"/>
          <a:ext cx="1809659" cy="1153214"/>
        </p:xfrm>
        <a:graphic>
          <a:graphicData uri="http://schemas.openxmlformats.org/presentationml/2006/ole">
            <mc:AlternateContent xmlns:mc="http://schemas.openxmlformats.org/markup-compatibility/2006">
              <mc:Choice xmlns:v="urn:schemas-microsoft-com:vml" Requires="v">
                <p:oleObj spid="_x0000_s32809" r:id="rId4" imgW="952087" imgH="622030" progId="Equation.DSMT4">
                  <p:embed/>
                </p:oleObj>
              </mc:Choice>
              <mc:Fallback>
                <p:oleObj r:id="rId4" imgW="952087" imgH="62203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019" y="1307805"/>
                        <a:ext cx="1809659" cy="1153214"/>
                      </a:xfrm>
                      <a:prstGeom prst="rect">
                        <a:avLst/>
                      </a:prstGeom>
                      <a:noFill/>
                    </p:spPr>
                  </p:pic>
                </p:oleObj>
              </mc:Fallback>
            </mc:AlternateContent>
          </a:graphicData>
        </a:graphic>
      </p:graphicFrame>
      <p:sp>
        <p:nvSpPr>
          <p:cNvPr id="6" name="矩形 5"/>
          <p:cNvSpPr/>
          <p:nvPr/>
        </p:nvSpPr>
        <p:spPr>
          <a:xfrm>
            <a:off x="1661485" y="2530123"/>
            <a:ext cx="3369192" cy="353943"/>
          </a:xfrm>
          <a:prstGeom prst="rect">
            <a:avLst/>
          </a:prstGeom>
        </p:spPr>
        <p:txBody>
          <a:bodyPr wrap="none">
            <a:spAutoFit/>
          </a:bodyPr>
          <a:lstStyle/>
          <a:p>
            <a:pPr fontAlgn="ctr"/>
            <a:r>
              <a:rPr lang="zh-CN" altLang="zh-CN" dirty="0"/>
              <a:t>已知</a:t>
            </a:r>
            <a:r>
              <a:rPr lang="en-US" altLang="zh-CN" i="1" dirty="0" err="1"/>
              <a:t>F</a:t>
            </a:r>
            <a:r>
              <a:rPr lang="en-US" altLang="zh-CN" i="1" baseline="-25000" dirty="0" err="1"/>
              <a:t>n</a:t>
            </a:r>
            <a:r>
              <a:rPr lang="en-US" altLang="zh-CN" baseline="-25000" dirty="0"/>
              <a:t> </a:t>
            </a:r>
            <a:r>
              <a:rPr lang="en-US" altLang="zh-CN" dirty="0"/>
              <a:t>=</a:t>
            </a:r>
            <a:r>
              <a:rPr lang="en-US" altLang="zh-CN" i="1" dirty="0"/>
              <a:t>F</a:t>
            </a:r>
            <a:r>
              <a:rPr lang="en-US" altLang="zh-CN" i="1" baseline="-25000" dirty="0"/>
              <a:t>n</a:t>
            </a:r>
            <a:r>
              <a:rPr lang="en-US" altLang="zh-CN" baseline="-25000" dirty="0"/>
              <a:t>-1</a:t>
            </a:r>
            <a:r>
              <a:rPr lang="en-US" altLang="zh-CN" dirty="0"/>
              <a:t>+</a:t>
            </a:r>
            <a:r>
              <a:rPr lang="en-US" altLang="zh-CN" i="1" dirty="0"/>
              <a:t>F</a:t>
            </a:r>
            <a:r>
              <a:rPr lang="en-US" altLang="zh-CN" i="1" baseline="-25000" dirty="0"/>
              <a:t>n</a:t>
            </a:r>
            <a:r>
              <a:rPr lang="en-US" altLang="zh-CN" baseline="-25000" dirty="0"/>
              <a:t>-2</a:t>
            </a:r>
            <a:r>
              <a:rPr lang="zh-CN" altLang="zh-CN" dirty="0"/>
              <a:t>，因此可以推出：</a:t>
            </a:r>
          </a:p>
        </p:txBody>
      </p:sp>
      <p:sp>
        <p:nvSpPr>
          <p:cNvPr id="7" name="TextBox 6"/>
          <p:cNvSpPr txBox="1"/>
          <p:nvPr/>
        </p:nvSpPr>
        <p:spPr>
          <a:xfrm>
            <a:off x="1661485" y="2884066"/>
            <a:ext cx="8588301" cy="970478"/>
          </a:xfrm>
          <a:prstGeom prst="roundRect">
            <a:avLst/>
          </a:prstGeom>
          <a:solidFill>
            <a:schemeClr val="accent5">
              <a:lumMod val="40000"/>
              <a:lumOff val="60000"/>
            </a:schemeClr>
          </a:solidFill>
        </p:spPr>
        <p:txBody>
          <a:bodyPr wrap="square" rtlCol="0">
            <a:spAutoFit/>
          </a:bodyPr>
          <a:lstStyle/>
          <a:p>
            <a:r>
              <a:rPr lang="en-US" altLang="zh-CN" dirty="0"/>
              <a:t>Fib(n-1)= Fib(n-2)+ Fib(n-3)</a:t>
            </a:r>
            <a:endParaRPr lang="zh-CN" altLang="zh-CN" dirty="0"/>
          </a:p>
          <a:p>
            <a:r>
              <a:rPr lang="en-US" altLang="zh-CN" dirty="0"/>
              <a:t>Fib(n-2)= Fib(n-3)+ Fib(n-4)</a:t>
            </a:r>
            <a:endParaRPr lang="zh-CN" altLang="zh-CN" dirty="0"/>
          </a:p>
          <a:p>
            <a:r>
              <a:rPr lang="en-US" altLang="zh-CN" dirty="0" smtClean="0"/>
              <a:t>…</a:t>
            </a:r>
            <a:endParaRPr lang="zh-CN" altLang="zh-CN" dirty="0"/>
          </a:p>
        </p:txBody>
      </p:sp>
      <p:sp>
        <p:nvSpPr>
          <p:cNvPr id="8" name="矩形 7"/>
          <p:cNvSpPr/>
          <p:nvPr/>
        </p:nvSpPr>
        <p:spPr>
          <a:xfrm>
            <a:off x="1618685" y="3854544"/>
            <a:ext cx="3454792" cy="353943"/>
          </a:xfrm>
          <a:prstGeom prst="rect">
            <a:avLst/>
          </a:prstGeom>
        </p:spPr>
        <p:txBody>
          <a:bodyPr wrap="none">
            <a:spAutoFit/>
          </a:bodyPr>
          <a:lstStyle/>
          <a:p>
            <a:pPr fontAlgn="ctr"/>
            <a:r>
              <a:rPr lang="zh-CN" altLang="zh-CN" dirty="0"/>
              <a:t>得出下面的递归关系和终止条件：</a:t>
            </a:r>
          </a:p>
        </p:txBody>
      </p:sp>
      <p:sp>
        <p:nvSpPr>
          <p:cNvPr id="9" name="Rectangle 4"/>
          <p:cNvSpPr>
            <a:spLocks noChangeArrowheads="1"/>
          </p:cNvSpPr>
          <p:nvPr/>
        </p:nvSpPr>
        <p:spPr bwMode="auto">
          <a:xfrm>
            <a:off x="0" y="0"/>
            <a:ext cx="11880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413233308"/>
              </p:ext>
            </p:extLst>
          </p:nvPr>
        </p:nvGraphicFramePr>
        <p:xfrm>
          <a:off x="3346081" y="4208487"/>
          <a:ext cx="3710431" cy="585158"/>
        </p:xfrm>
        <a:graphic>
          <a:graphicData uri="http://schemas.openxmlformats.org/presentationml/2006/ole">
            <mc:AlternateContent xmlns:mc="http://schemas.openxmlformats.org/markup-compatibility/2006">
              <mc:Choice xmlns:v="urn:schemas-microsoft-com:vml" Requires="v">
                <p:oleObj spid="_x0000_s32810" r:id="rId6" imgW="2654300" imgH="419100" progId="Equation.DSMT4">
                  <p:embed/>
                </p:oleObj>
              </mc:Choice>
              <mc:Fallback>
                <p:oleObj r:id="rId6" imgW="26543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081" y="4208487"/>
                        <a:ext cx="3710431" cy="585158"/>
                      </a:xfrm>
                      <a:prstGeom prst="rect">
                        <a:avLst/>
                      </a:prstGeom>
                      <a:noFill/>
                    </p:spPr>
                  </p:pic>
                </p:oleObj>
              </mc:Fallback>
            </mc:AlternateContent>
          </a:graphicData>
        </a:graphic>
      </p:graphicFrame>
      <p:sp>
        <p:nvSpPr>
          <p:cNvPr id="11" name="矩形 10"/>
          <p:cNvSpPr/>
          <p:nvPr/>
        </p:nvSpPr>
        <p:spPr>
          <a:xfrm>
            <a:off x="1695352" y="4794858"/>
            <a:ext cx="4245073" cy="353943"/>
          </a:xfrm>
          <a:prstGeom prst="rect">
            <a:avLst/>
          </a:prstGeom>
        </p:spPr>
        <p:txBody>
          <a:bodyPr wrap="none">
            <a:spAutoFit/>
          </a:bodyPr>
          <a:lstStyle/>
          <a:p>
            <a:pPr fontAlgn="ctr"/>
            <a:r>
              <a:rPr lang="zh-CN" altLang="zh-CN" dirty="0"/>
              <a:t>递归的终止条件为</a:t>
            </a:r>
            <a:r>
              <a:rPr lang="en-US" altLang="zh-CN" i="1" dirty="0"/>
              <a:t>g</a:t>
            </a:r>
            <a:r>
              <a:rPr lang="en-US" altLang="zh-CN" dirty="0"/>
              <a:t> = 1 </a:t>
            </a:r>
            <a:r>
              <a:rPr lang="zh-CN" altLang="zh-CN" dirty="0"/>
              <a:t>或 </a:t>
            </a:r>
            <a:r>
              <a:rPr lang="en-US" altLang="zh-CN" i="1" dirty="0"/>
              <a:t>g</a:t>
            </a:r>
            <a:r>
              <a:rPr lang="en-US" altLang="zh-CN" dirty="0"/>
              <a:t> = 2</a:t>
            </a:r>
            <a:r>
              <a:rPr lang="zh-CN" altLang="zh-CN" dirty="0"/>
              <a:t>时，</a:t>
            </a:r>
            <a:r>
              <a:rPr lang="en-US" altLang="zh-CN" dirty="0"/>
              <a:t>Fib=1</a:t>
            </a:r>
            <a:r>
              <a:rPr lang="zh-CN" altLang="zh-CN" dirty="0"/>
              <a:t>。</a:t>
            </a:r>
          </a:p>
        </p:txBody>
      </p:sp>
    </p:spTree>
    <p:extLst>
      <p:ext uri="{BB962C8B-B14F-4D97-AF65-F5344CB8AC3E}">
        <p14:creationId xmlns:p14="http://schemas.microsoft.com/office/powerpoint/2010/main" val="3073026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递</a:t>
            </a:r>
            <a:r>
              <a:rPr lang="en-US" altLang="zh-CN" dirty="0" smtClean="0"/>
              <a:t>  </a:t>
            </a:r>
            <a:r>
              <a:rPr lang="zh-CN" altLang="zh-CN" dirty="0" smtClean="0"/>
              <a:t>归</a:t>
            </a:r>
            <a:r>
              <a:rPr lang="en-US" altLang="zh-CN" dirty="0" smtClean="0"/>
              <a:t>  </a:t>
            </a:r>
            <a:r>
              <a:rPr lang="zh-CN" altLang="zh-CN" dirty="0" smtClean="0"/>
              <a:t>法</a:t>
            </a:r>
            <a:endParaRPr lang="zh-CN" altLang="zh-CN" dirty="0"/>
          </a:p>
        </p:txBody>
      </p:sp>
      <p:sp>
        <p:nvSpPr>
          <p:cNvPr id="3" name="矩形 2"/>
          <p:cNvSpPr/>
          <p:nvPr/>
        </p:nvSpPr>
        <p:spPr>
          <a:xfrm>
            <a:off x="1257342" y="882076"/>
            <a:ext cx="1710725" cy="353943"/>
          </a:xfrm>
          <a:prstGeom prst="rect">
            <a:avLst/>
          </a:prstGeom>
        </p:spPr>
        <p:txBody>
          <a:bodyPr wrap="none">
            <a:spAutoFit/>
          </a:bodyPr>
          <a:lstStyle/>
          <a:p>
            <a:pPr fontAlgn="ctr"/>
            <a:r>
              <a:rPr lang="zh-CN" altLang="zh-CN" dirty="0"/>
              <a:t>程序代码如下：</a:t>
            </a:r>
          </a:p>
        </p:txBody>
      </p:sp>
      <p:sp>
        <p:nvSpPr>
          <p:cNvPr id="4" name="TextBox 3"/>
          <p:cNvSpPr txBox="1"/>
          <p:nvPr/>
        </p:nvSpPr>
        <p:spPr>
          <a:xfrm>
            <a:off x="1392865" y="1261090"/>
            <a:ext cx="8155172" cy="3607891"/>
          </a:xfrm>
          <a:prstGeom prst="roundRect">
            <a:avLst>
              <a:gd name="adj" fmla="val 3413"/>
            </a:avLst>
          </a:prstGeom>
          <a:solidFill>
            <a:schemeClr val="accent5">
              <a:lumMod val="40000"/>
              <a:lumOff val="60000"/>
            </a:schemeClr>
          </a:solidFill>
        </p:spPr>
        <p:txBody>
          <a:bodyPr wrap="square" rtlCol="0">
            <a:spAutoFit/>
          </a:bodyPr>
          <a:lstStyle/>
          <a:p>
            <a:r>
              <a:rPr lang="en-US" altLang="zh-CN" sz="1400" dirty="0"/>
              <a:t>Private Function Fib(</a:t>
            </a:r>
            <a:r>
              <a:rPr lang="en-US" altLang="zh-CN" sz="1400" dirty="0" err="1"/>
              <a:t>ByVal</a:t>
            </a:r>
            <a:r>
              <a:rPr lang="en-US" altLang="zh-CN" sz="1400" dirty="0"/>
              <a:t> g As Integer)</a:t>
            </a:r>
            <a:endParaRPr lang="zh-CN" altLang="zh-CN" sz="1400" dirty="0"/>
          </a:p>
          <a:p>
            <a:r>
              <a:rPr lang="en-US" altLang="zh-CN" sz="1400" dirty="0"/>
              <a:t>    ' </a:t>
            </a:r>
            <a:r>
              <a:rPr lang="zh-CN" altLang="zh-CN" sz="1400" dirty="0"/>
              <a:t>计算</a:t>
            </a:r>
            <a:r>
              <a:rPr lang="en-US" altLang="zh-CN" sz="1400" dirty="0"/>
              <a:t>Fibonacci</a:t>
            </a:r>
            <a:r>
              <a:rPr lang="zh-CN" altLang="zh-CN" sz="1400" dirty="0"/>
              <a:t>数列</a:t>
            </a:r>
          </a:p>
          <a:p>
            <a:r>
              <a:rPr lang="en-US" altLang="zh-CN" sz="1400" dirty="0"/>
              <a:t>    If g = 1 Or g = 2 Then</a:t>
            </a:r>
            <a:endParaRPr lang="zh-CN" altLang="zh-CN" sz="1400" dirty="0"/>
          </a:p>
          <a:p>
            <a:r>
              <a:rPr lang="en-US" altLang="zh-CN" sz="1400" dirty="0"/>
              <a:t>        Fib = 1</a:t>
            </a:r>
            <a:endParaRPr lang="zh-CN" altLang="zh-CN" sz="1400" dirty="0"/>
          </a:p>
          <a:p>
            <a:r>
              <a:rPr lang="en-US" altLang="zh-CN" sz="1400" dirty="0"/>
              <a:t>    Else</a:t>
            </a:r>
            <a:endParaRPr lang="zh-CN" altLang="zh-CN" sz="1400" dirty="0"/>
          </a:p>
          <a:p>
            <a:r>
              <a:rPr lang="en-US" altLang="zh-CN" sz="1400" dirty="0"/>
              <a:t>        Fib = Fib(g - 1) + Fib(g - 2)</a:t>
            </a:r>
            <a:endParaRPr lang="zh-CN" altLang="zh-CN" sz="1400" dirty="0"/>
          </a:p>
          <a:p>
            <a:r>
              <a:rPr lang="en-US" altLang="zh-CN" sz="1400" dirty="0"/>
              <a:t>    End If</a:t>
            </a:r>
            <a:endParaRPr lang="zh-CN" altLang="zh-CN" sz="1400" dirty="0"/>
          </a:p>
          <a:p>
            <a:r>
              <a:rPr lang="en-US" altLang="zh-CN" sz="1400" dirty="0"/>
              <a:t>End Function</a:t>
            </a:r>
            <a:endParaRPr lang="zh-CN" altLang="zh-CN" sz="1400" dirty="0"/>
          </a:p>
          <a:p>
            <a:r>
              <a:rPr lang="en-US" altLang="zh-CN" sz="1400" dirty="0"/>
              <a:t>Private Sub Form1_Load(</a:t>
            </a:r>
            <a:r>
              <a:rPr lang="en-US" altLang="zh-CN" sz="1400" dirty="0" err="1"/>
              <a:t>ByVal</a:t>
            </a:r>
            <a:r>
              <a:rPr lang="en-US" altLang="zh-CN" sz="1400" dirty="0"/>
              <a:t> sender As </a:t>
            </a:r>
            <a:r>
              <a:rPr lang="en-US" altLang="zh-CN" sz="1400" dirty="0" err="1"/>
              <a:t>System.Object</a:t>
            </a:r>
            <a:r>
              <a:rPr lang="en-US" altLang="zh-CN" sz="1400" dirty="0"/>
              <a:t>, </a:t>
            </a:r>
            <a:r>
              <a:rPr lang="en-US" altLang="zh-CN" sz="1400" dirty="0" err="1"/>
              <a:t>ByVal</a:t>
            </a:r>
            <a:r>
              <a:rPr lang="en-US" altLang="zh-CN" sz="1400" dirty="0"/>
              <a:t> e As </a:t>
            </a:r>
            <a:r>
              <a:rPr lang="en-US" altLang="zh-CN" sz="1400" dirty="0" err="1"/>
              <a:t>System.EventArgs</a:t>
            </a:r>
            <a:r>
              <a:rPr lang="en-US" altLang="zh-CN" sz="1400" dirty="0"/>
              <a:t>)</a:t>
            </a:r>
            <a:endParaRPr lang="zh-CN" altLang="zh-CN" sz="1400" dirty="0"/>
          </a:p>
          <a:p>
            <a:r>
              <a:rPr lang="en-US" altLang="zh-CN" sz="1400" dirty="0"/>
              <a:t>					</a:t>
            </a:r>
            <a:r>
              <a:rPr lang="en-US" altLang="zh-CN" sz="1400" dirty="0" smtClean="0"/>
              <a:t> </a:t>
            </a:r>
            <a:r>
              <a:rPr lang="en-US" altLang="zh-CN" sz="1400" dirty="0"/>
              <a:t>Handles </a:t>
            </a:r>
            <a:r>
              <a:rPr lang="en-US" altLang="zh-CN" sz="1400" dirty="0" err="1"/>
              <a:t>MyBase.Load</a:t>
            </a:r>
            <a:endParaRPr lang="zh-CN" altLang="zh-CN" sz="1400" dirty="0"/>
          </a:p>
          <a:p>
            <a:r>
              <a:rPr lang="en-US" altLang="zh-CN" sz="1400" dirty="0"/>
              <a:t>    Dim k As Long</a:t>
            </a:r>
            <a:endParaRPr lang="zh-CN" altLang="zh-CN" sz="1400" dirty="0"/>
          </a:p>
          <a:p>
            <a:r>
              <a:rPr lang="en-US" altLang="zh-CN" sz="1400" dirty="0"/>
              <a:t>    Dim n As Integer</a:t>
            </a:r>
            <a:endParaRPr lang="zh-CN" altLang="zh-CN" sz="1400" dirty="0"/>
          </a:p>
          <a:p>
            <a:r>
              <a:rPr lang="en-US" altLang="zh-CN" sz="1400" dirty="0"/>
              <a:t>    n = </a:t>
            </a:r>
            <a:r>
              <a:rPr lang="en-US" altLang="zh-CN" sz="1400" dirty="0" err="1"/>
              <a:t>InputBox</a:t>
            </a:r>
            <a:r>
              <a:rPr lang="en-US" altLang="zh-CN" sz="1400" dirty="0"/>
              <a:t>("</a:t>
            </a:r>
            <a:r>
              <a:rPr lang="zh-CN" altLang="zh-CN" sz="1400" dirty="0"/>
              <a:t>请输入计算的数列的个数：</a:t>
            </a:r>
            <a:r>
              <a:rPr lang="en-US" altLang="zh-CN" sz="1400" dirty="0"/>
              <a:t>")</a:t>
            </a:r>
            <a:endParaRPr lang="zh-CN" altLang="zh-CN" sz="1400" dirty="0"/>
          </a:p>
          <a:p>
            <a:r>
              <a:rPr lang="en-US" altLang="zh-CN" sz="1400" dirty="0"/>
              <a:t>    k = Fib(n)</a:t>
            </a:r>
            <a:endParaRPr lang="zh-CN" altLang="zh-CN" sz="1400" dirty="0"/>
          </a:p>
          <a:p>
            <a:r>
              <a:rPr lang="en-US" altLang="zh-CN" sz="1400" dirty="0"/>
              <a:t>    </a:t>
            </a:r>
            <a:r>
              <a:rPr lang="en-US" altLang="zh-CN" sz="1400" dirty="0" err="1"/>
              <a:t>Debug.WriteLine</a:t>
            </a:r>
            <a:r>
              <a:rPr lang="en-US" altLang="zh-CN" sz="1400" dirty="0"/>
              <a:t>("Fibonacci</a:t>
            </a:r>
            <a:r>
              <a:rPr lang="zh-CN" altLang="zh-CN" sz="1400" dirty="0"/>
              <a:t>数列第</a:t>
            </a:r>
            <a:r>
              <a:rPr lang="en-US" altLang="zh-CN" sz="1400" dirty="0"/>
              <a:t>" &amp; n &amp; "</a:t>
            </a:r>
            <a:r>
              <a:rPr lang="zh-CN" altLang="zh-CN" sz="1400" dirty="0"/>
              <a:t>个数是</a:t>
            </a:r>
            <a:r>
              <a:rPr lang="en-US" altLang="zh-CN" sz="1400" dirty="0"/>
              <a:t>" &amp; k)</a:t>
            </a:r>
            <a:endParaRPr lang="zh-CN" altLang="zh-CN" sz="1400" dirty="0"/>
          </a:p>
          <a:p>
            <a:r>
              <a:rPr lang="en-US" altLang="zh-CN" sz="1400" dirty="0"/>
              <a:t>End </a:t>
            </a:r>
            <a:r>
              <a:rPr lang="en-US" altLang="zh-CN" sz="1400" dirty="0" smtClean="0"/>
              <a:t>Sub</a:t>
            </a:r>
          </a:p>
        </p:txBody>
      </p:sp>
      <p:sp>
        <p:nvSpPr>
          <p:cNvPr id="5" name="矩形 4"/>
          <p:cNvSpPr/>
          <p:nvPr/>
        </p:nvSpPr>
        <p:spPr>
          <a:xfrm>
            <a:off x="1392865" y="4891118"/>
            <a:ext cx="7814930" cy="353943"/>
          </a:xfrm>
          <a:prstGeom prst="rect">
            <a:avLst/>
          </a:prstGeom>
        </p:spPr>
        <p:txBody>
          <a:bodyPr wrap="square">
            <a:spAutoFit/>
          </a:bodyPr>
          <a:lstStyle/>
          <a:p>
            <a:pPr fontAlgn="ctr"/>
            <a:r>
              <a:rPr lang="zh-CN" altLang="zh-CN" dirty="0"/>
              <a:t>例</a:t>
            </a:r>
            <a:r>
              <a:rPr lang="en-US" altLang="zh-CN" dirty="0"/>
              <a:t>5.8</a:t>
            </a:r>
            <a:r>
              <a:rPr lang="zh-CN" altLang="zh-CN" dirty="0"/>
              <a:t>和例</a:t>
            </a:r>
            <a:r>
              <a:rPr lang="en-US" altLang="zh-CN" dirty="0"/>
              <a:t>5.9</a:t>
            </a:r>
            <a:r>
              <a:rPr lang="zh-CN" altLang="zh-CN" dirty="0"/>
              <a:t>两例运行过后的即时窗口的输出结果如图</a:t>
            </a:r>
            <a:r>
              <a:rPr lang="en-US" altLang="zh-CN" dirty="0"/>
              <a:t>5.15</a:t>
            </a:r>
            <a:r>
              <a:rPr lang="zh-CN" altLang="zh-CN" dirty="0"/>
              <a:t>所示。</a:t>
            </a:r>
          </a:p>
        </p:txBody>
      </p:sp>
      <p:pic>
        <p:nvPicPr>
          <p:cNvPr id="33794" name="Picture 2" descr="5t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7893" y="5245061"/>
            <a:ext cx="2330228" cy="8940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284357"/>
      </p:ext>
    </p:extLst>
  </p:cSld>
  <p:clrMapOvr>
    <a:masterClrMapping/>
  </p:clrMapOvr>
  <mc:AlternateContent xmlns:mc="http://schemas.openxmlformats.org/markup-compatibility/2006" xmlns:p14="http://schemas.microsoft.com/office/powerpoint/2010/main">
    <mc:Choice Requires="p14">
      <p:transition spd="slow" p14:dur="1600">
        <p14:prism dir="r"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6817705" y="3307098"/>
            <a:ext cx="3251342"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类 和 对 象</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793957" y="1075608"/>
            <a:ext cx="8647218"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a:solidFill>
                  <a:srgbClr val="C00000"/>
                </a:solidFill>
                <a:latin typeface="方正大黑简体" pitchFamily="2" charset="-122"/>
                <a:ea typeface="方正大黑简体" pitchFamily="2" charset="-122"/>
              </a:rPr>
              <a:t>5</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编程进阶</a:t>
            </a:r>
          </a:p>
        </p:txBody>
      </p:sp>
    </p:spTree>
    <p:extLst>
      <p:ext uri="{BB962C8B-B14F-4D97-AF65-F5344CB8AC3E}">
        <p14:creationId xmlns:p14="http://schemas.microsoft.com/office/powerpoint/2010/main" val="141975231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21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54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88974" y="2689426"/>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基</a:t>
            </a:r>
            <a:r>
              <a:rPr lang="en-US" altLang="zh-CN" dirty="0" smtClean="0"/>
              <a:t> </a:t>
            </a:r>
            <a:r>
              <a:rPr lang="zh-CN" altLang="zh-CN" dirty="0" smtClean="0"/>
              <a:t>本</a:t>
            </a:r>
            <a:r>
              <a:rPr lang="en-US" altLang="zh-CN" dirty="0" smtClean="0"/>
              <a:t> </a:t>
            </a:r>
            <a:r>
              <a:rPr lang="zh-CN" altLang="zh-CN" dirty="0" smtClean="0"/>
              <a:t>概</a:t>
            </a:r>
            <a:r>
              <a:rPr lang="en-US" altLang="zh-CN" dirty="0" smtClean="0"/>
              <a:t> </a:t>
            </a:r>
            <a:r>
              <a:rPr lang="zh-CN" altLang="zh-CN" dirty="0" smtClean="0"/>
              <a:t>念</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429186" y="3447099"/>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．对象</a:t>
            </a:r>
          </a:p>
        </p:txBody>
      </p:sp>
      <p:sp>
        <p:nvSpPr>
          <p:cNvPr id="15" name="文本占位符 5"/>
          <p:cNvSpPr txBox="1">
            <a:spLocks/>
          </p:cNvSpPr>
          <p:nvPr/>
        </p:nvSpPr>
        <p:spPr>
          <a:xfrm>
            <a:off x="6504184" y="3447099"/>
            <a:ext cx="89623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．类</a:t>
            </a:r>
          </a:p>
        </p:txBody>
      </p:sp>
      <p:sp>
        <p:nvSpPr>
          <p:cNvPr id="16" name="文本占位符 5"/>
          <p:cNvSpPr txBox="1">
            <a:spLocks/>
          </p:cNvSpPr>
          <p:nvPr/>
        </p:nvSpPr>
        <p:spPr>
          <a:xfrm>
            <a:off x="5429185" y="3888277"/>
            <a:ext cx="1982240"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．类和对象的关系</a:t>
            </a:r>
          </a:p>
        </p:txBody>
      </p:sp>
    </p:spTree>
    <p:extLst>
      <p:ext uri="{BB962C8B-B14F-4D97-AF65-F5344CB8AC3E}">
        <p14:creationId xmlns:p14="http://schemas.microsoft.com/office/powerpoint/2010/main" val="54011469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．枚举类型的使用</a:t>
            </a:r>
          </a:p>
        </p:txBody>
      </p:sp>
      <p:sp>
        <p:nvSpPr>
          <p:cNvPr id="3" name="TextBox 2"/>
          <p:cNvSpPr txBox="1"/>
          <p:nvPr/>
        </p:nvSpPr>
        <p:spPr>
          <a:xfrm>
            <a:off x="946298" y="786809"/>
            <a:ext cx="9388549" cy="615553"/>
          </a:xfrm>
          <a:prstGeom prst="rect">
            <a:avLst/>
          </a:prstGeom>
          <a:noFill/>
        </p:spPr>
        <p:txBody>
          <a:bodyPr wrap="square" rtlCol="0">
            <a:spAutoFit/>
          </a:bodyPr>
          <a:lstStyle/>
          <a:p>
            <a:pPr indent="446088"/>
            <a:r>
              <a:rPr lang="zh-CN" altLang="zh-CN" dirty="0"/>
              <a:t>声明枚举类型后，就可以定义该枚举类型的变量，然后使用该变量存储枚举常数的值。引用枚举类型变量的成员的语法格式如下</a:t>
            </a:r>
            <a:r>
              <a:rPr lang="zh-CN" altLang="zh-CN" dirty="0" smtClean="0"/>
              <a:t>：</a:t>
            </a:r>
            <a:endParaRPr lang="zh-CN" altLang="zh-CN" dirty="0"/>
          </a:p>
        </p:txBody>
      </p:sp>
      <p:sp>
        <p:nvSpPr>
          <p:cNvPr id="4" name="圆角矩形 3"/>
          <p:cNvSpPr/>
          <p:nvPr/>
        </p:nvSpPr>
        <p:spPr>
          <a:xfrm>
            <a:off x="1474557" y="1447535"/>
            <a:ext cx="8062847" cy="391597"/>
          </a:xfrm>
          <a:prstGeom prst="roundRect">
            <a:avLst/>
          </a:prstGeom>
          <a:solidFill>
            <a:schemeClr val="accent5">
              <a:lumMod val="40000"/>
              <a:lumOff val="60000"/>
            </a:schemeClr>
          </a:solidFill>
        </p:spPr>
        <p:txBody>
          <a:bodyPr wrap="square">
            <a:spAutoFit/>
          </a:bodyPr>
          <a:lstStyle/>
          <a:p>
            <a:r>
              <a:rPr lang="zh-CN" altLang="zh-CN" dirty="0"/>
              <a:t>枚举类型变量名</a:t>
            </a:r>
            <a:r>
              <a:rPr lang="en-US" altLang="zh-CN" dirty="0"/>
              <a:t>.</a:t>
            </a:r>
            <a:r>
              <a:rPr lang="zh-CN" altLang="zh-CN" dirty="0"/>
              <a:t>成员名称</a:t>
            </a:r>
          </a:p>
        </p:txBody>
      </p:sp>
      <p:sp>
        <p:nvSpPr>
          <p:cNvPr id="5" name="TextBox 4"/>
          <p:cNvSpPr txBox="1"/>
          <p:nvPr/>
        </p:nvSpPr>
        <p:spPr>
          <a:xfrm>
            <a:off x="946298" y="1913860"/>
            <a:ext cx="9250325" cy="615553"/>
          </a:xfrm>
          <a:prstGeom prst="rect">
            <a:avLst/>
          </a:prstGeom>
          <a:noFill/>
        </p:spPr>
        <p:txBody>
          <a:bodyPr wrap="square" rtlCol="0">
            <a:spAutoFit/>
          </a:bodyPr>
          <a:lstStyle/>
          <a:p>
            <a:pPr indent="446088"/>
            <a:r>
              <a:rPr lang="zh-CN" altLang="zh-CN" dirty="0"/>
              <a:t>例如，利用前面例子中定义的一个枚举类型</a:t>
            </a:r>
            <a:r>
              <a:rPr lang="en-US" altLang="zh-CN" dirty="0" err="1"/>
              <a:t>CourseCodes</a:t>
            </a:r>
            <a:r>
              <a:rPr lang="zh-CN" altLang="zh-CN" dirty="0"/>
              <a:t>，定义一个该类型的变量，然后访问它的</a:t>
            </a:r>
            <a:r>
              <a:rPr lang="en-US" altLang="zh-CN" dirty="0"/>
              <a:t>Math</a:t>
            </a:r>
            <a:r>
              <a:rPr lang="zh-CN" altLang="zh-CN" dirty="0"/>
              <a:t>常量</a:t>
            </a:r>
            <a:r>
              <a:rPr lang="zh-CN" altLang="zh-CN" dirty="0" smtClean="0"/>
              <a:t>：</a:t>
            </a:r>
            <a:endParaRPr lang="zh-CN" altLang="zh-CN" dirty="0"/>
          </a:p>
        </p:txBody>
      </p:sp>
      <p:sp>
        <p:nvSpPr>
          <p:cNvPr id="6" name="圆角矩形 5"/>
          <p:cNvSpPr/>
          <p:nvPr/>
        </p:nvSpPr>
        <p:spPr>
          <a:xfrm>
            <a:off x="1474557" y="2529413"/>
            <a:ext cx="8062847" cy="681038"/>
          </a:xfrm>
          <a:prstGeom prst="roundRect">
            <a:avLst/>
          </a:prstGeom>
          <a:solidFill>
            <a:schemeClr val="accent5">
              <a:lumMod val="40000"/>
              <a:lumOff val="60000"/>
            </a:schemeClr>
          </a:solidFill>
        </p:spPr>
        <p:txBody>
          <a:bodyPr wrap="square">
            <a:spAutoFit/>
          </a:bodyPr>
          <a:lstStyle/>
          <a:p>
            <a:r>
              <a:rPr lang="en-US" altLang="zh-CN" dirty="0"/>
              <a:t>Dim  </a:t>
            </a:r>
            <a:r>
              <a:rPr lang="en-US" altLang="zh-CN" dirty="0" err="1"/>
              <a:t>MyCourse</a:t>
            </a:r>
            <a:r>
              <a:rPr lang="en-US" altLang="zh-CN" dirty="0"/>
              <a:t>  As  </a:t>
            </a:r>
            <a:r>
              <a:rPr lang="en-US" altLang="zh-CN" dirty="0" err="1"/>
              <a:t>CourseCodes</a:t>
            </a:r>
            <a:endParaRPr lang="zh-CN" altLang="zh-CN" dirty="0"/>
          </a:p>
          <a:p>
            <a:r>
              <a:rPr lang="en-US" altLang="zh-CN" dirty="0" err="1"/>
              <a:t>MyCourse</a:t>
            </a:r>
            <a:r>
              <a:rPr lang="en-US" altLang="zh-CN" dirty="0"/>
              <a:t>  =  </a:t>
            </a:r>
            <a:r>
              <a:rPr lang="en-US" altLang="zh-CN" dirty="0" err="1"/>
              <a:t>CourseCodes.Math</a:t>
            </a:r>
            <a:r>
              <a:rPr lang="en-US" altLang="zh-CN" dirty="0"/>
              <a:t>			' </a:t>
            </a:r>
            <a:r>
              <a:rPr lang="en-US" altLang="zh-CN" dirty="0" err="1"/>
              <a:t>MyCourse</a:t>
            </a:r>
            <a:r>
              <a:rPr lang="zh-CN" altLang="zh-CN" dirty="0"/>
              <a:t>值为</a:t>
            </a:r>
            <a:r>
              <a:rPr lang="en-US" altLang="zh-CN" dirty="0"/>
              <a:t>3</a:t>
            </a:r>
            <a:endParaRPr lang="zh-CN" altLang="zh-CN" dirty="0"/>
          </a:p>
        </p:txBody>
      </p:sp>
      <p:sp>
        <p:nvSpPr>
          <p:cNvPr id="7" name="TextBox 6"/>
          <p:cNvSpPr txBox="1"/>
          <p:nvPr/>
        </p:nvSpPr>
        <p:spPr>
          <a:xfrm>
            <a:off x="946297" y="3306726"/>
            <a:ext cx="9250325" cy="615553"/>
          </a:xfrm>
          <a:prstGeom prst="rect">
            <a:avLst/>
          </a:prstGeom>
          <a:noFill/>
        </p:spPr>
        <p:txBody>
          <a:bodyPr wrap="square" rtlCol="0">
            <a:spAutoFit/>
          </a:bodyPr>
          <a:lstStyle/>
          <a:p>
            <a:pPr indent="446088"/>
            <a:r>
              <a:rPr lang="zh-CN" altLang="zh-CN" dirty="0"/>
              <a:t>【例</a:t>
            </a:r>
            <a:r>
              <a:rPr lang="en-US" altLang="zh-CN" dirty="0"/>
              <a:t>5.1</a:t>
            </a:r>
            <a:r>
              <a:rPr lang="zh-CN" altLang="zh-CN" dirty="0"/>
              <a:t>】 定义一个枚举类型</a:t>
            </a:r>
            <a:r>
              <a:rPr lang="en-US" altLang="zh-CN" dirty="0"/>
              <a:t>Days</a:t>
            </a:r>
            <a:r>
              <a:rPr lang="zh-CN" altLang="zh-CN" dirty="0"/>
              <a:t>的变量</a:t>
            </a:r>
            <a:r>
              <a:rPr lang="en-US" altLang="zh-CN" dirty="0" err="1"/>
              <a:t>MyDay</a:t>
            </a:r>
            <a:r>
              <a:rPr lang="zh-CN" altLang="zh-CN" dirty="0"/>
              <a:t>，在窗体上画一个按钮，编写按钮的事件过程代码如下</a:t>
            </a:r>
            <a:r>
              <a:rPr lang="zh-CN" altLang="zh-CN" dirty="0" smtClean="0"/>
              <a:t>：</a:t>
            </a:r>
            <a:endParaRPr lang="zh-CN" altLang="zh-CN" dirty="0"/>
          </a:p>
        </p:txBody>
      </p:sp>
      <p:sp>
        <p:nvSpPr>
          <p:cNvPr id="8" name="TextBox 7"/>
          <p:cNvSpPr txBox="1"/>
          <p:nvPr/>
        </p:nvSpPr>
        <p:spPr>
          <a:xfrm>
            <a:off x="1474557" y="3922279"/>
            <a:ext cx="8062847" cy="2417683"/>
          </a:xfrm>
          <a:prstGeom prst="roundRect">
            <a:avLst>
              <a:gd name="adj" fmla="val 8311"/>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a:t>
            </a:r>
            <a:r>
              <a:rPr lang="en-US" altLang="zh-CN" dirty="0" err="1"/>
              <a:t>MyDay</a:t>
            </a:r>
            <a:r>
              <a:rPr lang="en-US" altLang="zh-CN" dirty="0"/>
              <a:t> As Day</a:t>
            </a:r>
            <a:endParaRPr lang="zh-CN" altLang="zh-CN" dirty="0"/>
          </a:p>
          <a:p>
            <a:r>
              <a:rPr lang="en-US" altLang="zh-CN" dirty="0"/>
              <a:t>    </a:t>
            </a:r>
            <a:r>
              <a:rPr lang="en-US" altLang="zh-CN" dirty="0" err="1"/>
              <a:t>MyDay</a:t>
            </a:r>
            <a:r>
              <a:rPr lang="en-US" altLang="zh-CN" dirty="0"/>
              <a:t> = </a:t>
            </a:r>
            <a:r>
              <a:rPr lang="en-US" altLang="zh-CN" dirty="0" err="1"/>
              <a:t>Day.Monday</a:t>
            </a:r>
            <a:endParaRPr lang="zh-CN" altLang="zh-CN" dirty="0"/>
          </a:p>
          <a:p>
            <a:r>
              <a:rPr lang="en-US" altLang="zh-CN" dirty="0"/>
              <a:t>    If </a:t>
            </a:r>
            <a:r>
              <a:rPr lang="en-US" altLang="zh-CN" dirty="0" err="1"/>
              <a:t>MyDay</a:t>
            </a:r>
            <a:r>
              <a:rPr lang="en-US" altLang="zh-CN" dirty="0"/>
              <a:t> &lt; </a:t>
            </a:r>
            <a:r>
              <a:rPr lang="en-US" altLang="zh-CN" dirty="0" err="1"/>
              <a:t>Day.Saturday</a:t>
            </a:r>
            <a:r>
              <a:rPr lang="en-US" altLang="zh-CN" dirty="0"/>
              <a:t> Then</a:t>
            </a:r>
            <a:endParaRPr lang="zh-CN" altLang="zh-CN" dirty="0"/>
          </a:p>
          <a:p>
            <a:r>
              <a:rPr lang="en-US" altLang="zh-CN" dirty="0"/>
              <a:t>        </a:t>
            </a:r>
            <a:r>
              <a:rPr lang="en-US" altLang="zh-CN" dirty="0" err="1"/>
              <a:t>MsgBox</a:t>
            </a:r>
            <a:r>
              <a:rPr lang="en-US" altLang="zh-CN" dirty="0"/>
              <a:t>("</a:t>
            </a:r>
            <a:r>
              <a:rPr lang="zh-CN" altLang="zh-CN" dirty="0"/>
              <a:t>今天是星期一，不是周末</a:t>
            </a:r>
            <a:r>
              <a:rPr lang="en-US" altLang="zh-CN" dirty="0"/>
              <a:t>", , "")</a:t>
            </a:r>
            <a:endParaRPr lang="zh-CN" altLang="zh-CN" dirty="0"/>
          </a:p>
          <a:p>
            <a:r>
              <a:rPr lang="en-US" altLang="zh-CN" dirty="0"/>
              <a:t>    End If</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422394849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．对象</a:t>
            </a:r>
          </a:p>
        </p:txBody>
      </p:sp>
      <p:sp>
        <p:nvSpPr>
          <p:cNvPr id="3" name="燕尾形 2"/>
          <p:cNvSpPr/>
          <p:nvPr/>
        </p:nvSpPr>
        <p:spPr>
          <a:xfrm rot="5400000">
            <a:off x="2018399" y="1733679"/>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4" name="直接连接符 3"/>
          <p:cNvCxnSpPr/>
          <p:nvPr/>
        </p:nvCxnSpPr>
        <p:spPr>
          <a:xfrm>
            <a:off x="2153379" y="2165615"/>
            <a:ext cx="63633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矩形 47"/>
          <p:cNvSpPr>
            <a:spLocks noChangeArrowheads="1"/>
          </p:cNvSpPr>
          <p:nvPr/>
        </p:nvSpPr>
        <p:spPr bwMode="auto">
          <a:xfrm>
            <a:off x="2413083" y="1847659"/>
            <a:ext cx="4731995"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600" dirty="0"/>
              <a:t>（</a:t>
            </a:r>
            <a:r>
              <a:rPr lang="en-US" altLang="zh-CN" sz="1600" dirty="0"/>
              <a:t>1</a:t>
            </a:r>
            <a:r>
              <a:rPr lang="zh-CN" altLang="zh-CN" sz="1600" dirty="0"/>
              <a:t>）它们都有自己的名字，以区别于其他对象。</a:t>
            </a:r>
          </a:p>
        </p:txBody>
      </p:sp>
      <p:sp>
        <p:nvSpPr>
          <p:cNvPr id="7" name="燕尾形 6"/>
          <p:cNvSpPr/>
          <p:nvPr/>
        </p:nvSpPr>
        <p:spPr>
          <a:xfrm rot="5400000">
            <a:off x="2018399" y="2314634"/>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8" name="直接连接符 7"/>
          <p:cNvCxnSpPr/>
          <p:nvPr/>
        </p:nvCxnSpPr>
        <p:spPr>
          <a:xfrm>
            <a:off x="2153379" y="2746570"/>
            <a:ext cx="63633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47"/>
          <p:cNvSpPr>
            <a:spLocks noChangeArrowheads="1"/>
          </p:cNvSpPr>
          <p:nvPr/>
        </p:nvSpPr>
        <p:spPr bwMode="auto">
          <a:xfrm>
            <a:off x="2413083" y="2431123"/>
            <a:ext cx="5567443"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600" dirty="0"/>
              <a:t>（</a:t>
            </a:r>
            <a:r>
              <a:rPr lang="en-US" altLang="zh-CN" sz="1600" dirty="0"/>
              <a:t>2</a:t>
            </a:r>
            <a:r>
              <a:rPr lang="zh-CN" altLang="zh-CN" sz="1600" dirty="0"/>
              <a:t>）它们都有自己的状态，如球有自己的质地、颜色和大小。</a:t>
            </a:r>
          </a:p>
        </p:txBody>
      </p:sp>
      <p:sp>
        <p:nvSpPr>
          <p:cNvPr id="11" name="燕尾形 10"/>
          <p:cNvSpPr/>
          <p:nvPr/>
        </p:nvSpPr>
        <p:spPr>
          <a:xfrm rot="5400000">
            <a:off x="2018399" y="2937254"/>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12" name="直接连接符 11"/>
          <p:cNvCxnSpPr/>
          <p:nvPr/>
        </p:nvCxnSpPr>
        <p:spPr>
          <a:xfrm>
            <a:off x="2153379" y="3369189"/>
            <a:ext cx="63633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矩形 47"/>
          <p:cNvSpPr>
            <a:spLocks noChangeArrowheads="1"/>
          </p:cNvSpPr>
          <p:nvPr/>
        </p:nvSpPr>
        <p:spPr bwMode="auto">
          <a:xfrm>
            <a:off x="2413083" y="3036553"/>
            <a:ext cx="5801359" cy="3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600" dirty="0"/>
              <a:t>（</a:t>
            </a:r>
            <a:r>
              <a:rPr lang="en-US" altLang="zh-CN" sz="1600" dirty="0"/>
              <a:t>3</a:t>
            </a:r>
            <a:r>
              <a:rPr lang="zh-CN" altLang="zh-CN" sz="1600" dirty="0"/>
              <a:t>）它们都有自己的行为，如球可以滚动、停止或旋转。</a:t>
            </a:r>
          </a:p>
        </p:txBody>
      </p:sp>
      <p:sp>
        <p:nvSpPr>
          <p:cNvPr id="15" name="TextBox 14"/>
          <p:cNvSpPr txBox="1"/>
          <p:nvPr/>
        </p:nvSpPr>
        <p:spPr>
          <a:xfrm>
            <a:off x="871870" y="808074"/>
            <a:ext cx="9484242" cy="877163"/>
          </a:xfrm>
          <a:prstGeom prst="rect">
            <a:avLst/>
          </a:prstGeom>
          <a:noFill/>
        </p:spPr>
        <p:txBody>
          <a:bodyPr wrap="square" rtlCol="0">
            <a:spAutoFit/>
          </a:bodyPr>
          <a:lstStyle/>
          <a:p>
            <a:pPr indent="446088"/>
            <a:r>
              <a:rPr lang="zh-CN" altLang="zh-CN" dirty="0"/>
              <a:t>对象是客观世界中的事物或人们头脑中的各种概念在计算机程序中的抽象表示，或者说，是现实世界中个体的数据抽象模型。我们生活在一个对象的世界里，例如，钢笔和计算机等都是对象。每个对象都有</a:t>
            </a:r>
            <a:r>
              <a:rPr lang="en-US" altLang="zh-CN" dirty="0"/>
              <a:t>3</a:t>
            </a:r>
            <a:r>
              <a:rPr lang="zh-CN" altLang="zh-CN" dirty="0"/>
              <a:t>个共同的特点</a:t>
            </a:r>
            <a:r>
              <a:rPr lang="zh-CN" altLang="zh-CN" dirty="0" smtClean="0"/>
              <a:t>：</a:t>
            </a:r>
            <a:endParaRPr lang="zh-CN" altLang="zh-CN" dirty="0"/>
          </a:p>
        </p:txBody>
      </p:sp>
      <p:sp>
        <p:nvSpPr>
          <p:cNvPr id="25" name="TextBox 24"/>
          <p:cNvSpPr txBox="1"/>
          <p:nvPr/>
        </p:nvSpPr>
        <p:spPr>
          <a:xfrm>
            <a:off x="988827" y="3519377"/>
            <a:ext cx="9250325" cy="1138773"/>
          </a:xfrm>
          <a:prstGeom prst="rect">
            <a:avLst/>
          </a:prstGeom>
          <a:noFill/>
        </p:spPr>
        <p:txBody>
          <a:bodyPr wrap="square" rtlCol="0">
            <a:spAutoFit/>
          </a:bodyPr>
          <a:lstStyle/>
          <a:p>
            <a:pPr indent="446088"/>
            <a:r>
              <a:rPr lang="zh-CN" altLang="zh-CN" dirty="0"/>
              <a:t>程序中对象的概念就是对现实世界中对象的模型化，它是代码和数据的组合，同样有自己的状态和行为。只不过在这里，对象的状态用数据来表示，称为对象的属性；而对象的行为用代码来实现，称为对象的方法。不同的对象会有不同的属性和方法，当然也不排除有部分重叠，故对象是事物状态和行为的数据抽象</a:t>
            </a:r>
            <a:r>
              <a:rPr lang="zh-CN" altLang="zh-CN" dirty="0" smtClean="0"/>
              <a:t>。</a:t>
            </a:r>
            <a:endParaRPr lang="zh-CN" altLang="zh-CN" dirty="0"/>
          </a:p>
        </p:txBody>
      </p:sp>
    </p:spTree>
    <p:extLst>
      <p:ext uri="{BB962C8B-B14F-4D97-AF65-F5344CB8AC3E}">
        <p14:creationId xmlns:p14="http://schemas.microsoft.com/office/powerpoint/2010/main" val="20086511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0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7" grpId="0" animBg="1"/>
      <p:bldP spid="10" grpId="0"/>
      <p:bldP spid="11" grpId="0" animBg="1"/>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．类</a:t>
            </a:r>
          </a:p>
        </p:txBody>
      </p:sp>
      <p:sp>
        <p:nvSpPr>
          <p:cNvPr id="3" name="TextBox 2"/>
          <p:cNvSpPr txBox="1"/>
          <p:nvPr/>
        </p:nvSpPr>
        <p:spPr>
          <a:xfrm>
            <a:off x="1754372" y="829340"/>
            <a:ext cx="8165805" cy="3575447"/>
          </a:xfrm>
          <a:prstGeom prst="round2DiagRect">
            <a:avLst/>
          </a:prstGeom>
          <a:noFill/>
          <a:ln w="19050">
            <a:solidFill>
              <a:srgbClr val="C00000"/>
            </a:solidFill>
            <a:prstDash val="dashDot"/>
          </a:ln>
        </p:spPr>
        <p:txBody>
          <a:bodyPr wrap="square" rtlCol="0">
            <a:spAutoFit/>
          </a:bodyPr>
          <a:lstStyle/>
          <a:p>
            <a:pPr indent="446088" fontAlgn="ctr">
              <a:lnSpc>
                <a:spcPct val="150000"/>
              </a:lnSpc>
            </a:pPr>
            <a:r>
              <a:rPr lang="zh-CN" altLang="zh-CN" dirty="0"/>
              <a:t>类是对具有相同数据和操作的一组相似对象的定义，也就是对具有相同属性和行为的一组相似对象的抽象。它是创建对象的模板，包含所创建对象的状态描述和方法定义，而对象只是类的一个实例。</a:t>
            </a:r>
          </a:p>
          <a:p>
            <a:pPr indent="446088" fontAlgn="ctr">
              <a:lnSpc>
                <a:spcPct val="150000"/>
              </a:lnSpc>
            </a:pPr>
            <a:r>
              <a:rPr lang="zh-CN" altLang="zh-CN" dirty="0"/>
              <a:t>例如，“球”这个词本身就是一个类，它描述的只是一个由中心到表面各点距离都相等的立体，它可以有许多属性，如“颜色”、“质地”和“半径”等；也可以有自己的方法，如“滚动”和“旋转”等。我们所见到的足球、铅球、玻璃球都是由“球”这个类创建出来的对象。它们具有不同的颜色、质地和大小，但都遵循“球”这个类的特性</a:t>
            </a:r>
            <a:r>
              <a:rPr lang="zh-CN" altLang="zh-CN" dirty="0" smtClean="0"/>
              <a:t>。</a:t>
            </a:r>
            <a:endParaRPr lang="zh-CN" altLang="zh-CN" dirty="0"/>
          </a:p>
        </p:txBody>
      </p:sp>
    </p:spTree>
    <p:extLst>
      <p:ext uri="{BB962C8B-B14F-4D97-AF65-F5344CB8AC3E}">
        <p14:creationId xmlns:p14="http://schemas.microsoft.com/office/powerpoint/2010/main" val="186285213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．类和对象的关系</a:t>
            </a:r>
          </a:p>
        </p:txBody>
      </p:sp>
      <p:sp>
        <p:nvSpPr>
          <p:cNvPr id="3" name="TextBox 2"/>
          <p:cNvSpPr txBox="1"/>
          <p:nvPr/>
        </p:nvSpPr>
        <p:spPr>
          <a:xfrm>
            <a:off x="871870" y="829340"/>
            <a:ext cx="9473609" cy="1138773"/>
          </a:xfrm>
          <a:prstGeom prst="rect">
            <a:avLst/>
          </a:prstGeom>
          <a:noFill/>
        </p:spPr>
        <p:txBody>
          <a:bodyPr wrap="square" rtlCol="0">
            <a:spAutoFit/>
          </a:bodyPr>
          <a:lstStyle/>
          <a:p>
            <a:pPr indent="446088" fontAlgn="ctr"/>
            <a:r>
              <a:rPr lang="zh-CN" altLang="zh-CN" dirty="0"/>
              <a:t>类本身没有属性值，也不能执行方法。相反，类定义了属性并包含从该类创建的每个对象所使用的方法的实现过程，这些对象将具有属性值并执行相应的方法。用户不能直接使用芯片和</a:t>
            </a:r>
            <a:r>
              <a:rPr lang="en-US" altLang="zh-CN" dirty="0"/>
              <a:t>IC</a:t>
            </a:r>
            <a:r>
              <a:rPr lang="zh-CN" altLang="zh-CN" dirty="0"/>
              <a:t>电路，相反，只有通过根据芯片结构和</a:t>
            </a:r>
            <a:r>
              <a:rPr lang="en-US" altLang="zh-CN" dirty="0"/>
              <a:t>IC</a:t>
            </a:r>
            <a:r>
              <a:rPr lang="zh-CN" altLang="zh-CN" dirty="0"/>
              <a:t>布局制造的实例——</a:t>
            </a:r>
            <a:r>
              <a:rPr lang="en-US" altLang="zh-CN" dirty="0"/>
              <a:t>iPhone5</a:t>
            </a:r>
            <a:r>
              <a:rPr lang="zh-CN" altLang="zh-CN" dirty="0"/>
              <a:t>才能体验</a:t>
            </a:r>
            <a:r>
              <a:rPr lang="en-US" altLang="zh-CN" dirty="0"/>
              <a:t>3G</a:t>
            </a:r>
            <a:r>
              <a:rPr lang="zh-CN" altLang="zh-CN" dirty="0"/>
              <a:t>时代的多彩应用。</a:t>
            </a:r>
          </a:p>
          <a:p>
            <a:pPr indent="446088" fontAlgn="ctr"/>
            <a:r>
              <a:rPr lang="zh-CN" altLang="zh-CN" dirty="0"/>
              <a:t>类与对象的关系如图</a:t>
            </a:r>
            <a:r>
              <a:rPr lang="en-US" altLang="zh-CN" dirty="0"/>
              <a:t>5.16</a:t>
            </a:r>
            <a:r>
              <a:rPr lang="zh-CN" altLang="zh-CN" dirty="0"/>
              <a:t>所示</a:t>
            </a:r>
            <a:r>
              <a:rPr lang="zh-CN" altLang="zh-CN" dirty="0" smtClean="0"/>
              <a:t>。</a:t>
            </a:r>
            <a:endParaRPr lang="zh-CN" altLang="zh-CN" dirty="0"/>
          </a:p>
        </p:txBody>
      </p:sp>
      <p:pic>
        <p:nvPicPr>
          <p:cNvPr id="33794" name="Picture 2" descr="5t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7565" y="1968113"/>
            <a:ext cx="5682217" cy="3003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10039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507666" y="2689426"/>
            <a:ext cx="1861228"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 </a:t>
            </a:r>
            <a:r>
              <a:rPr lang="zh-CN" altLang="zh-CN" dirty="0" smtClean="0"/>
              <a:t>类</a:t>
            </a:r>
            <a:r>
              <a:rPr lang="en-US" altLang="zh-CN" dirty="0" smtClean="0"/>
              <a:t> </a:t>
            </a:r>
            <a:r>
              <a:rPr lang="zh-CN" altLang="zh-CN" dirty="0" smtClean="0"/>
              <a:t>的</a:t>
            </a:r>
            <a:r>
              <a:rPr lang="en-US" altLang="zh-CN" dirty="0" smtClean="0"/>
              <a:t> </a:t>
            </a:r>
            <a:r>
              <a:rPr lang="zh-CN" altLang="zh-CN" dirty="0" smtClean="0"/>
              <a:t>定</a:t>
            </a:r>
            <a:r>
              <a:rPr lang="en-US" altLang="zh-CN" dirty="0" smtClean="0"/>
              <a:t> </a:t>
            </a:r>
            <a:r>
              <a:rPr lang="zh-CN" altLang="zh-CN" dirty="0" smtClean="0"/>
              <a:t>义</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429186" y="3447099"/>
            <a:ext cx="1982239"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a:t>
            </a:r>
            <a:r>
              <a:rPr lang="en-US" altLang="zh-CN" dirty="0">
                <a:solidFill>
                  <a:schemeClr val="tx1"/>
                </a:solidFill>
              </a:rPr>
              <a:t>Class</a:t>
            </a:r>
            <a:r>
              <a:rPr lang="zh-CN" altLang="zh-CN" dirty="0">
                <a:solidFill>
                  <a:schemeClr val="tx1"/>
                </a:solidFill>
              </a:rPr>
              <a:t>语句</a:t>
            </a:r>
          </a:p>
        </p:txBody>
      </p:sp>
      <p:sp>
        <p:nvSpPr>
          <p:cNvPr id="15" name="文本占位符 5"/>
          <p:cNvSpPr txBox="1">
            <a:spLocks/>
          </p:cNvSpPr>
          <p:nvPr/>
        </p:nvSpPr>
        <p:spPr>
          <a:xfrm>
            <a:off x="5429186" y="4318969"/>
            <a:ext cx="1982239"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．创建方法</a:t>
            </a:r>
          </a:p>
        </p:txBody>
      </p:sp>
      <p:sp>
        <p:nvSpPr>
          <p:cNvPr id="16" name="文本占位符 5"/>
          <p:cNvSpPr txBox="1">
            <a:spLocks/>
          </p:cNvSpPr>
          <p:nvPr/>
        </p:nvSpPr>
        <p:spPr>
          <a:xfrm>
            <a:off x="5429185" y="3888277"/>
            <a:ext cx="1982240"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．类的定义位置</a:t>
            </a:r>
          </a:p>
        </p:txBody>
      </p:sp>
      <p:sp>
        <p:nvSpPr>
          <p:cNvPr id="17" name="文本占位符 5"/>
          <p:cNvSpPr txBox="1">
            <a:spLocks/>
          </p:cNvSpPr>
          <p:nvPr/>
        </p:nvSpPr>
        <p:spPr>
          <a:xfrm>
            <a:off x="5429185" y="4733679"/>
            <a:ext cx="1982239"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．创建属性</a:t>
            </a:r>
          </a:p>
        </p:txBody>
      </p:sp>
    </p:spTree>
    <p:extLst>
      <p:ext uri="{BB962C8B-B14F-4D97-AF65-F5344CB8AC3E}">
        <p14:creationId xmlns:p14="http://schemas.microsoft.com/office/powerpoint/2010/main" val="234786681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a:t>Class</a:t>
            </a:r>
            <a:r>
              <a:rPr lang="zh-CN" altLang="zh-CN" dirty="0"/>
              <a:t>语句</a:t>
            </a:r>
          </a:p>
        </p:txBody>
      </p:sp>
      <p:sp>
        <p:nvSpPr>
          <p:cNvPr id="3" name="矩形 2"/>
          <p:cNvSpPr/>
          <p:nvPr/>
        </p:nvSpPr>
        <p:spPr>
          <a:xfrm>
            <a:off x="1339892" y="775751"/>
            <a:ext cx="5634876" cy="353943"/>
          </a:xfrm>
          <a:prstGeom prst="rect">
            <a:avLst/>
          </a:prstGeom>
        </p:spPr>
        <p:txBody>
          <a:bodyPr wrap="none">
            <a:spAutoFit/>
          </a:bodyPr>
          <a:lstStyle/>
          <a:p>
            <a:pPr fontAlgn="ctr"/>
            <a:r>
              <a:rPr lang="en-US" altLang="zh-CN" dirty="0"/>
              <a:t>VB.NET</a:t>
            </a:r>
            <a:r>
              <a:rPr lang="zh-CN" altLang="zh-CN" dirty="0"/>
              <a:t>中的类通过</a:t>
            </a:r>
            <a:r>
              <a:rPr lang="en-US" altLang="zh-CN" dirty="0"/>
              <a:t>Class</a:t>
            </a:r>
            <a:r>
              <a:rPr lang="zh-CN" altLang="zh-CN" dirty="0"/>
              <a:t>语句来定义，它的语法格式如下：</a:t>
            </a:r>
          </a:p>
        </p:txBody>
      </p:sp>
      <p:sp>
        <p:nvSpPr>
          <p:cNvPr id="4" name="TextBox 3"/>
          <p:cNvSpPr txBox="1"/>
          <p:nvPr/>
        </p:nvSpPr>
        <p:spPr>
          <a:xfrm>
            <a:off x="1467292" y="1188134"/>
            <a:ext cx="8633637" cy="1259919"/>
          </a:xfrm>
          <a:prstGeom prst="roundRect">
            <a:avLst/>
          </a:prstGeom>
          <a:solidFill>
            <a:schemeClr val="accent5">
              <a:lumMod val="40000"/>
              <a:lumOff val="60000"/>
            </a:schemeClr>
          </a:solidFill>
        </p:spPr>
        <p:txBody>
          <a:bodyPr wrap="square" rtlCol="0">
            <a:spAutoFit/>
          </a:bodyPr>
          <a:lstStyle/>
          <a:p>
            <a:r>
              <a:rPr lang="en-US" altLang="zh-CN" dirty="0"/>
              <a:t>[</a:t>
            </a:r>
            <a:r>
              <a:rPr lang="en-US" altLang="zh-CN" dirty="0" err="1"/>
              <a:t>Public|Private|Protected|Friend|Protected</a:t>
            </a:r>
            <a:r>
              <a:rPr lang="en-US" altLang="zh-CN" dirty="0"/>
              <a:t> </a:t>
            </a:r>
            <a:r>
              <a:rPr lang="en-US" altLang="zh-CN" dirty="0" err="1"/>
              <a:t>Friend|Shadows</a:t>
            </a:r>
            <a:r>
              <a:rPr lang="en-US" altLang="zh-CN" dirty="0"/>
              <a:t>][</a:t>
            </a:r>
            <a:r>
              <a:rPr lang="en-US" altLang="zh-CN" dirty="0" err="1"/>
              <a:t>MustInherit</a:t>
            </a:r>
            <a:r>
              <a:rPr lang="en-US" altLang="zh-CN" dirty="0"/>
              <a:t> | </a:t>
            </a:r>
            <a:r>
              <a:rPr lang="en-US" altLang="zh-CN" dirty="0" err="1"/>
              <a:t>NotInheritable</a:t>
            </a:r>
            <a:r>
              <a:rPr lang="en-US" altLang="zh-CN" dirty="0"/>
              <a:t>]</a:t>
            </a:r>
            <a:endParaRPr lang="zh-CN" altLang="zh-CN" dirty="0"/>
          </a:p>
          <a:p>
            <a:r>
              <a:rPr lang="en-US" altLang="zh-CN" dirty="0"/>
              <a:t>Class </a:t>
            </a:r>
            <a:r>
              <a:rPr lang="zh-CN" altLang="zh-CN" dirty="0"/>
              <a:t>类名</a:t>
            </a:r>
            <a:r>
              <a:rPr lang="en-US" altLang="zh-CN" dirty="0"/>
              <a:t>[Inherits</a:t>
            </a:r>
            <a:r>
              <a:rPr lang="zh-CN" altLang="zh-CN" dirty="0"/>
              <a:t>基类名</a:t>
            </a:r>
            <a:r>
              <a:rPr lang="en-US" altLang="zh-CN" dirty="0"/>
              <a:t>][Implements </a:t>
            </a:r>
            <a:r>
              <a:rPr lang="zh-CN" altLang="zh-CN" dirty="0"/>
              <a:t>接口名</a:t>
            </a:r>
            <a:r>
              <a:rPr lang="en-US" altLang="zh-CN" dirty="0"/>
              <a:t>]</a:t>
            </a:r>
            <a:endParaRPr lang="zh-CN" altLang="zh-CN" dirty="0"/>
          </a:p>
          <a:p>
            <a:r>
              <a:rPr lang="en-US" altLang="zh-CN" dirty="0"/>
              <a:t>	[</a:t>
            </a:r>
            <a:r>
              <a:rPr lang="zh-CN" altLang="zh-CN" dirty="0"/>
              <a:t>语句</a:t>
            </a:r>
            <a:r>
              <a:rPr lang="en-US" altLang="zh-CN" dirty="0"/>
              <a:t>]</a:t>
            </a:r>
            <a:endParaRPr lang="zh-CN" altLang="zh-CN" dirty="0"/>
          </a:p>
          <a:p>
            <a:r>
              <a:rPr lang="en-US" altLang="zh-CN" dirty="0"/>
              <a:t>End </a:t>
            </a:r>
            <a:r>
              <a:rPr lang="en-US" altLang="zh-CN" dirty="0" smtClean="0"/>
              <a:t>Class</a:t>
            </a:r>
            <a:endParaRPr lang="zh-CN" altLang="zh-CN" dirty="0"/>
          </a:p>
        </p:txBody>
      </p:sp>
      <p:sp>
        <p:nvSpPr>
          <p:cNvPr id="5" name="燕尾形 4"/>
          <p:cNvSpPr/>
          <p:nvPr/>
        </p:nvSpPr>
        <p:spPr>
          <a:xfrm rot="5400000">
            <a:off x="1629439" y="3235040"/>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6" name="直接连接符 5"/>
          <p:cNvCxnSpPr/>
          <p:nvPr/>
        </p:nvCxnSpPr>
        <p:spPr>
          <a:xfrm>
            <a:off x="1764419" y="3666976"/>
            <a:ext cx="4019691"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47"/>
          <p:cNvSpPr>
            <a:spLocks noChangeArrowheads="1"/>
          </p:cNvSpPr>
          <p:nvPr/>
        </p:nvSpPr>
        <p:spPr bwMode="auto">
          <a:xfrm>
            <a:off x="2007383" y="2604855"/>
            <a:ext cx="4000012" cy="110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t>（</a:t>
            </a:r>
            <a:r>
              <a:rPr lang="en-US" altLang="zh-CN" sz="1400" dirty="0"/>
              <a:t>1</a:t>
            </a:r>
            <a:r>
              <a:rPr lang="zh-CN" altLang="zh-CN" sz="1400" dirty="0"/>
              <a:t>）</a:t>
            </a:r>
            <a:r>
              <a:rPr lang="en-US" altLang="zh-CN" sz="1400" dirty="0" err="1"/>
              <a:t>Public|Private|Protected|Friend|Protected</a:t>
            </a:r>
            <a:r>
              <a:rPr lang="en-US" altLang="zh-CN" sz="1400" dirty="0"/>
              <a:t> </a:t>
            </a:r>
            <a:r>
              <a:rPr lang="en-US" altLang="zh-CN" sz="1400" dirty="0" err="1"/>
              <a:t>Friend|Shadows</a:t>
            </a:r>
            <a:r>
              <a:rPr lang="zh-CN" altLang="zh-CN" sz="1400" dirty="0"/>
              <a:t>，可选项。指定类的作用域，即在何处可访问类中的成员，默认为</a:t>
            </a:r>
            <a:r>
              <a:rPr lang="en-US" altLang="zh-CN" sz="1400" dirty="0"/>
              <a:t>Friend</a:t>
            </a:r>
            <a:r>
              <a:rPr lang="zh-CN" altLang="zh-CN" sz="1400" dirty="0"/>
              <a:t>。</a:t>
            </a:r>
            <a:endParaRPr lang="zh-CN" altLang="en-US" sz="1400" dirty="0">
              <a:solidFill>
                <a:srgbClr val="333333"/>
              </a:solidFill>
              <a:sym typeface="微软雅黑" pitchFamily="34" charset="-122"/>
            </a:endParaRPr>
          </a:p>
        </p:txBody>
      </p:sp>
      <p:sp>
        <p:nvSpPr>
          <p:cNvPr id="9" name="燕尾形 8"/>
          <p:cNvSpPr/>
          <p:nvPr/>
        </p:nvSpPr>
        <p:spPr>
          <a:xfrm rot="5400000">
            <a:off x="1629439" y="4260887"/>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10" name="直接连接符 9"/>
          <p:cNvCxnSpPr/>
          <p:nvPr/>
        </p:nvCxnSpPr>
        <p:spPr>
          <a:xfrm>
            <a:off x="1764419" y="4692823"/>
            <a:ext cx="4019691"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矩形 47"/>
          <p:cNvSpPr>
            <a:spLocks noChangeArrowheads="1"/>
          </p:cNvSpPr>
          <p:nvPr/>
        </p:nvSpPr>
        <p:spPr bwMode="auto">
          <a:xfrm>
            <a:off x="2007383" y="4121084"/>
            <a:ext cx="3776727"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400" dirty="0"/>
              <a:t>（</a:t>
            </a:r>
            <a:r>
              <a:rPr lang="en-US" altLang="zh-CN" sz="1400" dirty="0"/>
              <a:t>2</a:t>
            </a:r>
            <a:r>
              <a:rPr lang="zh-CN" altLang="zh-CN" sz="1400" dirty="0"/>
              <a:t>）</a:t>
            </a:r>
            <a:r>
              <a:rPr lang="en-US" altLang="zh-CN" sz="1400" dirty="0" err="1"/>
              <a:t>MustInherit</a:t>
            </a:r>
            <a:r>
              <a:rPr lang="zh-CN" altLang="zh-CN" sz="1400" dirty="0"/>
              <a:t>，可选项。只能作为基类，表示只能通过派生类访问当前类的非共享成员。</a:t>
            </a:r>
          </a:p>
        </p:txBody>
      </p:sp>
      <p:sp>
        <p:nvSpPr>
          <p:cNvPr id="13" name="燕尾形 12"/>
          <p:cNvSpPr/>
          <p:nvPr/>
        </p:nvSpPr>
        <p:spPr>
          <a:xfrm rot="5400000">
            <a:off x="1629439" y="5340726"/>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14" name="直接连接符 13"/>
          <p:cNvCxnSpPr/>
          <p:nvPr/>
        </p:nvCxnSpPr>
        <p:spPr>
          <a:xfrm>
            <a:off x="1764419" y="5772661"/>
            <a:ext cx="4019691"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47"/>
          <p:cNvSpPr>
            <a:spLocks noChangeArrowheads="1"/>
          </p:cNvSpPr>
          <p:nvPr/>
        </p:nvSpPr>
        <p:spPr bwMode="auto">
          <a:xfrm>
            <a:off x="2007383" y="5261746"/>
            <a:ext cx="3776727"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400" dirty="0"/>
              <a:t>（</a:t>
            </a:r>
            <a:r>
              <a:rPr lang="en-US" altLang="zh-CN" sz="1400" dirty="0"/>
              <a:t>3</a:t>
            </a:r>
            <a:r>
              <a:rPr lang="zh-CN" altLang="zh-CN" sz="1400" dirty="0"/>
              <a:t>）</a:t>
            </a:r>
            <a:r>
              <a:rPr lang="en-US" altLang="zh-CN" sz="1400" dirty="0" err="1"/>
              <a:t>NotInheritable</a:t>
            </a:r>
            <a:r>
              <a:rPr lang="zh-CN" altLang="zh-CN" sz="1400" dirty="0"/>
              <a:t>，可选项。不能作为基类，表示当前类是不可继承的。</a:t>
            </a:r>
          </a:p>
        </p:txBody>
      </p:sp>
      <p:sp>
        <p:nvSpPr>
          <p:cNvPr id="17" name="燕尾形 16"/>
          <p:cNvSpPr/>
          <p:nvPr/>
        </p:nvSpPr>
        <p:spPr>
          <a:xfrm rot="5400000">
            <a:off x="6218535" y="3244402"/>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18" name="直接连接符 17"/>
          <p:cNvCxnSpPr/>
          <p:nvPr/>
        </p:nvCxnSpPr>
        <p:spPr>
          <a:xfrm>
            <a:off x="6353515" y="3676338"/>
            <a:ext cx="4098290" cy="31872"/>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矩形 47"/>
          <p:cNvSpPr>
            <a:spLocks noChangeArrowheads="1"/>
          </p:cNvSpPr>
          <p:nvPr/>
        </p:nvSpPr>
        <p:spPr bwMode="auto">
          <a:xfrm>
            <a:off x="6596479" y="3165422"/>
            <a:ext cx="3749000"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400" dirty="0"/>
              <a:t>（</a:t>
            </a:r>
            <a:r>
              <a:rPr lang="en-US" altLang="zh-CN" sz="1400" dirty="0"/>
              <a:t>4</a:t>
            </a:r>
            <a:r>
              <a:rPr lang="zh-CN" altLang="zh-CN" sz="1400" dirty="0"/>
              <a:t>）</a:t>
            </a:r>
            <a:r>
              <a:rPr lang="en-US" altLang="zh-CN" sz="1400" dirty="0"/>
              <a:t>Inherits</a:t>
            </a:r>
            <a:r>
              <a:rPr lang="zh-CN" altLang="zh-CN" sz="1400" dirty="0"/>
              <a:t>，可选项。表示当前类从名为“基类名”的类继承。</a:t>
            </a:r>
          </a:p>
        </p:txBody>
      </p:sp>
      <p:sp>
        <p:nvSpPr>
          <p:cNvPr id="21" name="燕尾形 20"/>
          <p:cNvSpPr/>
          <p:nvPr/>
        </p:nvSpPr>
        <p:spPr>
          <a:xfrm rot="5400000">
            <a:off x="6218535" y="4270249"/>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22" name="直接连接符 21"/>
          <p:cNvCxnSpPr/>
          <p:nvPr/>
        </p:nvCxnSpPr>
        <p:spPr>
          <a:xfrm>
            <a:off x="6353515" y="4702185"/>
            <a:ext cx="409829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矩形 47"/>
          <p:cNvSpPr>
            <a:spLocks noChangeArrowheads="1"/>
          </p:cNvSpPr>
          <p:nvPr/>
        </p:nvSpPr>
        <p:spPr bwMode="auto">
          <a:xfrm>
            <a:off x="6596479" y="4191269"/>
            <a:ext cx="3749000"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400" dirty="0"/>
              <a:t>（</a:t>
            </a:r>
            <a:r>
              <a:rPr lang="en-US" altLang="zh-CN" sz="1400" dirty="0"/>
              <a:t>5</a:t>
            </a:r>
            <a:r>
              <a:rPr lang="zh-CN" altLang="zh-CN" sz="1400" dirty="0"/>
              <a:t>）</a:t>
            </a:r>
            <a:r>
              <a:rPr lang="en-US" altLang="zh-CN" sz="1400" dirty="0"/>
              <a:t>Implements</a:t>
            </a:r>
            <a:r>
              <a:rPr lang="zh-CN" altLang="zh-CN" sz="1400" dirty="0"/>
              <a:t>，可选项。表示该类实现了接口成员。</a:t>
            </a:r>
          </a:p>
        </p:txBody>
      </p:sp>
      <p:sp>
        <p:nvSpPr>
          <p:cNvPr id="25" name="燕尾形 24"/>
          <p:cNvSpPr/>
          <p:nvPr/>
        </p:nvSpPr>
        <p:spPr>
          <a:xfrm rot="5400000">
            <a:off x="6218535" y="5350088"/>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cxnSp>
        <p:nvCxnSpPr>
          <p:cNvPr id="26" name="直接连接符 25"/>
          <p:cNvCxnSpPr/>
          <p:nvPr/>
        </p:nvCxnSpPr>
        <p:spPr>
          <a:xfrm>
            <a:off x="6353515" y="5782023"/>
            <a:ext cx="409829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矩形 47"/>
          <p:cNvSpPr>
            <a:spLocks noChangeArrowheads="1"/>
          </p:cNvSpPr>
          <p:nvPr/>
        </p:nvSpPr>
        <p:spPr bwMode="auto">
          <a:xfrm>
            <a:off x="6596479" y="5271108"/>
            <a:ext cx="3749000"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fontAlgn="ctr">
              <a:buNone/>
            </a:pPr>
            <a:r>
              <a:rPr lang="zh-CN" altLang="zh-CN" sz="1400" dirty="0"/>
              <a:t>（</a:t>
            </a:r>
            <a:r>
              <a:rPr lang="en-US" altLang="zh-CN" sz="1400" dirty="0"/>
              <a:t>6</a:t>
            </a:r>
            <a:r>
              <a:rPr lang="zh-CN" altLang="zh-CN" sz="1400" dirty="0"/>
              <a:t>）语句，可选项。包括类的变量、属性、事件、方法和嵌套类型的定义语句。</a:t>
            </a:r>
          </a:p>
        </p:txBody>
      </p:sp>
      <p:sp>
        <p:nvSpPr>
          <p:cNvPr id="35" name="矩形 34"/>
          <p:cNvSpPr/>
          <p:nvPr/>
        </p:nvSpPr>
        <p:spPr>
          <a:xfrm>
            <a:off x="1307994" y="2449598"/>
            <a:ext cx="838691" cy="353943"/>
          </a:xfrm>
          <a:prstGeom prst="rect">
            <a:avLst/>
          </a:prstGeom>
        </p:spPr>
        <p:txBody>
          <a:bodyPr wrap="none">
            <a:spAutoFit/>
          </a:bodyPr>
          <a:lstStyle/>
          <a:p>
            <a:pPr fontAlgn="ctr"/>
            <a:r>
              <a:rPr lang="zh-CN" altLang="zh-CN" b="1" dirty="0"/>
              <a:t>其中：</a:t>
            </a:r>
          </a:p>
        </p:txBody>
      </p:sp>
    </p:spTree>
    <p:extLst>
      <p:ext uri="{BB962C8B-B14F-4D97-AF65-F5344CB8AC3E}">
        <p14:creationId xmlns:p14="http://schemas.microsoft.com/office/powerpoint/2010/main" val="30008152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4000"/>
                            </p:stCondLst>
                            <p:childTnLst>
                              <p:par>
                                <p:cTn id="35" presetID="47"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5500"/>
                            </p:stCondLst>
                            <p:childTnLst>
                              <p:par>
                                <p:cTn id="48" presetID="47"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2" presetClass="entr" presetSubtype="8"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par>
                          <p:cTn id="60" fill="hold">
                            <p:stCondLst>
                              <p:cond delay="7000"/>
                            </p:stCondLst>
                            <p:childTnLst>
                              <p:par>
                                <p:cTn id="61" presetID="47"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childTnLst>
                          </p:cTn>
                        </p:par>
                        <p:par>
                          <p:cTn id="66" fill="hold">
                            <p:stCondLst>
                              <p:cond delay="8000"/>
                            </p:stCondLst>
                            <p:childTnLst>
                              <p:par>
                                <p:cTn id="67" presetID="22" presetClass="entr" presetSubtype="8"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8500"/>
                            </p:stCondLst>
                            <p:childTnLst>
                              <p:par>
                                <p:cTn id="74" presetID="47"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par>
                          <p:cTn id="79" fill="hold">
                            <p:stCondLst>
                              <p:cond delay="950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P spid="9" grpId="0" animBg="1"/>
      <p:bldP spid="12" grpId="0"/>
      <p:bldP spid="13" grpId="0" animBg="1"/>
      <p:bldP spid="16" grpId="0"/>
      <p:bldP spid="17" grpId="0" animBg="1"/>
      <p:bldP spid="20" grpId="0"/>
      <p:bldP spid="21" grpId="0" animBg="1"/>
      <p:bldP spid="24" grpId="0"/>
      <p:bldP spid="25" grpId="0" animBg="1"/>
      <p:bldP spid="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a:t>
            </a:r>
            <a:r>
              <a:rPr lang="en-US" altLang="zh-CN" dirty="0"/>
              <a:t>Class</a:t>
            </a:r>
            <a:r>
              <a:rPr lang="zh-CN" altLang="zh-CN" dirty="0"/>
              <a:t>语句</a:t>
            </a:r>
          </a:p>
        </p:txBody>
      </p:sp>
      <p:sp>
        <p:nvSpPr>
          <p:cNvPr id="3" name="TextBox 2"/>
          <p:cNvSpPr txBox="1"/>
          <p:nvPr/>
        </p:nvSpPr>
        <p:spPr>
          <a:xfrm>
            <a:off x="882502" y="914400"/>
            <a:ext cx="9675628" cy="1661993"/>
          </a:xfrm>
          <a:prstGeom prst="rect">
            <a:avLst/>
          </a:prstGeom>
          <a:noFill/>
        </p:spPr>
        <p:txBody>
          <a:bodyPr wrap="square" rtlCol="0">
            <a:spAutoFit/>
          </a:bodyPr>
          <a:lstStyle/>
          <a:p>
            <a:pPr indent="446088" fontAlgn="ctr">
              <a:lnSpc>
                <a:spcPct val="150000"/>
              </a:lnSpc>
            </a:pPr>
            <a:r>
              <a:rPr lang="en-US" altLang="zh-CN" dirty="0"/>
              <a:t>Class</a:t>
            </a:r>
            <a:r>
              <a:rPr lang="zh-CN" altLang="zh-CN" dirty="0"/>
              <a:t>语句大体上分为选项和主体两部分。其中，主体部分以</a:t>
            </a:r>
            <a:r>
              <a:rPr lang="en-US" altLang="zh-CN" dirty="0"/>
              <a:t>Class</a:t>
            </a:r>
            <a:r>
              <a:rPr lang="zh-CN" altLang="zh-CN" dirty="0"/>
              <a:t>开头，以</a:t>
            </a:r>
            <a:r>
              <a:rPr lang="en-US" altLang="zh-CN" dirty="0"/>
              <a:t>End Class</a:t>
            </a:r>
            <a:r>
              <a:rPr lang="zh-CN" altLang="zh-CN" dirty="0"/>
              <a:t>结束，称为</a:t>
            </a:r>
            <a:r>
              <a:rPr lang="en-US" altLang="zh-CN" dirty="0"/>
              <a:t>Class</a:t>
            </a:r>
            <a:r>
              <a:rPr lang="zh-CN" altLang="zh-CN" dirty="0"/>
              <a:t>块，它是类的声明和实现部分，类定义的代码都在这一部分。选项部分位于</a:t>
            </a:r>
            <a:r>
              <a:rPr lang="en-US" altLang="zh-CN" dirty="0"/>
              <a:t>Class</a:t>
            </a:r>
            <a:r>
              <a:rPr lang="zh-CN" altLang="zh-CN" dirty="0"/>
              <a:t>前，包含访问修饰和继承性声明。</a:t>
            </a:r>
          </a:p>
          <a:p>
            <a:pPr indent="446088" fontAlgn="ctr">
              <a:lnSpc>
                <a:spcPct val="150000"/>
              </a:lnSpc>
            </a:pPr>
            <a:r>
              <a:rPr lang="zh-CN" altLang="zh-CN" dirty="0"/>
              <a:t>例如，下例定义了一个类，类名为</a:t>
            </a:r>
            <a:r>
              <a:rPr lang="en-US" altLang="zh-CN" dirty="0"/>
              <a:t>Class1</a:t>
            </a:r>
            <a:r>
              <a:rPr lang="zh-CN" altLang="zh-CN" dirty="0"/>
              <a:t>，类中仅声明了一个公用变量</a:t>
            </a:r>
            <a:r>
              <a:rPr lang="en-US" altLang="zh-CN" dirty="0"/>
              <a:t>x</a:t>
            </a:r>
            <a:r>
              <a:rPr lang="zh-CN" altLang="zh-CN" dirty="0" smtClean="0"/>
              <a:t>：</a:t>
            </a:r>
            <a:endParaRPr lang="zh-CN" altLang="zh-CN" dirty="0"/>
          </a:p>
        </p:txBody>
      </p:sp>
      <p:sp>
        <p:nvSpPr>
          <p:cNvPr id="4" name="TextBox 3"/>
          <p:cNvSpPr txBox="1"/>
          <p:nvPr/>
        </p:nvSpPr>
        <p:spPr>
          <a:xfrm>
            <a:off x="1456660" y="2711302"/>
            <a:ext cx="8293396" cy="970478"/>
          </a:xfrm>
          <a:prstGeom prst="roundRect">
            <a:avLst/>
          </a:prstGeom>
          <a:solidFill>
            <a:schemeClr val="accent5">
              <a:lumMod val="40000"/>
              <a:lumOff val="60000"/>
            </a:schemeClr>
          </a:solidFill>
        </p:spPr>
        <p:txBody>
          <a:bodyPr wrap="square" rtlCol="0">
            <a:spAutoFit/>
          </a:bodyPr>
          <a:lstStyle/>
          <a:p>
            <a:r>
              <a:rPr lang="en-US" altLang="zh-CN" dirty="0"/>
              <a:t>Public Class Class1</a:t>
            </a:r>
            <a:endParaRPr lang="zh-CN" altLang="zh-CN" dirty="0"/>
          </a:p>
          <a:p>
            <a:r>
              <a:rPr lang="en-US" altLang="zh-CN" dirty="0"/>
              <a:t>	Public x As Integer = 10</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19894024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．类的定义位置</a:t>
            </a:r>
          </a:p>
        </p:txBody>
      </p:sp>
      <p:sp>
        <p:nvSpPr>
          <p:cNvPr id="3" name="TextBox 2"/>
          <p:cNvSpPr txBox="1"/>
          <p:nvPr/>
        </p:nvSpPr>
        <p:spPr>
          <a:xfrm>
            <a:off x="744279" y="818707"/>
            <a:ext cx="9781954" cy="1661993"/>
          </a:xfrm>
          <a:prstGeom prst="rect">
            <a:avLst/>
          </a:prstGeom>
          <a:noFill/>
        </p:spPr>
        <p:txBody>
          <a:bodyPr wrap="square" rtlCol="0">
            <a:spAutoFit/>
          </a:bodyPr>
          <a:lstStyle/>
          <a:p>
            <a:pPr indent="446088" fontAlgn="ctr"/>
            <a:r>
              <a:rPr lang="zh-CN" altLang="zh-CN" b="1" dirty="0"/>
              <a:t>（</a:t>
            </a:r>
            <a:r>
              <a:rPr lang="en-US" altLang="zh-CN" b="1" dirty="0"/>
              <a:t>1</a:t>
            </a:r>
            <a:r>
              <a:rPr lang="zh-CN" altLang="zh-CN" b="1" dirty="0"/>
              <a:t>）放在窗体或模块文件中</a:t>
            </a:r>
          </a:p>
          <a:p>
            <a:pPr indent="446088" fontAlgn="ctr"/>
            <a:r>
              <a:rPr lang="zh-CN" altLang="zh-CN" dirty="0"/>
              <a:t>在</a:t>
            </a:r>
            <a:r>
              <a:rPr lang="en-US" altLang="zh-CN" dirty="0"/>
              <a:t>Windows</a:t>
            </a:r>
            <a:r>
              <a:rPr lang="zh-CN" altLang="zh-CN" dirty="0"/>
              <a:t>窗体文件、</a:t>
            </a:r>
            <a:r>
              <a:rPr lang="en-US" altLang="zh-CN" dirty="0"/>
              <a:t>Web</a:t>
            </a:r>
            <a:r>
              <a:rPr lang="zh-CN" altLang="zh-CN" dirty="0"/>
              <a:t>窗体文件、模块文件中都可以定义类。</a:t>
            </a:r>
          </a:p>
          <a:p>
            <a:pPr indent="446088" fontAlgn="ctr"/>
            <a:r>
              <a:rPr lang="zh-CN" altLang="zh-CN" b="1" dirty="0"/>
              <a:t>（</a:t>
            </a:r>
            <a:r>
              <a:rPr lang="en-US" altLang="zh-CN" b="1" dirty="0"/>
              <a:t>2</a:t>
            </a:r>
            <a:r>
              <a:rPr lang="zh-CN" altLang="zh-CN" b="1" dirty="0"/>
              <a:t>）放在项目内的单独文件中</a:t>
            </a:r>
          </a:p>
          <a:p>
            <a:pPr indent="446088" fontAlgn="ctr"/>
            <a:r>
              <a:rPr lang="zh-CN" altLang="zh-CN" dirty="0"/>
              <a:t>自定义类可以作为单独文件放在项目中。方法是，建立一个项目后，执行“项目”→“添加类”菜单命令，打开“添加新项”对话框，如图</a:t>
            </a:r>
            <a:r>
              <a:rPr lang="en-US" altLang="zh-CN" dirty="0"/>
              <a:t>5.17</a:t>
            </a:r>
            <a:r>
              <a:rPr lang="zh-CN" altLang="zh-CN" dirty="0"/>
              <a:t>所示，选择“类”模板，并在“名称”栏内输入要建立的类文件名，然后单击“添加”按钮即可</a:t>
            </a:r>
            <a:r>
              <a:rPr lang="zh-CN" altLang="zh-CN" dirty="0" smtClean="0"/>
              <a:t>。</a:t>
            </a:r>
            <a:endParaRPr lang="zh-CN" altLang="zh-CN" dirty="0"/>
          </a:p>
        </p:txBody>
      </p:sp>
      <p:pic>
        <p:nvPicPr>
          <p:cNvPr id="34818" name="Picture 2" descr="5t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618" y="2603685"/>
            <a:ext cx="5122143" cy="35367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3409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．类的定义位置</a:t>
            </a:r>
          </a:p>
        </p:txBody>
      </p:sp>
      <p:sp>
        <p:nvSpPr>
          <p:cNvPr id="3" name="TextBox 2"/>
          <p:cNvSpPr txBox="1"/>
          <p:nvPr/>
        </p:nvSpPr>
        <p:spPr>
          <a:xfrm>
            <a:off x="839972" y="839972"/>
            <a:ext cx="9420447" cy="1138773"/>
          </a:xfrm>
          <a:prstGeom prst="rect">
            <a:avLst/>
          </a:prstGeom>
          <a:noFill/>
        </p:spPr>
        <p:txBody>
          <a:bodyPr wrap="square" rtlCol="0">
            <a:spAutoFit/>
          </a:bodyPr>
          <a:lstStyle/>
          <a:p>
            <a:pPr indent="446088" fontAlgn="ctr"/>
            <a:r>
              <a:rPr lang="zh-CN" altLang="zh-CN" b="1" dirty="0"/>
              <a:t>（</a:t>
            </a:r>
            <a:r>
              <a:rPr lang="en-US" altLang="zh-CN" b="1" dirty="0"/>
              <a:t>3</a:t>
            </a:r>
            <a:r>
              <a:rPr lang="zh-CN" altLang="zh-CN" b="1" dirty="0"/>
              <a:t>）放在单独的项目中</a:t>
            </a:r>
          </a:p>
          <a:p>
            <a:pPr indent="446088" fontAlgn="ctr"/>
            <a:r>
              <a:rPr lang="zh-CN" altLang="zh-CN" dirty="0"/>
              <a:t>当要建立的类较多时，可以把类放在一个项目中，这个项目称为“类库”。方法是：执行“文件”→“新建项目”菜单命令，打开“新建项目”对话框，如图</a:t>
            </a:r>
            <a:r>
              <a:rPr lang="en-US" altLang="zh-CN" dirty="0"/>
              <a:t>5.18</a:t>
            </a:r>
            <a:r>
              <a:rPr lang="zh-CN" altLang="zh-CN" dirty="0"/>
              <a:t>所示，选择“类库”模板，并在“名称”栏内输入要建立的类库文件名，然后单击“确定”按钮即可</a:t>
            </a:r>
            <a:r>
              <a:rPr lang="zh-CN" altLang="zh-CN" dirty="0" smtClean="0"/>
              <a:t>。</a:t>
            </a:r>
            <a:endParaRPr lang="zh-CN" altLang="zh-CN" dirty="0"/>
          </a:p>
        </p:txBody>
      </p:sp>
      <p:pic>
        <p:nvPicPr>
          <p:cNvPr id="35842" name="Picture 2" descr="5t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5972" y="1978745"/>
            <a:ext cx="5135526" cy="35866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514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．创建方法</a:t>
            </a:r>
          </a:p>
        </p:txBody>
      </p:sp>
      <p:sp>
        <p:nvSpPr>
          <p:cNvPr id="3" name="TextBox 2"/>
          <p:cNvSpPr txBox="1"/>
          <p:nvPr/>
        </p:nvSpPr>
        <p:spPr>
          <a:xfrm>
            <a:off x="988829" y="935665"/>
            <a:ext cx="9037674" cy="1138773"/>
          </a:xfrm>
          <a:prstGeom prst="rect">
            <a:avLst/>
          </a:prstGeom>
          <a:noFill/>
        </p:spPr>
        <p:txBody>
          <a:bodyPr wrap="square" rtlCol="0">
            <a:spAutoFit/>
          </a:bodyPr>
          <a:lstStyle/>
          <a:p>
            <a:pPr indent="446088"/>
            <a:r>
              <a:rPr lang="zh-CN" altLang="zh-CN" dirty="0"/>
              <a:t>方法就是封装在类（或对象）内部的操作程序，它描述了对象执行操作的算法，告诉对象怎样对消息做出响应。要创建方法，实际上就是在类中定义过程，定义的方法与第</a:t>
            </a:r>
            <a:r>
              <a:rPr lang="en-US" altLang="zh-CN" dirty="0"/>
              <a:t>3</a:t>
            </a:r>
            <a:r>
              <a:rPr lang="zh-CN" altLang="zh-CN" dirty="0"/>
              <a:t>章</a:t>
            </a:r>
            <a:r>
              <a:rPr lang="en-US" altLang="zh-CN" dirty="0"/>
              <a:t>3.6.1</a:t>
            </a:r>
            <a:r>
              <a:rPr lang="zh-CN" altLang="zh-CN" dirty="0"/>
              <a:t>节介绍的相同。</a:t>
            </a:r>
          </a:p>
          <a:p>
            <a:pPr indent="446088"/>
            <a:r>
              <a:rPr lang="zh-CN" altLang="zh-CN" dirty="0" smtClean="0"/>
              <a:t>例如</a:t>
            </a:r>
            <a:r>
              <a:rPr lang="zh-CN" altLang="zh-CN" dirty="0"/>
              <a:t>，下例定义了一个类，类名为</a:t>
            </a:r>
            <a:r>
              <a:rPr lang="en-US" altLang="zh-CN" dirty="0"/>
              <a:t>Class1</a:t>
            </a:r>
            <a:r>
              <a:rPr lang="zh-CN" altLang="zh-CN" dirty="0"/>
              <a:t>，类中仅声明了一个公用过程</a:t>
            </a:r>
            <a:r>
              <a:rPr lang="en-US" altLang="zh-CN" dirty="0" err="1"/>
              <a:t>ShowInfo</a:t>
            </a:r>
            <a:r>
              <a:rPr lang="zh-CN" altLang="zh-CN" dirty="0" smtClean="0"/>
              <a:t>：</a:t>
            </a:r>
            <a:endParaRPr lang="zh-CN" altLang="zh-CN" dirty="0"/>
          </a:p>
        </p:txBody>
      </p:sp>
      <p:sp>
        <p:nvSpPr>
          <p:cNvPr id="4" name="TextBox 3"/>
          <p:cNvSpPr txBox="1"/>
          <p:nvPr/>
        </p:nvSpPr>
        <p:spPr>
          <a:xfrm>
            <a:off x="1477926" y="2074438"/>
            <a:ext cx="8431618" cy="1549360"/>
          </a:xfrm>
          <a:prstGeom prst="roundRect">
            <a:avLst>
              <a:gd name="adj" fmla="val 7746"/>
            </a:avLst>
          </a:prstGeom>
          <a:solidFill>
            <a:schemeClr val="accent5">
              <a:lumMod val="40000"/>
              <a:lumOff val="60000"/>
            </a:schemeClr>
          </a:solidFill>
        </p:spPr>
        <p:txBody>
          <a:bodyPr wrap="square" rtlCol="0">
            <a:spAutoFit/>
          </a:bodyPr>
          <a:lstStyle/>
          <a:p>
            <a:r>
              <a:rPr lang="en-US" altLang="zh-CN" dirty="0"/>
              <a:t>Class Class1</a:t>
            </a:r>
            <a:endParaRPr lang="zh-CN" altLang="zh-CN" dirty="0"/>
          </a:p>
          <a:p>
            <a:r>
              <a:rPr lang="en-US" altLang="zh-CN" dirty="0"/>
              <a:t>	Public Sub </a:t>
            </a:r>
            <a:r>
              <a:rPr lang="en-US" altLang="zh-CN" dirty="0" err="1"/>
              <a:t>ShowInfo</a:t>
            </a:r>
            <a:r>
              <a:rPr lang="en-US" altLang="zh-CN" dirty="0"/>
              <a:t>()</a:t>
            </a:r>
            <a:endParaRPr lang="zh-CN" altLang="zh-CN" dirty="0"/>
          </a:p>
          <a:p>
            <a:r>
              <a:rPr lang="en-US" altLang="zh-CN" dirty="0"/>
              <a:t>   		</a:t>
            </a:r>
            <a:r>
              <a:rPr lang="en-US" altLang="zh-CN" dirty="0" err="1"/>
              <a:t>Debug.WriteLine</a:t>
            </a:r>
            <a:r>
              <a:rPr lang="en-US" altLang="zh-CN" dirty="0"/>
              <a:t>("Hello")			' </a:t>
            </a:r>
            <a:r>
              <a:rPr lang="zh-CN" altLang="zh-CN" dirty="0"/>
              <a:t>显示</a:t>
            </a:r>
            <a:r>
              <a:rPr lang="en-US" altLang="zh-CN" dirty="0"/>
              <a:t>Hello</a:t>
            </a:r>
            <a:r>
              <a:rPr lang="zh-CN" altLang="zh-CN" dirty="0"/>
              <a:t>信息</a:t>
            </a:r>
          </a:p>
          <a:p>
            <a:r>
              <a:rPr lang="en-US" altLang="zh-CN" dirty="0"/>
              <a:t>   	End Sub</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21584472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．创建属性</a:t>
            </a:r>
          </a:p>
        </p:txBody>
      </p:sp>
      <p:sp>
        <p:nvSpPr>
          <p:cNvPr id="3" name="TextBox 2"/>
          <p:cNvSpPr txBox="1"/>
          <p:nvPr/>
        </p:nvSpPr>
        <p:spPr>
          <a:xfrm>
            <a:off x="946298" y="893135"/>
            <a:ext cx="9367283" cy="877163"/>
          </a:xfrm>
          <a:prstGeom prst="rect">
            <a:avLst/>
          </a:prstGeom>
          <a:noFill/>
        </p:spPr>
        <p:txBody>
          <a:bodyPr wrap="square" rtlCol="0">
            <a:spAutoFit/>
          </a:bodyPr>
          <a:lstStyle/>
          <a:p>
            <a:pPr indent="446088"/>
            <a:r>
              <a:rPr lang="zh-CN" altLang="zh-CN" dirty="0"/>
              <a:t>创建属性使用</a:t>
            </a:r>
            <a:r>
              <a:rPr lang="en-US" altLang="zh-CN" dirty="0"/>
              <a:t>Property</a:t>
            </a:r>
            <a:r>
              <a:rPr lang="zh-CN" altLang="zh-CN" dirty="0"/>
              <a:t>语句，因为属性可以有返回值，也可以赋值，创建属性的关键在于如何实现返回属性值和给属性赋值，分别使用</a:t>
            </a:r>
            <a:r>
              <a:rPr lang="en-US" altLang="zh-CN" dirty="0"/>
              <a:t>Get</a:t>
            </a:r>
            <a:r>
              <a:rPr lang="zh-CN" altLang="zh-CN" dirty="0"/>
              <a:t>语句和</a:t>
            </a:r>
            <a:r>
              <a:rPr lang="en-US" altLang="zh-CN" dirty="0"/>
              <a:t>Set</a:t>
            </a:r>
            <a:r>
              <a:rPr lang="zh-CN" altLang="zh-CN" dirty="0"/>
              <a:t>语句实现。</a:t>
            </a:r>
            <a:r>
              <a:rPr lang="en-US" altLang="zh-CN" dirty="0"/>
              <a:t>VB.NET</a:t>
            </a:r>
            <a:r>
              <a:rPr lang="zh-CN" altLang="zh-CN" dirty="0"/>
              <a:t>中是通过</a:t>
            </a:r>
            <a:r>
              <a:rPr lang="en-US" altLang="zh-CN" dirty="0"/>
              <a:t>Property</a:t>
            </a:r>
            <a:r>
              <a:rPr lang="zh-CN" altLang="zh-CN" dirty="0"/>
              <a:t>语句来定义属性的，它的语法格式如下</a:t>
            </a:r>
            <a:r>
              <a:rPr lang="zh-CN" altLang="zh-CN" dirty="0" smtClean="0"/>
              <a:t>：</a:t>
            </a:r>
            <a:endParaRPr lang="zh-CN" altLang="zh-CN" dirty="0"/>
          </a:p>
        </p:txBody>
      </p:sp>
      <p:sp>
        <p:nvSpPr>
          <p:cNvPr id="4" name="TextBox 3"/>
          <p:cNvSpPr txBox="1"/>
          <p:nvPr/>
        </p:nvSpPr>
        <p:spPr>
          <a:xfrm>
            <a:off x="1584251" y="1770298"/>
            <a:ext cx="8250865" cy="2517815"/>
          </a:xfrm>
          <a:prstGeom prst="roundRect">
            <a:avLst>
              <a:gd name="adj" fmla="val 4884"/>
            </a:avLst>
          </a:prstGeom>
          <a:solidFill>
            <a:schemeClr val="accent5">
              <a:lumMod val="40000"/>
              <a:lumOff val="60000"/>
            </a:schemeClr>
          </a:solidFill>
        </p:spPr>
        <p:txBody>
          <a:bodyPr wrap="square" rtlCol="0">
            <a:spAutoFit/>
          </a:bodyPr>
          <a:lstStyle/>
          <a:p>
            <a:r>
              <a:rPr lang="en-US" altLang="zh-CN" dirty="0"/>
              <a:t>[Default] [</a:t>
            </a:r>
            <a:r>
              <a:rPr lang="en-US" altLang="zh-CN" dirty="0" err="1"/>
              <a:t>Public|Private|Protected|Friend|Protected</a:t>
            </a:r>
            <a:r>
              <a:rPr lang="en-US" altLang="zh-CN" dirty="0"/>
              <a:t> Friend] [</a:t>
            </a:r>
            <a:r>
              <a:rPr lang="en-US" altLang="zh-CN" dirty="0" err="1"/>
              <a:t>ReadOnly|WriteOnly</a:t>
            </a:r>
            <a:r>
              <a:rPr lang="en-US" altLang="zh-CN" dirty="0"/>
              <a:t>]</a:t>
            </a:r>
            <a:endParaRPr lang="zh-CN" altLang="zh-CN" dirty="0"/>
          </a:p>
          <a:p>
            <a:r>
              <a:rPr lang="en-US" altLang="zh-CN" dirty="0"/>
              <a:t>Property </a:t>
            </a:r>
            <a:r>
              <a:rPr lang="zh-CN" altLang="zh-CN" dirty="0"/>
              <a:t>属性名</a:t>
            </a:r>
            <a:r>
              <a:rPr lang="en-US" altLang="zh-CN" dirty="0"/>
              <a:t>([</a:t>
            </a:r>
            <a:r>
              <a:rPr lang="en-US" altLang="zh-CN" dirty="0" err="1"/>
              <a:t>ByVal</a:t>
            </a:r>
            <a:r>
              <a:rPr lang="en-US" altLang="zh-CN" dirty="0"/>
              <a:t> </a:t>
            </a:r>
            <a:r>
              <a:rPr lang="zh-CN" altLang="zh-CN" dirty="0"/>
              <a:t>参数列表</a:t>
            </a:r>
            <a:r>
              <a:rPr lang="en-US" altLang="zh-CN" dirty="0"/>
              <a:t>]) [As </a:t>
            </a:r>
            <a:r>
              <a:rPr lang="zh-CN" altLang="zh-CN" dirty="0"/>
              <a:t>类型</a:t>
            </a:r>
            <a:r>
              <a:rPr lang="en-US" altLang="zh-CN" dirty="0"/>
              <a:t>]</a:t>
            </a:r>
            <a:endParaRPr lang="zh-CN" altLang="zh-CN" dirty="0"/>
          </a:p>
          <a:p>
            <a:r>
              <a:rPr lang="en-US" altLang="zh-CN" dirty="0"/>
              <a:t>	Get</a:t>
            </a:r>
            <a:endParaRPr lang="zh-CN" altLang="zh-CN" dirty="0"/>
          </a:p>
          <a:p>
            <a:r>
              <a:rPr lang="en-US" altLang="zh-CN" dirty="0"/>
              <a:t>		[</a:t>
            </a:r>
            <a:r>
              <a:rPr lang="zh-CN" altLang="zh-CN" dirty="0"/>
              <a:t>语句块</a:t>
            </a:r>
            <a:r>
              <a:rPr lang="en-US" altLang="zh-CN" dirty="0"/>
              <a:t>]</a:t>
            </a:r>
            <a:endParaRPr lang="zh-CN" altLang="zh-CN" dirty="0"/>
          </a:p>
          <a:p>
            <a:r>
              <a:rPr lang="en-US" altLang="zh-CN" dirty="0"/>
              <a:t>	End Get</a:t>
            </a:r>
            <a:endParaRPr lang="zh-CN" altLang="zh-CN" dirty="0"/>
          </a:p>
          <a:p>
            <a:r>
              <a:rPr lang="en-US" altLang="zh-CN" dirty="0"/>
              <a:t>	Set(</a:t>
            </a:r>
            <a:r>
              <a:rPr lang="en-US" altLang="zh-CN" dirty="0" err="1"/>
              <a:t>ByVal</a:t>
            </a:r>
            <a:r>
              <a:rPr lang="en-US" altLang="zh-CN" dirty="0"/>
              <a:t> Value As</a:t>
            </a:r>
            <a:r>
              <a:rPr lang="zh-CN" altLang="zh-CN" dirty="0"/>
              <a:t>类型</a:t>
            </a:r>
            <a:r>
              <a:rPr lang="en-US" altLang="zh-CN" dirty="0"/>
              <a:t>)</a:t>
            </a:r>
            <a:endParaRPr lang="zh-CN" altLang="zh-CN" dirty="0"/>
          </a:p>
          <a:p>
            <a:r>
              <a:rPr lang="en-US" altLang="zh-CN" dirty="0"/>
              <a:t>		[</a:t>
            </a:r>
            <a:r>
              <a:rPr lang="zh-CN" altLang="zh-CN" dirty="0"/>
              <a:t>语句块</a:t>
            </a:r>
            <a:r>
              <a:rPr lang="en-US" altLang="zh-CN" dirty="0"/>
              <a:t>]</a:t>
            </a:r>
            <a:endParaRPr lang="zh-CN" altLang="zh-CN" dirty="0"/>
          </a:p>
          <a:p>
            <a:r>
              <a:rPr lang="en-US" altLang="zh-CN" dirty="0"/>
              <a:t>	End Set</a:t>
            </a:r>
            <a:endParaRPr lang="zh-CN" altLang="zh-CN" dirty="0"/>
          </a:p>
          <a:p>
            <a:r>
              <a:rPr lang="en-US" altLang="zh-CN" dirty="0"/>
              <a:t>End </a:t>
            </a:r>
            <a:r>
              <a:rPr lang="en-US" altLang="zh-CN" dirty="0" smtClean="0"/>
              <a:t>Class</a:t>
            </a:r>
          </a:p>
        </p:txBody>
      </p:sp>
      <p:sp>
        <p:nvSpPr>
          <p:cNvPr id="5" name="TextBox 4"/>
          <p:cNvSpPr txBox="1"/>
          <p:nvPr/>
        </p:nvSpPr>
        <p:spPr>
          <a:xfrm>
            <a:off x="1041991" y="4288113"/>
            <a:ext cx="9271590" cy="166199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a:t>
            </a:r>
            <a:r>
              <a:rPr lang="en-US" altLang="zh-CN" dirty="0" err="1"/>
              <a:t>Public|Private|Protected|Friend|Protected</a:t>
            </a:r>
            <a:r>
              <a:rPr lang="en-US" altLang="zh-CN" dirty="0"/>
              <a:t> Friend</a:t>
            </a:r>
            <a:r>
              <a:rPr lang="zh-CN" altLang="zh-CN" dirty="0"/>
              <a:t>，可选项。指定属性的可访问性，其含义与类定义中相同。</a:t>
            </a:r>
          </a:p>
          <a:p>
            <a:pPr indent="446088" fontAlgn="ctr"/>
            <a:r>
              <a:rPr lang="zh-CN" altLang="zh-CN" dirty="0"/>
              <a:t>（</a:t>
            </a:r>
            <a:r>
              <a:rPr lang="en-US" altLang="zh-CN" dirty="0"/>
              <a:t>2</a:t>
            </a:r>
            <a:r>
              <a:rPr lang="zh-CN" altLang="zh-CN" dirty="0"/>
              <a:t>）</a:t>
            </a:r>
            <a:r>
              <a:rPr lang="en-US" altLang="zh-CN" dirty="0" err="1"/>
              <a:t>Default|ReadOnly|WriteOnly</a:t>
            </a:r>
            <a:r>
              <a:rPr lang="zh-CN" altLang="zh-CN" dirty="0"/>
              <a:t>，可选项。分别定义该属性为默认属性、只读属性、只写属性。若省略，则定义的是读</a:t>
            </a:r>
            <a:r>
              <a:rPr lang="en-US" altLang="zh-CN" dirty="0"/>
              <a:t>/</a:t>
            </a:r>
            <a:r>
              <a:rPr lang="zh-CN" altLang="zh-CN" dirty="0"/>
              <a:t>写属性。</a:t>
            </a:r>
          </a:p>
          <a:p>
            <a:pPr indent="446088" fontAlgn="ctr"/>
            <a:r>
              <a:rPr lang="zh-CN" altLang="zh-CN" dirty="0"/>
              <a:t>（</a:t>
            </a:r>
            <a:r>
              <a:rPr lang="en-US" altLang="zh-CN" dirty="0"/>
              <a:t>3</a:t>
            </a:r>
            <a:r>
              <a:rPr lang="zh-CN" altLang="zh-CN" dirty="0"/>
              <a:t>）参数列表，可选项。当定义默认属性时，必须带有参数</a:t>
            </a:r>
            <a:r>
              <a:rPr lang="zh-CN" altLang="zh-CN" dirty="0" smtClean="0"/>
              <a:t>。</a:t>
            </a:r>
            <a:endParaRPr lang="zh-CN" altLang="zh-CN" dirty="0"/>
          </a:p>
        </p:txBody>
      </p:sp>
    </p:spTree>
    <p:extLst>
      <p:ext uri="{BB962C8B-B14F-4D97-AF65-F5344CB8AC3E}">
        <p14:creationId xmlns:p14="http://schemas.microsoft.com/office/powerpoint/2010/main" val="3410949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2961283"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．枚举类型的使用</a:t>
            </a:r>
          </a:p>
        </p:txBody>
      </p:sp>
      <p:sp>
        <p:nvSpPr>
          <p:cNvPr id="3" name="矩形 2"/>
          <p:cNvSpPr/>
          <p:nvPr/>
        </p:nvSpPr>
        <p:spPr>
          <a:xfrm>
            <a:off x="1161685" y="1164233"/>
            <a:ext cx="5474576" cy="353943"/>
          </a:xfrm>
          <a:prstGeom prst="rect">
            <a:avLst/>
          </a:prstGeom>
        </p:spPr>
        <p:txBody>
          <a:bodyPr wrap="none">
            <a:spAutoFit/>
          </a:bodyPr>
          <a:lstStyle/>
          <a:p>
            <a:pPr fontAlgn="ctr"/>
            <a:r>
              <a:rPr lang="zh-CN" altLang="zh-CN" dirty="0"/>
              <a:t>运行该程序，单击“开始”按钮后的界面如图</a:t>
            </a:r>
            <a:r>
              <a:rPr lang="en-US" altLang="zh-CN" dirty="0"/>
              <a:t>5.1</a:t>
            </a:r>
            <a:r>
              <a:rPr lang="zh-CN" altLang="zh-CN" dirty="0"/>
              <a:t>所示。</a:t>
            </a:r>
          </a:p>
        </p:txBody>
      </p:sp>
      <p:pic>
        <p:nvPicPr>
          <p:cNvPr id="1026" name="Picture 2" descr="5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8232" y="1857650"/>
            <a:ext cx="3836655" cy="183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819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．创建属性</a:t>
            </a:r>
          </a:p>
        </p:txBody>
      </p:sp>
      <p:sp>
        <p:nvSpPr>
          <p:cNvPr id="3" name="TextBox 2"/>
          <p:cNvSpPr txBox="1"/>
          <p:nvPr/>
        </p:nvSpPr>
        <p:spPr>
          <a:xfrm>
            <a:off x="797442" y="829340"/>
            <a:ext cx="9622465" cy="877163"/>
          </a:xfrm>
          <a:prstGeom prst="rect">
            <a:avLst/>
          </a:prstGeom>
          <a:noFill/>
        </p:spPr>
        <p:txBody>
          <a:bodyPr wrap="square" rtlCol="0">
            <a:spAutoFit/>
          </a:bodyPr>
          <a:lstStyle/>
          <a:p>
            <a:pPr indent="446088"/>
            <a:r>
              <a:rPr lang="zh-CN" altLang="zh-CN" dirty="0"/>
              <a:t>由于属性不会分配任何存储区，因此在创建属性时，必须在类中声明一个变量，用于存储属性值。为了保护属性值不被直接修改，应声明为</a:t>
            </a:r>
            <a:r>
              <a:rPr lang="en-US" altLang="zh-CN" dirty="0"/>
              <a:t>Private</a:t>
            </a:r>
            <a:r>
              <a:rPr lang="zh-CN" altLang="zh-CN" dirty="0"/>
              <a:t>（私有）。例如，下例定义了一个类，类中声明了一个可读写的属性</a:t>
            </a:r>
            <a:r>
              <a:rPr lang="en-US" altLang="zh-CN" dirty="0"/>
              <a:t>Width</a:t>
            </a:r>
            <a:r>
              <a:rPr lang="zh-CN" altLang="zh-CN" dirty="0"/>
              <a:t>，并声明一个</a:t>
            </a:r>
            <a:r>
              <a:rPr lang="en-US" altLang="zh-CN" dirty="0"/>
              <a:t>Private</a:t>
            </a:r>
            <a:r>
              <a:rPr lang="zh-CN" altLang="zh-CN" dirty="0"/>
              <a:t>变量</a:t>
            </a:r>
            <a:r>
              <a:rPr lang="en-US" altLang="zh-CN" dirty="0" err="1"/>
              <a:t>proWidth</a:t>
            </a:r>
            <a:r>
              <a:rPr lang="zh-CN" altLang="zh-CN" dirty="0"/>
              <a:t>用于存储属性值</a:t>
            </a:r>
            <a:r>
              <a:rPr lang="zh-CN" altLang="zh-CN" dirty="0" smtClean="0"/>
              <a:t>：</a:t>
            </a:r>
            <a:endParaRPr lang="zh-CN" altLang="zh-CN" dirty="0"/>
          </a:p>
        </p:txBody>
      </p:sp>
      <p:sp>
        <p:nvSpPr>
          <p:cNvPr id="4" name="TextBox 3"/>
          <p:cNvSpPr txBox="1"/>
          <p:nvPr/>
        </p:nvSpPr>
        <p:spPr>
          <a:xfrm>
            <a:off x="1435395" y="1706503"/>
            <a:ext cx="8389089" cy="3056215"/>
          </a:xfrm>
          <a:prstGeom prst="roundRect">
            <a:avLst>
              <a:gd name="adj" fmla="val 5342"/>
            </a:avLst>
          </a:prstGeom>
          <a:solidFill>
            <a:schemeClr val="accent5">
              <a:lumMod val="40000"/>
              <a:lumOff val="60000"/>
            </a:schemeClr>
          </a:solidFill>
        </p:spPr>
        <p:txBody>
          <a:bodyPr wrap="square" rtlCol="0">
            <a:spAutoFit/>
          </a:bodyPr>
          <a:lstStyle/>
          <a:p>
            <a:r>
              <a:rPr lang="en-US" altLang="zh-CN" dirty="0"/>
              <a:t>Class Class1</a:t>
            </a:r>
            <a:endParaRPr lang="zh-CN" altLang="zh-CN" dirty="0"/>
          </a:p>
          <a:p>
            <a:r>
              <a:rPr lang="en-US" altLang="zh-CN" dirty="0"/>
              <a:t>	Private  </a:t>
            </a:r>
            <a:r>
              <a:rPr lang="en-US" altLang="zh-CN" dirty="0" err="1"/>
              <a:t>proWidth</a:t>
            </a:r>
            <a:r>
              <a:rPr lang="en-US" altLang="zh-CN" dirty="0"/>
              <a:t>  As  Integer</a:t>
            </a:r>
            <a:endParaRPr lang="zh-CN" altLang="zh-CN" dirty="0"/>
          </a:p>
          <a:p>
            <a:r>
              <a:rPr lang="en-US" altLang="zh-CN" dirty="0"/>
              <a:t>	Public Property Width() As Integer</a:t>
            </a:r>
            <a:endParaRPr lang="zh-CN" altLang="zh-CN" dirty="0"/>
          </a:p>
          <a:p>
            <a:r>
              <a:rPr lang="en-US" altLang="zh-CN" dirty="0"/>
              <a:t>		Get</a:t>
            </a:r>
            <a:endParaRPr lang="zh-CN" altLang="zh-CN" dirty="0"/>
          </a:p>
          <a:p>
            <a:r>
              <a:rPr lang="en-US" altLang="zh-CN" dirty="0"/>
              <a:t>			Return </a:t>
            </a:r>
            <a:r>
              <a:rPr lang="en-US" altLang="zh-CN" dirty="0" err="1"/>
              <a:t>proWidth</a:t>
            </a:r>
            <a:r>
              <a:rPr lang="en-US" altLang="zh-CN" dirty="0"/>
              <a:t>	</a:t>
            </a:r>
            <a:r>
              <a:rPr lang="en-US" altLang="zh-CN" dirty="0" smtClean="0"/>
              <a:t>' </a:t>
            </a:r>
            <a:r>
              <a:rPr lang="zh-CN" altLang="zh-CN" dirty="0"/>
              <a:t>返回保存在局部变量中的属性值</a:t>
            </a:r>
          </a:p>
          <a:p>
            <a:r>
              <a:rPr lang="en-US" altLang="zh-CN" dirty="0"/>
              <a:t>		End Get</a:t>
            </a:r>
            <a:endParaRPr lang="zh-CN" altLang="zh-CN" dirty="0"/>
          </a:p>
          <a:p>
            <a:r>
              <a:rPr lang="en-US" altLang="zh-CN" dirty="0"/>
              <a:t>		Set(</a:t>
            </a:r>
            <a:r>
              <a:rPr lang="en-US" altLang="zh-CN" dirty="0" err="1"/>
              <a:t>ByVal</a:t>
            </a:r>
            <a:r>
              <a:rPr lang="en-US" altLang="zh-CN" dirty="0"/>
              <a:t> Value As Integer)</a:t>
            </a:r>
            <a:endParaRPr lang="zh-CN" altLang="zh-CN" dirty="0"/>
          </a:p>
          <a:p>
            <a:r>
              <a:rPr lang="en-US" altLang="zh-CN" dirty="0"/>
              <a:t>			</a:t>
            </a:r>
            <a:r>
              <a:rPr lang="en-US" altLang="zh-CN" dirty="0" err="1"/>
              <a:t>proWidth</a:t>
            </a:r>
            <a:r>
              <a:rPr lang="en-US" altLang="zh-CN" dirty="0"/>
              <a:t> =Value	</a:t>
            </a:r>
            <a:r>
              <a:rPr lang="en-US" altLang="zh-CN" dirty="0" smtClean="0"/>
              <a:t>' </a:t>
            </a:r>
            <a:r>
              <a:rPr lang="zh-CN" altLang="zh-CN" dirty="0"/>
              <a:t>将设置值保存在局部变量中</a:t>
            </a:r>
          </a:p>
          <a:p>
            <a:r>
              <a:rPr lang="en-US" altLang="zh-CN" dirty="0"/>
              <a:t>		End Set</a:t>
            </a:r>
            <a:endParaRPr lang="zh-CN" altLang="zh-CN" dirty="0"/>
          </a:p>
          <a:p>
            <a:r>
              <a:rPr lang="en-US" altLang="zh-CN" dirty="0"/>
              <a:t>	End Property</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3138238247"/>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．创建属性</a:t>
            </a:r>
          </a:p>
        </p:txBody>
      </p:sp>
      <p:sp>
        <p:nvSpPr>
          <p:cNvPr id="3" name="TextBox 2"/>
          <p:cNvSpPr txBox="1"/>
          <p:nvPr/>
        </p:nvSpPr>
        <p:spPr>
          <a:xfrm>
            <a:off x="903767" y="754912"/>
            <a:ext cx="9611833" cy="1400383"/>
          </a:xfrm>
          <a:prstGeom prst="rect">
            <a:avLst/>
          </a:prstGeom>
          <a:noFill/>
        </p:spPr>
        <p:txBody>
          <a:bodyPr wrap="square" rtlCol="0">
            <a:spAutoFit/>
          </a:bodyPr>
          <a:lstStyle/>
          <a:p>
            <a:pPr indent="446088" fontAlgn="ctr"/>
            <a:r>
              <a:rPr lang="zh-CN" altLang="zh-CN" dirty="0"/>
              <a:t>【例</a:t>
            </a:r>
            <a:r>
              <a:rPr lang="en-US" altLang="zh-CN" dirty="0"/>
              <a:t>5.10</a:t>
            </a:r>
            <a:r>
              <a:rPr lang="zh-CN" altLang="zh-CN" dirty="0"/>
              <a:t>】 在窗体中建立一个类，定义一个可读写属性和一个输出信息的方法，将属性值存储在类的</a:t>
            </a:r>
            <a:r>
              <a:rPr lang="en-US" altLang="zh-CN" dirty="0"/>
              <a:t>Private</a:t>
            </a:r>
            <a:r>
              <a:rPr lang="zh-CN" altLang="zh-CN" dirty="0"/>
              <a:t>变量中，通过类方法获取后输出。</a:t>
            </a:r>
          </a:p>
          <a:p>
            <a:pPr indent="446088" fontAlgn="ctr"/>
            <a:r>
              <a:rPr lang="zh-CN" altLang="zh-CN" dirty="0"/>
              <a:t>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应用程序”项目。</a:t>
            </a:r>
          </a:p>
          <a:p>
            <a:pPr indent="446088" fontAlgn="ctr"/>
            <a:r>
              <a:rPr lang="zh-CN" altLang="zh-CN" dirty="0"/>
              <a:t>（</a:t>
            </a:r>
            <a:r>
              <a:rPr lang="en-US" altLang="zh-CN" dirty="0"/>
              <a:t>2</a:t>
            </a:r>
            <a:r>
              <a:rPr lang="zh-CN" altLang="zh-CN" dirty="0"/>
              <a:t>）在窗体代码编辑窗口中，输入如下类定义代码</a:t>
            </a:r>
            <a:r>
              <a:rPr lang="zh-CN" altLang="zh-CN" dirty="0" smtClean="0"/>
              <a:t>。</a:t>
            </a:r>
            <a:endParaRPr lang="zh-CN" altLang="zh-CN" dirty="0"/>
          </a:p>
        </p:txBody>
      </p:sp>
      <p:sp>
        <p:nvSpPr>
          <p:cNvPr id="4" name="TextBox 3"/>
          <p:cNvSpPr txBox="1"/>
          <p:nvPr/>
        </p:nvSpPr>
        <p:spPr>
          <a:xfrm>
            <a:off x="1584251" y="2275367"/>
            <a:ext cx="8155172" cy="3827502"/>
          </a:xfrm>
          <a:prstGeom prst="roundRect">
            <a:avLst>
              <a:gd name="adj" fmla="val 4225"/>
            </a:avLst>
          </a:prstGeom>
          <a:solidFill>
            <a:schemeClr val="accent5">
              <a:lumMod val="40000"/>
              <a:lumOff val="60000"/>
            </a:schemeClr>
          </a:solidFill>
        </p:spPr>
        <p:txBody>
          <a:bodyPr wrap="square" rtlCol="0">
            <a:spAutoFit/>
          </a:bodyPr>
          <a:lstStyle/>
          <a:p>
            <a:r>
              <a:rPr lang="en-US" altLang="zh-CN" dirty="0"/>
              <a:t>Class Class1</a:t>
            </a:r>
            <a:endParaRPr lang="zh-CN" altLang="zh-CN" dirty="0"/>
          </a:p>
          <a:p>
            <a:r>
              <a:rPr lang="en-US" altLang="zh-CN" dirty="0"/>
              <a:t>    Private </a:t>
            </a:r>
            <a:r>
              <a:rPr lang="en-US" altLang="zh-CN" dirty="0" err="1"/>
              <a:t>proMyPro</a:t>
            </a:r>
            <a:r>
              <a:rPr lang="en-US" altLang="zh-CN" dirty="0"/>
              <a:t> As String</a:t>
            </a:r>
            <a:endParaRPr lang="zh-CN" altLang="zh-CN" dirty="0"/>
          </a:p>
          <a:p>
            <a:r>
              <a:rPr lang="en-US" altLang="zh-CN" dirty="0"/>
              <a:t>    Public Property </a:t>
            </a:r>
            <a:r>
              <a:rPr lang="en-US" altLang="zh-CN" dirty="0" err="1"/>
              <a:t>myPro</a:t>
            </a:r>
            <a:r>
              <a:rPr lang="en-US" altLang="zh-CN" dirty="0"/>
              <a:t>() As String</a:t>
            </a:r>
            <a:endParaRPr lang="zh-CN" altLang="zh-CN" dirty="0"/>
          </a:p>
          <a:p>
            <a:r>
              <a:rPr lang="en-US" altLang="zh-CN" dirty="0"/>
              <a:t>        Get</a:t>
            </a:r>
            <a:endParaRPr lang="zh-CN" altLang="zh-CN" dirty="0"/>
          </a:p>
          <a:p>
            <a:r>
              <a:rPr lang="en-US" altLang="zh-CN" dirty="0"/>
              <a:t>            Return </a:t>
            </a:r>
            <a:r>
              <a:rPr lang="en-US" altLang="zh-CN" dirty="0" err="1"/>
              <a:t>proMyPro</a:t>
            </a:r>
            <a:r>
              <a:rPr lang="en-US" altLang="zh-CN" dirty="0"/>
              <a:t> 			</a:t>
            </a:r>
            <a:r>
              <a:rPr lang="en-US" altLang="zh-CN" dirty="0" smtClean="0"/>
              <a:t>' </a:t>
            </a:r>
            <a:r>
              <a:rPr lang="zh-CN" altLang="zh-CN" dirty="0"/>
              <a:t>返回保存在局部变量中的属性值</a:t>
            </a:r>
          </a:p>
          <a:p>
            <a:r>
              <a:rPr lang="en-US" altLang="zh-CN" dirty="0"/>
              <a:t>        End Get</a:t>
            </a:r>
            <a:endParaRPr lang="zh-CN" altLang="zh-CN" dirty="0"/>
          </a:p>
          <a:p>
            <a:r>
              <a:rPr lang="en-US" altLang="zh-CN" dirty="0"/>
              <a:t>        Set(</a:t>
            </a:r>
            <a:r>
              <a:rPr lang="en-US" altLang="zh-CN" dirty="0" err="1"/>
              <a:t>ByVal</a:t>
            </a:r>
            <a:r>
              <a:rPr lang="en-US" altLang="zh-CN" dirty="0"/>
              <a:t> Value As String)</a:t>
            </a:r>
            <a:endParaRPr lang="zh-CN" altLang="zh-CN" dirty="0"/>
          </a:p>
          <a:p>
            <a:r>
              <a:rPr lang="en-US" altLang="zh-CN" dirty="0"/>
              <a:t>            </a:t>
            </a:r>
            <a:r>
              <a:rPr lang="en-US" altLang="zh-CN" dirty="0" err="1"/>
              <a:t>proMyPro</a:t>
            </a:r>
            <a:r>
              <a:rPr lang="en-US" altLang="zh-CN" dirty="0"/>
              <a:t> = Value 			</a:t>
            </a:r>
            <a:r>
              <a:rPr lang="en-US" altLang="zh-CN" dirty="0" smtClean="0"/>
              <a:t>' </a:t>
            </a:r>
            <a:r>
              <a:rPr lang="zh-CN" altLang="zh-CN" dirty="0"/>
              <a:t>将设置值保存在局部变量中</a:t>
            </a:r>
          </a:p>
          <a:p>
            <a:r>
              <a:rPr lang="en-US" altLang="zh-CN" dirty="0"/>
              <a:t>        End Set</a:t>
            </a:r>
            <a:endParaRPr lang="zh-CN" altLang="zh-CN" dirty="0"/>
          </a:p>
          <a:p>
            <a:r>
              <a:rPr lang="en-US" altLang="zh-CN" dirty="0"/>
              <a:t>    End Property</a:t>
            </a:r>
            <a:endParaRPr lang="zh-CN" altLang="zh-CN" dirty="0"/>
          </a:p>
          <a:p>
            <a:r>
              <a:rPr lang="en-US" altLang="zh-CN" dirty="0"/>
              <a:t>    Public Sub </a:t>
            </a:r>
            <a:r>
              <a:rPr lang="en-US" altLang="zh-CN" dirty="0" err="1"/>
              <a:t>ShowInfo</a:t>
            </a:r>
            <a:r>
              <a:rPr lang="en-US" altLang="zh-CN" dirty="0"/>
              <a:t>()</a:t>
            </a:r>
            <a:endParaRPr lang="zh-CN" altLang="zh-CN" dirty="0"/>
          </a:p>
          <a:p>
            <a:r>
              <a:rPr lang="en-US" altLang="zh-CN" dirty="0"/>
              <a:t>        </a:t>
            </a:r>
            <a:r>
              <a:rPr lang="en-US" altLang="zh-CN" dirty="0" err="1"/>
              <a:t>MsgBox</a:t>
            </a:r>
            <a:r>
              <a:rPr lang="en-US" altLang="zh-CN" dirty="0"/>
              <a:t>(</a:t>
            </a:r>
            <a:r>
              <a:rPr lang="en-US" altLang="zh-CN" dirty="0" err="1"/>
              <a:t>proMyPro</a:t>
            </a:r>
            <a:r>
              <a:rPr lang="en-US" altLang="zh-CN" dirty="0"/>
              <a:t>, , "</a:t>
            </a:r>
            <a:r>
              <a:rPr lang="zh-CN" altLang="zh-CN" dirty="0"/>
              <a:t>信息</a:t>
            </a:r>
            <a:r>
              <a:rPr lang="en-US" altLang="zh-CN" dirty="0"/>
              <a:t>") 		</a:t>
            </a:r>
            <a:r>
              <a:rPr lang="en-US" altLang="zh-CN" dirty="0" smtClean="0"/>
              <a:t>' </a:t>
            </a:r>
            <a:r>
              <a:rPr lang="zh-CN" altLang="zh-CN" dirty="0"/>
              <a:t>显示</a:t>
            </a:r>
            <a:r>
              <a:rPr lang="en-US" altLang="zh-CN" dirty="0"/>
              <a:t>Hello</a:t>
            </a:r>
            <a:r>
              <a:rPr lang="zh-CN" altLang="zh-CN" dirty="0"/>
              <a:t>信息</a:t>
            </a:r>
          </a:p>
          <a:p>
            <a:r>
              <a:rPr lang="en-US" altLang="zh-CN" dirty="0"/>
              <a:t>    End Sub</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37958168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．创建属性</a:t>
            </a:r>
          </a:p>
        </p:txBody>
      </p:sp>
      <p:sp>
        <p:nvSpPr>
          <p:cNvPr id="3" name="矩形 2"/>
          <p:cNvSpPr/>
          <p:nvPr/>
        </p:nvSpPr>
        <p:spPr>
          <a:xfrm>
            <a:off x="1298214" y="863454"/>
            <a:ext cx="5718232" cy="353943"/>
          </a:xfrm>
          <a:prstGeom prst="rect">
            <a:avLst/>
          </a:prstGeom>
        </p:spPr>
        <p:txBody>
          <a:bodyPr wrap="none">
            <a:spAutoFit/>
          </a:bodyPr>
          <a:lstStyle/>
          <a:p>
            <a:pPr fontAlgn="ctr"/>
            <a:r>
              <a:rPr lang="zh-CN" altLang="zh-CN" dirty="0"/>
              <a:t>（</a:t>
            </a:r>
            <a:r>
              <a:rPr lang="en-US" altLang="zh-CN" dirty="0"/>
              <a:t>3</a:t>
            </a:r>
            <a:r>
              <a:rPr lang="zh-CN" altLang="zh-CN" dirty="0"/>
              <a:t>）在窗体上建立一个按钮，并编写</a:t>
            </a:r>
            <a:r>
              <a:rPr lang="en-US" altLang="zh-CN" dirty="0"/>
              <a:t>Click</a:t>
            </a:r>
            <a:r>
              <a:rPr lang="zh-CN" altLang="zh-CN" dirty="0"/>
              <a:t>事件代码如下。</a:t>
            </a:r>
          </a:p>
        </p:txBody>
      </p:sp>
      <p:sp>
        <p:nvSpPr>
          <p:cNvPr id="4" name="TextBox 3"/>
          <p:cNvSpPr txBox="1"/>
          <p:nvPr/>
        </p:nvSpPr>
        <p:spPr>
          <a:xfrm>
            <a:off x="1497058" y="1227398"/>
            <a:ext cx="8603872" cy="1838801"/>
          </a:xfrm>
          <a:prstGeom prst="roundRect">
            <a:avLst>
              <a:gd name="adj" fmla="val 11463"/>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Dim myClass1 As New Class1() 			' </a:t>
            </a:r>
            <a:r>
              <a:rPr lang="zh-CN" altLang="zh-CN" dirty="0"/>
              <a:t>建立类的实例</a:t>
            </a:r>
          </a:p>
          <a:p>
            <a:r>
              <a:rPr lang="en-US" altLang="zh-CN" dirty="0"/>
              <a:t>    myClass1.myPro = "Hello World!" 			' </a:t>
            </a:r>
            <a:r>
              <a:rPr lang="zh-CN" altLang="zh-CN" dirty="0"/>
              <a:t>设置类的</a:t>
            </a:r>
            <a:r>
              <a:rPr lang="en-US" altLang="zh-CN" dirty="0" err="1"/>
              <a:t>myPro</a:t>
            </a:r>
            <a:r>
              <a:rPr lang="zh-CN" altLang="zh-CN" dirty="0"/>
              <a:t>属性值</a:t>
            </a:r>
          </a:p>
          <a:p>
            <a:r>
              <a:rPr lang="en-US" altLang="zh-CN" dirty="0"/>
              <a:t>    myClass1.ShowInfo() 				</a:t>
            </a:r>
            <a:r>
              <a:rPr lang="en-US" altLang="zh-CN" dirty="0" smtClean="0"/>
              <a:t>' </a:t>
            </a:r>
            <a:r>
              <a:rPr lang="zh-CN" altLang="zh-CN" dirty="0"/>
              <a:t>调用类的</a:t>
            </a:r>
            <a:r>
              <a:rPr lang="en-US" altLang="zh-CN" dirty="0" err="1"/>
              <a:t>ShowInfo</a:t>
            </a:r>
            <a:r>
              <a:rPr lang="zh-CN" altLang="zh-CN" dirty="0"/>
              <a:t>方法</a:t>
            </a:r>
          </a:p>
          <a:p>
            <a:r>
              <a:rPr lang="en-US" altLang="zh-CN" dirty="0"/>
              <a:t>End </a:t>
            </a:r>
            <a:r>
              <a:rPr lang="en-US" altLang="zh-CN" dirty="0" smtClean="0"/>
              <a:t>Sub</a:t>
            </a:r>
            <a:endParaRPr lang="zh-CN" altLang="zh-CN" dirty="0"/>
          </a:p>
        </p:txBody>
      </p:sp>
      <p:sp>
        <p:nvSpPr>
          <p:cNvPr id="5" name="TextBox 4"/>
          <p:cNvSpPr txBox="1"/>
          <p:nvPr/>
        </p:nvSpPr>
        <p:spPr>
          <a:xfrm>
            <a:off x="956930" y="3066199"/>
            <a:ext cx="9558670" cy="877163"/>
          </a:xfrm>
          <a:prstGeom prst="rect">
            <a:avLst/>
          </a:prstGeom>
          <a:noFill/>
        </p:spPr>
        <p:txBody>
          <a:bodyPr wrap="square" rtlCol="0">
            <a:spAutoFit/>
          </a:bodyPr>
          <a:lstStyle/>
          <a:p>
            <a:pPr indent="446088"/>
            <a:r>
              <a:rPr lang="zh-CN" altLang="zh-CN" dirty="0"/>
              <a:t>在上面代码中，先建立</a:t>
            </a:r>
            <a:r>
              <a:rPr lang="en-US" altLang="zh-CN" dirty="0"/>
              <a:t>Class1</a:t>
            </a:r>
            <a:r>
              <a:rPr lang="zh-CN" altLang="zh-CN" dirty="0"/>
              <a:t>类的实例，再设置类的</a:t>
            </a:r>
            <a:r>
              <a:rPr lang="en-US" altLang="zh-CN" dirty="0" err="1"/>
              <a:t>myPro</a:t>
            </a:r>
            <a:r>
              <a:rPr lang="zh-CN" altLang="zh-CN" dirty="0"/>
              <a:t>属性值，最后调用</a:t>
            </a:r>
            <a:r>
              <a:rPr lang="en-US" altLang="zh-CN" dirty="0"/>
              <a:t>Class1</a:t>
            </a:r>
            <a:r>
              <a:rPr lang="zh-CN" altLang="zh-CN" dirty="0"/>
              <a:t>类的</a:t>
            </a:r>
            <a:r>
              <a:rPr lang="en-US" altLang="zh-CN" dirty="0" err="1"/>
              <a:t>ShowInfo</a:t>
            </a:r>
            <a:r>
              <a:rPr lang="zh-CN" altLang="zh-CN" dirty="0"/>
              <a:t>方法从类的私有变量中获取属性值。运行程序并单击按钮后显示“</a:t>
            </a:r>
            <a:r>
              <a:rPr lang="en-US" altLang="zh-CN" dirty="0"/>
              <a:t>Hello World!</a:t>
            </a:r>
            <a:r>
              <a:rPr lang="zh-CN" altLang="zh-CN" dirty="0"/>
              <a:t>”消息，如图</a:t>
            </a:r>
            <a:r>
              <a:rPr lang="en-US" altLang="zh-CN" dirty="0"/>
              <a:t>5.19</a:t>
            </a:r>
            <a:r>
              <a:rPr lang="zh-CN" altLang="zh-CN" dirty="0"/>
              <a:t>所示</a:t>
            </a:r>
            <a:r>
              <a:rPr lang="zh-CN" altLang="zh-CN" dirty="0" smtClean="0"/>
              <a:t>。</a:t>
            </a:r>
            <a:endParaRPr lang="zh-CN" altLang="zh-CN" dirty="0"/>
          </a:p>
        </p:txBody>
      </p:sp>
      <p:pic>
        <p:nvPicPr>
          <p:cNvPr id="36866" name="Picture 2" descr="5t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4453" y="4021212"/>
            <a:ext cx="3274421" cy="1882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3392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03</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47831" y="2704960"/>
            <a:ext cx="2080098"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事件触发机制</a:t>
            </a:r>
            <a:endParaRPr lang="zh-CN" altLang="en-US" dirty="0"/>
          </a:p>
        </p:txBody>
      </p:sp>
      <p:cxnSp>
        <p:nvCxnSpPr>
          <p:cNvPr id="11" name="直接连接符 10"/>
          <p:cNvCxnSpPr/>
          <p:nvPr/>
        </p:nvCxnSpPr>
        <p:spPr>
          <a:xfrm>
            <a:off x="5305465" y="3195254"/>
            <a:ext cx="2796544"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4" name="文本占位符 5"/>
          <p:cNvSpPr txBox="1">
            <a:spLocks/>
          </p:cNvSpPr>
          <p:nvPr/>
        </p:nvSpPr>
        <p:spPr>
          <a:xfrm>
            <a:off x="5429186" y="3447099"/>
            <a:ext cx="1226795"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．创建事件</a:t>
            </a:r>
          </a:p>
        </p:txBody>
      </p:sp>
      <p:sp>
        <p:nvSpPr>
          <p:cNvPr id="15" name="文本占位符 5"/>
          <p:cNvSpPr txBox="1">
            <a:spLocks/>
          </p:cNvSpPr>
          <p:nvPr/>
        </p:nvSpPr>
        <p:spPr>
          <a:xfrm>
            <a:off x="5420051" y="3844033"/>
            <a:ext cx="26047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a:t>
            </a:r>
            <a:r>
              <a:rPr lang="en-US" altLang="zh-CN" dirty="0" err="1">
                <a:solidFill>
                  <a:schemeClr val="tx1"/>
                </a:solidFill>
              </a:rPr>
              <a:t>WithEvents</a:t>
            </a:r>
            <a:r>
              <a:rPr lang="zh-CN" altLang="zh-CN" dirty="0">
                <a:solidFill>
                  <a:schemeClr val="tx1"/>
                </a:solidFill>
              </a:rPr>
              <a:t>关键字</a:t>
            </a:r>
          </a:p>
        </p:txBody>
      </p:sp>
      <p:sp>
        <p:nvSpPr>
          <p:cNvPr id="16" name="文本占位符 5"/>
          <p:cNvSpPr txBox="1">
            <a:spLocks/>
          </p:cNvSpPr>
          <p:nvPr/>
        </p:nvSpPr>
        <p:spPr>
          <a:xfrm>
            <a:off x="6798027" y="3429723"/>
            <a:ext cx="1226796"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．引发事件</a:t>
            </a:r>
          </a:p>
        </p:txBody>
      </p:sp>
      <p:sp>
        <p:nvSpPr>
          <p:cNvPr id="17" name="文本占位符 5"/>
          <p:cNvSpPr txBox="1">
            <a:spLocks/>
          </p:cNvSpPr>
          <p:nvPr/>
        </p:nvSpPr>
        <p:spPr>
          <a:xfrm>
            <a:off x="5420050" y="4258743"/>
            <a:ext cx="26047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a:t>
            </a:r>
            <a:r>
              <a:rPr lang="en-US" altLang="zh-CN" dirty="0">
                <a:solidFill>
                  <a:schemeClr val="tx1"/>
                </a:solidFill>
              </a:rPr>
              <a:t>Handles</a:t>
            </a:r>
            <a:r>
              <a:rPr lang="zh-CN" altLang="zh-CN" dirty="0">
                <a:solidFill>
                  <a:schemeClr val="tx1"/>
                </a:solidFill>
              </a:rPr>
              <a:t>子句</a:t>
            </a:r>
          </a:p>
        </p:txBody>
      </p:sp>
      <p:sp>
        <p:nvSpPr>
          <p:cNvPr id="22" name="文本占位符 5"/>
          <p:cNvSpPr txBox="1">
            <a:spLocks/>
          </p:cNvSpPr>
          <p:nvPr/>
        </p:nvSpPr>
        <p:spPr>
          <a:xfrm>
            <a:off x="5420052" y="4689847"/>
            <a:ext cx="26047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5</a:t>
            </a:r>
            <a:r>
              <a:rPr lang="zh-CN" altLang="zh-CN" dirty="0">
                <a:solidFill>
                  <a:schemeClr val="tx1"/>
                </a:solidFill>
              </a:rPr>
              <a:t>．</a:t>
            </a:r>
            <a:r>
              <a:rPr lang="en-US" altLang="zh-CN" dirty="0" err="1">
                <a:solidFill>
                  <a:schemeClr val="tx1"/>
                </a:solidFill>
              </a:rPr>
              <a:t>AddHandler</a:t>
            </a:r>
            <a:r>
              <a:rPr lang="zh-CN" altLang="zh-CN" dirty="0">
                <a:solidFill>
                  <a:schemeClr val="tx1"/>
                </a:solidFill>
              </a:rPr>
              <a:t>语句</a:t>
            </a:r>
          </a:p>
        </p:txBody>
      </p:sp>
      <p:sp>
        <p:nvSpPr>
          <p:cNvPr id="23" name="文本占位符 5"/>
          <p:cNvSpPr txBox="1">
            <a:spLocks/>
          </p:cNvSpPr>
          <p:nvPr/>
        </p:nvSpPr>
        <p:spPr>
          <a:xfrm>
            <a:off x="5420051" y="5104557"/>
            <a:ext cx="26047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6</a:t>
            </a:r>
            <a:r>
              <a:rPr lang="zh-CN" altLang="zh-CN" dirty="0">
                <a:solidFill>
                  <a:schemeClr val="tx1"/>
                </a:solidFill>
              </a:rPr>
              <a:t>．</a:t>
            </a:r>
            <a:r>
              <a:rPr lang="en-US" altLang="zh-CN" dirty="0" err="1">
                <a:solidFill>
                  <a:schemeClr val="tx1"/>
                </a:solidFill>
              </a:rPr>
              <a:t>RemoveHandler</a:t>
            </a:r>
            <a:r>
              <a:rPr lang="zh-CN" altLang="zh-CN" dirty="0">
                <a:solidFill>
                  <a:schemeClr val="tx1"/>
                </a:solidFill>
              </a:rPr>
              <a:t>语句</a:t>
            </a:r>
          </a:p>
        </p:txBody>
      </p:sp>
    </p:spTree>
    <p:extLst>
      <p:ext uri="{BB962C8B-B14F-4D97-AF65-F5344CB8AC3E}">
        <p14:creationId xmlns:p14="http://schemas.microsoft.com/office/powerpoint/2010/main" val="67776508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400"/>
                                        <p:tgtEl>
                                          <p:spTgt spid="14"/>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400"/>
                                        <p:tgtEl>
                                          <p:spTgt spid="15"/>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400"/>
                                        <p:tgtEl>
                                          <p:spTgt spid="17"/>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400"/>
                                        <p:tgtEl>
                                          <p:spTgt spid="22"/>
                                        </p:tgtEl>
                                      </p:cBhvr>
                                    </p:animEffect>
                                  </p:childTnLst>
                                </p:cTn>
                              </p:par>
                              <p:par>
                                <p:cTn id="60" presetID="22" presetClass="entr" presetSubtype="8" fill="hold" grpId="0" nodeType="withEffect">
                                  <p:stCondLst>
                                    <p:cond delay="30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4" grpId="0" animBg="1"/>
      <p:bldP spid="15" grpId="0" animBg="1"/>
      <p:bldP spid="16" grpId="0" animBg="1"/>
      <p:bldP spid="17" grpId="0" animBg="1"/>
      <p:bldP spid="22"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．创建事件</a:t>
            </a:r>
          </a:p>
        </p:txBody>
      </p:sp>
      <p:sp>
        <p:nvSpPr>
          <p:cNvPr id="3" name="TextBox 2"/>
          <p:cNvSpPr txBox="1"/>
          <p:nvPr/>
        </p:nvSpPr>
        <p:spPr>
          <a:xfrm>
            <a:off x="818707" y="839972"/>
            <a:ext cx="9622465" cy="1138773"/>
          </a:xfrm>
          <a:prstGeom prst="rect">
            <a:avLst/>
          </a:prstGeom>
          <a:noFill/>
        </p:spPr>
        <p:txBody>
          <a:bodyPr wrap="square" rtlCol="0">
            <a:spAutoFit/>
          </a:bodyPr>
          <a:lstStyle/>
          <a:p>
            <a:pPr indent="446088"/>
            <a:r>
              <a:rPr lang="zh-CN" altLang="zh-CN" dirty="0"/>
              <a:t>一个对象有了方法之后，并不确定什么时候调用这个方法。</a:t>
            </a:r>
            <a:r>
              <a:rPr lang="en-US" altLang="zh-CN" dirty="0"/>
              <a:t>VB.NET</a:t>
            </a:r>
            <a:r>
              <a:rPr lang="zh-CN" altLang="zh-CN" dirty="0"/>
              <a:t>通过事件的触发来调用一个方法。所谓事件，就是一种触发机制，它可以让某些方法与指定事件关联起来。当事件发生时，就调用关联的方法。例如，当单击窗体的“关闭”按钮时，窗体关闭。这里，鼠标单击是一个事件，而关闭调用了一个方法。在</a:t>
            </a:r>
            <a:r>
              <a:rPr lang="en-US" altLang="zh-CN" dirty="0"/>
              <a:t>VB.NET</a:t>
            </a:r>
            <a:r>
              <a:rPr lang="zh-CN" altLang="zh-CN" dirty="0"/>
              <a:t>中声明事件，使用</a:t>
            </a:r>
            <a:r>
              <a:rPr lang="en-US" altLang="zh-CN" dirty="0"/>
              <a:t>Event</a:t>
            </a:r>
            <a:r>
              <a:rPr lang="zh-CN" altLang="zh-CN" dirty="0"/>
              <a:t>语句来实现，它的语法格式如下</a:t>
            </a:r>
            <a:r>
              <a:rPr lang="zh-CN" altLang="zh-CN" dirty="0" smtClean="0"/>
              <a:t>：</a:t>
            </a:r>
            <a:endParaRPr lang="zh-CN" altLang="zh-CN" dirty="0"/>
          </a:p>
        </p:txBody>
      </p:sp>
      <p:sp>
        <p:nvSpPr>
          <p:cNvPr id="4" name="圆角矩形 3"/>
          <p:cNvSpPr/>
          <p:nvPr/>
        </p:nvSpPr>
        <p:spPr>
          <a:xfrm>
            <a:off x="1545678" y="2080340"/>
            <a:ext cx="8168521" cy="391597"/>
          </a:xfrm>
          <a:prstGeom prst="roundRect">
            <a:avLst/>
          </a:prstGeom>
          <a:solidFill>
            <a:schemeClr val="accent5">
              <a:lumMod val="40000"/>
              <a:lumOff val="60000"/>
            </a:schemeClr>
          </a:solidFill>
        </p:spPr>
        <p:txBody>
          <a:bodyPr wrap="square">
            <a:spAutoFit/>
          </a:bodyPr>
          <a:lstStyle/>
          <a:p>
            <a:r>
              <a:rPr lang="en-US" altLang="zh-CN" dirty="0"/>
              <a:t>[</a:t>
            </a:r>
            <a:r>
              <a:rPr lang="en-US" altLang="zh-CN" dirty="0" err="1"/>
              <a:t>Public|Private|Protected|Friend|Protected</a:t>
            </a:r>
            <a:r>
              <a:rPr lang="en-US" altLang="zh-CN" dirty="0"/>
              <a:t> Friend] [Shadows] Event </a:t>
            </a:r>
            <a:r>
              <a:rPr lang="zh-CN" altLang="zh-CN" dirty="0"/>
              <a:t>事件名</a:t>
            </a:r>
            <a:r>
              <a:rPr lang="en-US" altLang="zh-CN" dirty="0"/>
              <a:t>[(</a:t>
            </a:r>
            <a:r>
              <a:rPr lang="zh-CN" altLang="zh-CN" dirty="0"/>
              <a:t>参数列表</a:t>
            </a:r>
            <a:r>
              <a:rPr lang="en-US" altLang="zh-CN" dirty="0"/>
              <a:t>)]</a:t>
            </a:r>
            <a:endParaRPr lang="zh-CN" altLang="zh-CN" dirty="0"/>
          </a:p>
        </p:txBody>
      </p:sp>
      <p:sp>
        <p:nvSpPr>
          <p:cNvPr id="5" name="TextBox 4"/>
          <p:cNvSpPr txBox="1"/>
          <p:nvPr/>
        </p:nvSpPr>
        <p:spPr>
          <a:xfrm>
            <a:off x="946298" y="2573079"/>
            <a:ext cx="9324753" cy="166199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a:t>
            </a:r>
            <a:r>
              <a:rPr lang="en-US" altLang="zh-CN" dirty="0" err="1"/>
              <a:t>Public|Private|Protected|Friend|Protected</a:t>
            </a:r>
            <a:r>
              <a:rPr lang="en-US" altLang="zh-CN" dirty="0"/>
              <a:t> </a:t>
            </a:r>
            <a:r>
              <a:rPr lang="en-US" altLang="zh-CN" dirty="0" err="1"/>
              <a:t>Friend|Shadows</a:t>
            </a:r>
            <a:r>
              <a:rPr lang="zh-CN" altLang="zh-CN" dirty="0"/>
              <a:t>，可选项。其含义与类定义中相同。</a:t>
            </a:r>
          </a:p>
          <a:p>
            <a:pPr indent="446088" fontAlgn="ctr"/>
            <a:r>
              <a:rPr lang="zh-CN" altLang="zh-CN" dirty="0"/>
              <a:t>（</a:t>
            </a:r>
            <a:r>
              <a:rPr lang="en-US" altLang="zh-CN" dirty="0"/>
              <a:t>2</a:t>
            </a:r>
            <a:r>
              <a:rPr lang="zh-CN" altLang="zh-CN" dirty="0"/>
              <a:t>）事件名，必选项。所定义的事件名称。</a:t>
            </a:r>
          </a:p>
          <a:p>
            <a:pPr indent="446088" fontAlgn="ctr"/>
            <a:r>
              <a:rPr lang="zh-CN" altLang="zh-CN" dirty="0"/>
              <a:t>（</a:t>
            </a:r>
            <a:r>
              <a:rPr lang="en-US" altLang="zh-CN" dirty="0"/>
              <a:t>3</a:t>
            </a:r>
            <a:r>
              <a:rPr lang="zh-CN" altLang="zh-CN" dirty="0"/>
              <a:t>）参数列表，可选项。指定事件的参数，其格式与一般通用过程参数格式相同。</a:t>
            </a:r>
          </a:p>
          <a:p>
            <a:pPr indent="446088" fontAlgn="ctr"/>
            <a:r>
              <a:rPr lang="zh-CN" altLang="zh-CN" dirty="0"/>
              <a:t>例如，下例定义了一个类，类中声明了一个名为</a:t>
            </a:r>
            <a:r>
              <a:rPr lang="en-US" altLang="zh-CN" dirty="0" err="1"/>
              <a:t>CalCompleted</a:t>
            </a:r>
            <a:r>
              <a:rPr lang="en-US" altLang="zh-CN" dirty="0"/>
              <a:t> </a:t>
            </a:r>
            <a:r>
              <a:rPr lang="zh-CN" altLang="zh-CN" dirty="0"/>
              <a:t>的事件</a:t>
            </a:r>
            <a:r>
              <a:rPr lang="zh-CN" altLang="zh-CN" dirty="0" smtClean="0"/>
              <a:t>：</a:t>
            </a:r>
            <a:endParaRPr lang="zh-CN" altLang="zh-CN" dirty="0"/>
          </a:p>
        </p:txBody>
      </p:sp>
      <p:sp>
        <p:nvSpPr>
          <p:cNvPr id="6" name="TextBox 5"/>
          <p:cNvSpPr txBox="1"/>
          <p:nvPr/>
        </p:nvSpPr>
        <p:spPr>
          <a:xfrm>
            <a:off x="1545678" y="4327451"/>
            <a:ext cx="8168521" cy="970478"/>
          </a:xfrm>
          <a:prstGeom prst="roundRect">
            <a:avLst/>
          </a:prstGeom>
          <a:solidFill>
            <a:schemeClr val="accent5">
              <a:lumMod val="40000"/>
              <a:lumOff val="60000"/>
            </a:schemeClr>
          </a:solidFill>
        </p:spPr>
        <p:txBody>
          <a:bodyPr wrap="square" rtlCol="0">
            <a:spAutoFit/>
          </a:bodyPr>
          <a:lstStyle/>
          <a:p>
            <a:r>
              <a:rPr lang="en-US" altLang="zh-CN" dirty="0"/>
              <a:t>Class Class1</a:t>
            </a:r>
            <a:endParaRPr lang="zh-CN" altLang="zh-CN" dirty="0"/>
          </a:p>
          <a:p>
            <a:r>
              <a:rPr lang="en-US" altLang="zh-CN" dirty="0"/>
              <a:t>	Public Event </a:t>
            </a:r>
            <a:r>
              <a:rPr lang="en-US" altLang="zh-CN" dirty="0" err="1"/>
              <a:t>CalCompleted</a:t>
            </a:r>
            <a:r>
              <a:rPr lang="en-US" altLang="zh-CN" dirty="0"/>
              <a:t>(x As Single)</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1031959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．引发事件</a:t>
            </a:r>
          </a:p>
        </p:txBody>
      </p:sp>
      <p:sp>
        <p:nvSpPr>
          <p:cNvPr id="3" name="TextBox 2"/>
          <p:cNvSpPr txBox="1"/>
          <p:nvPr/>
        </p:nvSpPr>
        <p:spPr>
          <a:xfrm>
            <a:off x="1339701" y="925033"/>
            <a:ext cx="9048307" cy="353943"/>
          </a:xfrm>
          <a:prstGeom prst="rect">
            <a:avLst/>
          </a:prstGeom>
          <a:noFill/>
        </p:spPr>
        <p:txBody>
          <a:bodyPr wrap="square" rtlCol="0">
            <a:spAutoFit/>
          </a:bodyPr>
          <a:lstStyle/>
          <a:p>
            <a:r>
              <a:rPr lang="zh-CN" altLang="zh-CN" dirty="0"/>
              <a:t>声明了事件后，还需要引发事件，</a:t>
            </a:r>
            <a:r>
              <a:rPr lang="en-US" altLang="zh-CN" dirty="0"/>
              <a:t>VB.NET</a:t>
            </a:r>
            <a:r>
              <a:rPr lang="zh-CN" altLang="zh-CN" dirty="0"/>
              <a:t>使用</a:t>
            </a:r>
            <a:r>
              <a:rPr lang="en-US" altLang="zh-CN" dirty="0" err="1"/>
              <a:t>RaiseEvent</a:t>
            </a:r>
            <a:r>
              <a:rPr lang="zh-CN" altLang="zh-CN" dirty="0"/>
              <a:t>语句来引发事件，其语法格式如下</a:t>
            </a:r>
            <a:r>
              <a:rPr lang="zh-CN" altLang="zh-CN" dirty="0" smtClean="0"/>
              <a:t>：</a:t>
            </a:r>
            <a:endParaRPr lang="zh-CN" altLang="zh-CN" dirty="0"/>
          </a:p>
        </p:txBody>
      </p:sp>
      <p:sp>
        <p:nvSpPr>
          <p:cNvPr id="4" name="圆角矩形 3"/>
          <p:cNvSpPr/>
          <p:nvPr/>
        </p:nvSpPr>
        <p:spPr>
          <a:xfrm>
            <a:off x="1464680" y="1281618"/>
            <a:ext cx="7945134" cy="391597"/>
          </a:xfrm>
          <a:prstGeom prst="roundRect">
            <a:avLst/>
          </a:prstGeom>
          <a:solidFill>
            <a:schemeClr val="accent5">
              <a:lumMod val="40000"/>
              <a:lumOff val="60000"/>
            </a:schemeClr>
          </a:solidFill>
        </p:spPr>
        <p:txBody>
          <a:bodyPr wrap="square">
            <a:spAutoFit/>
          </a:bodyPr>
          <a:lstStyle/>
          <a:p>
            <a:r>
              <a:rPr lang="en-US" altLang="zh-CN" dirty="0" err="1"/>
              <a:t>RaiseEvent</a:t>
            </a:r>
            <a:r>
              <a:rPr lang="en-US" altLang="zh-CN" dirty="0"/>
              <a:t> </a:t>
            </a:r>
            <a:r>
              <a:rPr lang="zh-CN" altLang="zh-CN" dirty="0"/>
              <a:t>事件名</a:t>
            </a:r>
            <a:r>
              <a:rPr lang="en-US" altLang="zh-CN" dirty="0"/>
              <a:t>[(</a:t>
            </a:r>
            <a:r>
              <a:rPr lang="zh-CN" altLang="zh-CN" dirty="0"/>
              <a:t>参数列表</a:t>
            </a:r>
            <a:r>
              <a:rPr lang="en-US" altLang="zh-CN" dirty="0"/>
              <a:t>)]</a:t>
            </a:r>
            <a:endParaRPr lang="zh-CN" altLang="zh-CN" dirty="0"/>
          </a:p>
        </p:txBody>
      </p:sp>
      <p:sp>
        <p:nvSpPr>
          <p:cNvPr id="5" name="TextBox 4"/>
          <p:cNvSpPr txBox="1"/>
          <p:nvPr/>
        </p:nvSpPr>
        <p:spPr>
          <a:xfrm>
            <a:off x="903766" y="1733895"/>
            <a:ext cx="9484242" cy="1400383"/>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）事件名，必选项。要引发的事件名称。</a:t>
            </a:r>
          </a:p>
          <a:p>
            <a:pPr indent="446088" fontAlgn="ctr"/>
            <a:r>
              <a:rPr lang="zh-CN" altLang="zh-CN" dirty="0"/>
              <a:t>（</a:t>
            </a:r>
            <a:r>
              <a:rPr lang="en-US" altLang="zh-CN" dirty="0"/>
              <a:t>2</a:t>
            </a:r>
            <a:r>
              <a:rPr lang="zh-CN" altLang="zh-CN" dirty="0"/>
              <a:t>）参数列表，可选项。传递给事件的实参列表。</a:t>
            </a:r>
          </a:p>
          <a:p>
            <a:pPr indent="446088" fontAlgn="ctr"/>
            <a:r>
              <a:rPr lang="zh-CN" altLang="zh-CN" dirty="0"/>
              <a:t>只能在声明事件的模块中，用</a:t>
            </a:r>
            <a:r>
              <a:rPr lang="en-US" altLang="zh-CN" dirty="0" err="1"/>
              <a:t>RaiseEvent</a:t>
            </a:r>
            <a:r>
              <a:rPr lang="zh-CN" altLang="zh-CN" dirty="0"/>
              <a:t>语句来引发该事件。例如，下例定义了一个类，类中声明了一个名为</a:t>
            </a:r>
            <a:r>
              <a:rPr lang="en-US" altLang="zh-CN" dirty="0" err="1"/>
              <a:t>CalCompleted</a:t>
            </a:r>
            <a:r>
              <a:rPr lang="en-US" altLang="zh-CN" dirty="0"/>
              <a:t> </a:t>
            </a:r>
            <a:r>
              <a:rPr lang="zh-CN" altLang="zh-CN" dirty="0"/>
              <a:t>的事件，并在过程中引发该事件</a:t>
            </a:r>
            <a:r>
              <a:rPr lang="zh-CN" altLang="zh-CN" dirty="0" smtClean="0"/>
              <a:t>：</a:t>
            </a:r>
            <a:endParaRPr lang="zh-CN" altLang="zh-CN" dirty="0"/>
          </a:p>
        </p:txBody>
      </p:sp>
      <p:sp>
        <p:nvSpPr>
          <p:cNvPr id="6" name="TextBox 5"/>
          <p:cNvSpPr txBox="1"/>
          <p:nvPr/>
        </p:nvSpPr>
        <p:spPr>
          <a:xfrm>
            <a:off x="1539108" y="3134278"/>
            <a:ext cx="7945134" cy="1742361"/>
          </a:xfrm>
          <a:prstGeom prst="roundRect">
            <a:avLst>
              <a:gd name="adj" fmla="val 7993"/>
            </a:avLst>
          </a:prstGeom>
          <a:solidFill>
            <a:schemeClr val="accent5">
              <a:lumMod val="40000"/>
              <a:lumOff val="60000"/>
            </a:schemeClr>
          </a:solidFill>
        </p:spPr>
        <p:txBody>
          <a:bodyPr wrap="square" rtlCol="0">
            <a:spAutoFit/>
          </a:bodyPr>
          <a:lstStyle/>
          <a:p>
            <a:r>
              <a:rPr lang="en-US" altLang="zh-CN" dirty="0"/>
              <a:t>Class Class1</a:t>
            </a:r>
            <a:endParaRPr lang="zh-CN" altLang="zh-CN" dirty="0"/>
          </a:p>
          <a:p>
            <a:r>
              <a:rPr lang="en-US" altLang="zh-CN" dirty="0"/>
              <a:t>	Public Event </a:t>
            </a:r>
            <a:r>
              <a:rPr lang="en-US" altLang="zh-CN" dirty="0" err="1"/>
              <a:t>CalCompleted</a:t>
            </a:r>
            <a:r>
              <a:rPr lang="en-US" altLang="zh-CN" dirty="0"/>
              <a:t>(x As Single)</a:t>
            </a:r>
            <a:endParaRPr lang="zh-CN" altLang="zh-CN" dirty="0"/>
          </a:p>
          <a:p>
            <a:r>
              <a:rPr lang="en-US" altLang="zh-CN" dirty="0"/>
              <a:t>	Sub …</a:t>
            </a:r>
            <a:endParaRPr lang="zh-CN" altLang="zh-CN" dirty="0"/>
          </a:p>
          <a:p>
            <a:r>
              <a:rPr lang="en-US" altLang="zh-CN" dirty="0"/>
              <a:t>		</a:t>
            </a:r>
            <a:r>
              <a:rPr lang="en-US" altLang="zh-CN" dirty="0" err="1"/>
              <a:t>RaiseEvent</a:t>
            </a:r>
            <a:r>
              <a:rPr lang="en-US" altLang="zh-CN" dirty="0"/>
              <a:t> </a:t>
            </a:r>
            <a:r>
              <a:rPr lang="en-US" altLang="zh-CN" dirty="0" err="1"/>
              <a:t>CalCompleted</a:t>
            </a:r>
            <a:r>
              <a:rPr lang="en-US" altLang="zh-CN" dirty="0"/>
              <a:t>(10)		' </a:t>
            </a:r>
            <a:r>
              <a:rPr lang="zh-CN" altLang="zh-CN" dirty="0"/>
              <a:t>引发事件</a:t>
            </a:r>
          </a:p>
          <a:p>
            <a:r>
              <a:rPr lang="en-US" altLang="zh-CN" dirty="0"/>
              <a:t>	End Sub</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32122488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a:t>
            </a:r>
            <a:r>
              <a:rPr lang="en-US" altLang="zh-CN" dirty="0" err="1"/>
              <a:t>WithEvents</a:t>
            </a:r>
            <a:r>
              <a:rPr lang="zh-CN" altLang="zh-CN" dirty="0"/>
              <a:t>关键字</a:t>
            </a:r>
          </a:p>
        </p:txBody>
      </p:sp>
      <p:sp>
        <p:nvSpPr>
          <p:cNvPr id="3" name="TextBox 2"/>
          <p:cNvSpPr txBox="1"/>
          <p:nvPr/>
        </p:nvSpPr>
        <p:spPr>
          <a:xfrm>
            <a:off x="999460" y="1073888"/>
            <a:ext cx="9377917" cy="615553"/>
          </a:xfrm>
          <a:prstGeom prst="rect">
            <a:avLst/>
          </a:prstGeom>
          <a:noFill/>
        </p:spPr>
        <p:txBody>
          <a:bodyPr wrap="square" rtlCol="0">
            <a:spAutoFit/>
          </a:bodyPr>
          <a:lstStyle/>
          <a:p>
            <a:pPr indent="446088"/>
            <a:r>
              <a:rPr lang="zh-CN" altLang="zh-CN" dirty="0"/>
              <a:t>在定义变量的语句中，可以加上</a:t>
            </a:r>
            <a:r>
              <a:rPr lang="en-US" altLang="zh-CN" dirty="0" err="1"/>
              <a:t>WithEvents</a:t>
            </a:r>
            <a:r>
              <a:rPr lang="zh-CN" altLang="zh-CN" dirty="0"/>
              <a:t>关键字，用它声明能引发事件的模块级或类级的对象变量。</a:t>
            </a:r>
            <a:r>
              <a:rPr lang="en-US" altLang="zh-CN" dirty="0" err="1"/>
              <a:t>WithEvents</a:t>
            </a:r>
            <a:r>
              <a:rPr lang="zh-CN" altLang="zh-CN" dirty="0"/>
              <a:t>语句的语法格式如下</a:t>
            </a:r>
            <a:r>
              <a:rPr lang="zh-CN" altLang="zh-CN" dirty="0" smtClean="0"/>
              <a:t>：</a:t>
            </a:r>
            <a:endParaRPr lang="zh-CN" altLang="zh-CN" dirty="0"/>
          </a:p>
        </p:txBody>
      </p:sp>
      <p:sp>
        <p:nvSpPr>
          <p:cNvPr id="4" name="圆角矩形 3"/>
          <p:cNvSpPr/>
          <p:nvPr/>
        </p:nvSpPr>
        <p:spPr>
          <a:xfrm>
            <a:off x="1592721" y="1742606"/>
            <a:ext cx="8146702" cy="391597"/>
          </a:xfrm>
          <a:prstGeom prst="roundRect">
            <a:avLst/>
          </a:prstGeom>
          <a:solidFill>
            <a:schemeClr val="accent5">
              <a:lumMod val="40000"/>
              <a:lumOff val="60000"/>
            </a:schemeClr>
          </a:solidFill>
        </p:spPr>
        <p:txBody>
          <a:bodyPr wrap="square">
            <a:spAutoFit/>
          </a:bodyPr>
          <a:lstStyle/>
          <a:p>
            <a:r>
              <a:rPr lang="en-US" altLang="zh-CN" dirty="0"/>
              <a:t>[</a:t>
            </a:r>
            <a:r>
              <a:rPr lang="en-US" altLang="zh-CN" dirty="0" err="1"/>
              <a:t>Public|Private|Dim|Friend</a:t>
            </a:r>
            <a:r>
              <a:rPr lang="en-US" altLang="zh-CN" dirty="0"/>
              <a:t>] </a:t>
            </a:r>
            <a:r>
              <a:rPr lang="en-US" altLang="zh-CN" dirty="0" err="1"/>
              <a:t>WithEvent</a:t>
            </a:r>
            <a:r>
              <a:rPr lang="en-US" altLang="zh-CN" dirty="0"/>
              <a:t> </a:t>
            </a:r>
            <a:r>
              <a:rPr lang="zh-CN" altLang="zh-CN" dirty="0"/>
              <a:t>变量名</a:t>
            </a:r>
            <a:r>
              <a:rPr lang="en-US" altLang="zh-CN" dirty="0"/>
              <a:t> [ As [New] (</a:t>
            </a:r>
            <a:r>
              <a:rPr lang="zh-CN" altLang="zh-CN" dirty="0"/>
              <a:t>类型</a:t>
            </a:r>
            <a:r>
              <a:rPr lang="en-US" altLang="zh-CN" dirty="0"/>
              <a:t>)]</a:t>
            </a:r>
            <a:endParaRPr lang="zh-CN" altLang="zh-CN" dirty="0"/>
          </a:p>
        </p:txBody>
      </p:sp>
      <p:sp>
        <p:nvSpPr>
          <p:cNvPr id="5" name="矩形 4"/>
          <p:cNvSpPr/>
          <p:nvPr/>
        </p:nvSpPr>
        <p:spPr>
          <a:xfrm>
            <a:off x="1030276" y="2271157"/>
            <a:ext cx="9271591" cy="615553"/>
          </a:xfrm>
          <a:prstGeom prst="rect">
            <a:avLst/>
          </a:prstGeom>
        </p:spPr>
        <p:txBody>
          <a:bodyPr wrap="square">
            <a:spAutoFit/>
          </a:bodyPr>
          <a:lstStyle/>
          <a:p>
            <a:pPr indent="446088" fontAlgn="ctr"/>
            <a:r>
              <a:rPr lang="zh-CN" altLang="zh-CN" dirty="0"/>
              <a:t>例如，在建立了按钮的窗体中，如果查看代码的隐藏部分（即</a:t>
            </a:r>
            <a:r>
              <a:rPr lang="en-US" altLang="zh-CN" dirty="0"/>
              <a:t>Windows</a:t>
            </a:r>
            <a:r>
              <a:rPr lang="zh-CN" altLang="zh-CN" dirty="0"/>
              <a:t>窗体设计器生成的代码），不难发现，按钮就是用</a:t>
            </a:r>
            <a:r>
              <a:rPr lang="en-US" altLang="zh-CN" dirty="0" err="1"/>
              <a:t>WithEvents</a:t>
            </a:r>
            <a:r>
              <a:rPr lang="zh-CN" altLang="zh-CN" dirty="0"/>
              <a:t>关键字声明的。程序代码如下：</a:t>
            </a:r>
          </a:p>
        </p:txBody>
      </p:sp>
      <p:sp>
        <p:nvSpPr>
          <p:cNvPr id="6" name="圆角矩形 5"/>
          <p:cNvSpPr/>
          <p:nvPr/>
        </p:nvSpPr>
        <p:spPr>
          <a:xfrm>
            <a:off x="1592721" y="2941726"/>
            <a:ext cx="8146702" cy="391597"/>
          </a:xfrm>
          <a:prstGeom prst="roundRect">
            <a:avLst/>
          </a:prstGeom>
          <a:solidFill>
            <a:schemeClr val="accent5">
              <a:lumMod val="40000"/>
              <a:lumOff val="60000"/>
            </a:schemeClr>
          </a:solidFill>
        </p:spPr>
        <p:txBody>
          <a:bodyPr wrap="square">
            <a:spAutoFit/>
          </a:bodyPr>
          <a:lstStyle/>
          <a:p>
            <a:r>
              <a:rPr lang="en-US" altLang="zh-CN" dirty="0"/>
              <a:t>Friend </a:t>
            </a:r>
            <a:r>
              <a:rPr lang="en-US" altLang="zh-CN" dirty="0" err="1"/>
              <a:t>WithEvents</a:t>
            </a:r>
            <a:r>
              <a:rPr lang="en-US" altLang="zh-CN" dirty="0"/>
              <a:t> Button1 As </a:t>
            </a:r>
            <a:r>
              <a:rPr lang="en-US" altLang="zh-CN" dirty="0" err="1"/>
              <a:t>System.Windows.Forms.Button</a:t>
            </a:r>
            <a:endParaRPr lang="zh-CN" altLang="zh-CN" dirty="0"/>
          </a:p>
        </p:txBody>
      </p:sp>
    </p:spTree>
    <p:extLst>
      <p:ext uri="{BB962C8B-B14F-4D97-AF65-F5344CB8AC3E}">
        <p14:creationId xmlns:p14="http://schemas.microsoft.com/office/powerpoint/2010/main" val="2120033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a:t>
            </a:r>
            <a:r>
              <a:rPr lang="en-US" altLang="zh-CN" dirty="0"/>
              <a:t>Handles</a:t>
            </a:r>
            <a:r>
              <a:rPr lang="zh-CN" altLang="zh-CN" dirty="0"/>
              <a:t>子句</a:t>
            </a:r>
          </a:p>
        </p:txBody>
      </p:sp>
      <p:sp>
        <p:nvSpPr>
          <p:cNvPr id="3" name="矩形 2"/>
          <p:cNvSpPr/>
          <p:nvPr/>
        </p:nvSpPr>
        <p:spPr>
          <a:xfrm>
            <a:off x="1215841" y="804434"/>
            <a:ext cx="6981861" cy="353943"/>
          </a:xfrm>
          <a:prstGeom prst="rect">
            <a:avLst/>
          </a:prstGeom>
        </p:spPr>
        <p:txBody>
          <a:bodyPr wrap="square">
            <a:spAutoFit/>
          </a:bodyPr>
          <a:lstStyle/>
          <a:p>
            <a:pPr fontAlgn="ctr"/>
            <a:r>
              <a:rPr lang="en-US" altLang="zh-CN" dirty="0"/>
              <a:t>Handles</a:t>
            </a:r>
            <a:r>
              <a:rPr lang="zh-CN" altLang="zh-CN" dirty="0"/>
              <a:t>子句列出一个或多个要处理的事件，一般语法格式如下：</a:t>
            </a:r>
          </a:p>
        </p:txBody>
      </p:sp>
      <p:sp>
        <p:nvSpPr>
          <p:cNvPr id="4" name="圆角矩形 3"/>
          <p:cNvSpPr/>
          <p:nvPr/>
        </p:nvSpPr>
        <p:spPr>
          <a:xfrm>
            <a:off x="1287384" y="1158377"/>
            <a:ext cx="8324449" cy="391597"/>
          </a:xfrm>
          <a:prstGeom prst="roundRect">
            <a:avLst/>
          </a:prstGeom>
          <a:solidFill>
            <a:schemeClr val="accent5">
              <a:lumMod val="40000"/>
              <a:lumOff val="60000"/>
            </a:schemeClr>
          </a:solidFill>
        </p:spPr>
        <p:txBody>
          <a:bodyPr wrap="square">
            <a:spAutoFit/>
          </a:bodyPr>
          <a:lstStyle/>
          <a:p>
            <a:r>
              <a:rPr lang="en-US" altLang="zh-CN" dirty="0"/>
              <a:t>Handles</a:t>
            </a:r>
            <a:r>
              <a:rPr lang="zh-CN" altLang="zh-CN" dirty="0"/>
              <a:t>事件处理列表</a:t>
            </a:r>
          </a:p>
        </p:txBody>
      </p:sp>
      <p:sp>
        <p:nvSpPr>
          <p:cNvPr id="5" name="TextBox 4"/>
          <p:cNvSpPr txBox="1"/>
          <p:nvPr/>
        </p:nvSpPr>
        <p:spPr>
          <a:xfrm>
            <a:off x="734491" y="1669312"/>
            <a:ext cx="9696893" cy="615553"/>
          </a:xfrm>
          <a:prstGeom prst="rect">
            <a:avLst/>
          </a:prstGeom>
          <a:noFill/>
        </p:spPr>
        <p:txBody>
          <a:bodyPr wrap="square" rtlCol="0">
            <a:spAutoFit/>
          </a:bodyPr>
          <a:lstStyle/>
          <a:p>
            <a:pPr indent="446088"/>
            <a:r>
              <a:rPr lang="zh-CN" altLang="zh-CN" dirty="0"/>
              <a:t>例如，在建立了按钮的窗体中，当双击按钮打开“代码编辑器”时，系统自动添加如下的代码，其中“</a:t>
            </a:r>
            <a:r>
              <a:rPr lang="en-US" altLang="zh-CN" dirty="0"/>
              <a:t>Handles Button1.Click</a:t>
            </a:r>
            <a:r>
              <a:rPr lang="zh-CN" altLang="zh-CN" dirty="0"/>
              <a:t>”表明该过程要处理按钮</a:t>
            </a:r>
            <a:r>
              <a:rPr lang="en-US" altLang="zh-CN" dirty="0"/>
              <a:t>Button1</a:t>
            </a:r>
            <a:r>
              <a:rPr lang="zh-CN" altLang="zh-CN" dirty="0"/>
              <a:t>的</a:t>
            </a:r>
            <a:r>
              <a:rPr lang="en-US" altLang="zh-CN" dirty="0"/>
              <a:t>Click</a:t>
            </a:r>
            <a:r>
              <a:rPr lang="zh-CN" altLang="zh-CN" dirty="0"/>
              <a:t>事件</a:t>
            </a:r>
            <a:r>
              <a:rPr lang="zh-CN" altLang="zh-CN" dirty="0" smtClean="0"/>
              <a:t>：</a:t>
            </a:r>
            <a:endParaRPr lang="zh-CN" altLang="zh-CN" dirty="0"/>
          </a:p>
        </p:txBody>
      </p:sp>
      <p:sp>
        <p:nvSpPr>
          <p:cNvPr id="6" name="TextBox 5"/>
          <p:cNvSpPr txBox="1"/>
          <p:nvPr/>
        </p:nvSpPr>
        <p:spPr>
          <a:xfrm>
            <a:off x="1287384" y="2360428"/>
            <a:ext cx="8324449" cy="970478"/>
          </a:xfrm>
          <a:prstGeom prst="roundRect">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Button1.Click</a:t>
            </a:r>
            <a:endParaRPr lang="zh-CN" altLang="zh-CN" dirty="0"/>
          </a:p>
          <a:p>
            <a:r>
              <a:rPr lang="en-US" altLang="zh-CN" dirty="0"/>
              <a:t>End </a:t>
            </a:r>
            <a:r>
              <a:rPr lang="en-US" altLang="zh-CN" dirty="0" smtClean="0"/>
              <a:t>Sub</a:t>
            </a:r>
            <a:endParaRPr lang="zh-CN" altLang="zh-CN" dirty="0"/>
          </a:p>
        </p:txBody>
      </p:sp>
      <p:sp>
        <p:nvSpPr>
          <p:cNvPr id="7" name="TextBox 6"/>
          <p:cNvSpPr txBox="1"/>
          <p:nvPr/>
        </p:nvSpPr>
        <p:spPr>
          <a:xfrm>
            <a:off x="734491" y="3361668"/>
            <a:ext cx="9303489" cy="615553"/>
          </a:xfrm>
          <a:prstGeom prst="rect">
            <a:avLst/>
          </a:prstGeom>
          <a:noFill/>
        </p:spPr>
        <p:txBody>
          <a:bodyPr wrap="square" rtlCol="0">
            <a:spAutoFit/>
          </a:bodyPr>
          <a:lstStyle/>
          <a:p>
            <a:pPr indent="446088"/>
            <a:r>
              <a:rPr lang="zh-CN" altLang="zh-CN" dirty="0"/>
              <a:t>允许列出多个事件，即指定该过程处理多个事件。例如，指定该过程要处理按钮</a:t>
            </a:r>
            <a:r>
              <a:rPr lang="en-US" altLang="zh-CN" dirty="0"/>
              <a:t>Button1</a:t>
            </a:r>
            <a:r>
              <a:rPr lang="zh-CN" altLang="zh-CN" dirty="0"/>
              <a:t>和</a:t>
            </a:r>
            <a:r>
              <a:rPr lang="en-US" altLang="zh-CN" dirty="0"/>
              <a:t>Button2</a:t>
            </a:r>
            <a:r>
              <a:rPr lang="zh-CN" altLang="zh-CN" dirty="0"/>
              <a:t>的</a:t>
            </a:r>
            <a:r>
              <a:rPr lang="en-US" altLang="zh-CN" dirty="0"/>
              <a:t>Click</a:t>
            </a:r>
            <a:r>
              <a:rPr lang="zh-CN" altLang="zh-CN" dirty="0"/>
              <a:t>事件</a:t>
            </a:r>
            <a:r>
              <a:rPr lang="zh-CN" altLang="zh-CN" dirty="0" smtClean="0"/>
              <a:t>：</a:t>
            </a:r>
            <a:endParaRPr lang="zh-CN" altLang="zh-CN" dirty="0"/>
          </a:p>
        </p:txBody>
      </p:sp>
      <p:sp>
        <p:nvSpPr>
          <p:cNvPr id="8" name="TextBox 7"/>
          <p:cNvSpPr txBox="1"/>
          <p:nvPr/>
        </p:nvSpPr>
        <p:spPr>
          <a:xfrm>
            <a:off x="1287384" y="4001401"/>
            <a:ext cx="8324449" cy="970478"/>
          </a:xfrm>
          <a:prstGeom prst="roundRect">
            <a:avLst/>
          </a:prstGeom>
          <a:solidFill>
            <a:schemeClr val="accent5">
              <a:lumMod val="40000"/>
              <a:lumOff val="60000"/>
            </a:schemeClr>
          </a:solidFill>
        </p:spPr>
        <p:txBody>
          <a:bodyPr wrap="square" rtlCol="0">
            <a:spAutoFit/>
          </a:bodyPr>
          <a:lstStyle/>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Handles </a:t>
            </a:r>
            <a:r>
              <a:rPr lang="en-US" altLang="zh-CN" dirty="0"/>
              <a:t>Button1. Click, Button2. Click</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29327694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353544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5</a:t>
            </a:r>
            <a:r>
              <a:rPr lang="zh-CN" altLang="zh-CN" dirty="0"/>
              <a:t>．</a:t>
            </a:r>
            <a:r>
              <a:rPr lang="en-US" altLang="zh-CN" dirty="0" err="1"/>
              <a:t>AddHandler</a:t>
            </a:r>
            <a:r>
              <a:rPr lang="zh-CN" altLang="zh-CN" dirty="0"/>
              <a:t>语句</a:t>
            </a:r>
          </a:p>
        </p:txBody>
      </p:sp>
      <p:sp>
        <p:nvSpPr>
          <p:cNvPr id="3" name="TextBox 2"/>
          <p:cNvSpPr txBox="1"/>
          <p:nvPr/>
        </p:nvSpPr>
        <p:spPr>
          <a:xfrm>
            <a:off x="1265273" y="985045"/>
            <a:ext cx="9154633" cy="353943"/>
          </a:xfrm>
          <a:prstGeom prst="rect">
            <a:avLst/>
          </a:prstGeom>
          <a:noFill/>
        </p:spPr>
        <p:txBody>
          <a:bodyPr wrap="square" rtlCol="0">
            <a:spAutoFit/>
          </a:bodyPr>
          <a:lstStyle/>
          <a:p>
            <a:r>
              <a:rPr lang="zh-CN" altLang="zh-CN" dirty="0"/>
              <a:t>该语句动态地将事件与处理程序相关联，其语法格式如下</a:t>
            </a:r>
            <a:r>
              <a:rPr lang="zh-CN" altLang="zh-CN" dirty="0" smtClean="0"/>
              <a:t>：</a:t>
            </a:r>
            <a:endParaRPr lang="zh-CN" altLang="zh-CN" dirty="0"/>
          </a:p>
        </p:txBody>
      </p:sp>
      <p:sp>
        <p:nvSpPr>
          <p:cNvPr id="4" name="圆角矩形 3"/>
          <p:cNvSpPr/>
          <p:nvPr/>
        </p:nvSpPr>
        <p:spPr>
          <a:xfrm>
            <a:off x="1408378" y="1400261"/>
            <a:ext cx="8533063" cy="391597"/>
          </a:xfrm>
          <a:prstGeom prst="roundRect">
            <a:avLst/>
          </a:prstGeom>
          <a:solidFill>
            <a:schemeClr val="accent5">
              <a:lumMod val="40000"/>
              <a:lumOff val="60000"/>
            </a:schemeClr>
          </a:solidFill>
        </p:spPr>
        <p:txBody>
          <a:bodyPr wrap="square">
            <a:spAutoFit/>
          </a:bodyPr>
          <a:lstStyle/>
          <a:p>
            <a:r>
              <a:rPr lang="en-US" altLang="zh-CN" dirty="0" err="1"/>
              <a:t>AddHandler</a:t>
            </a:r>
            <a:r>
              <a:rPr lang="zh-CN" altLang="zh-CN" dirty="0"/>
              <a:t>事件</a:t>
            </a:r>
            <a:r>
              <a:rPr lang="en-US" altLang="zh-CN" dirty="0"/>
              <a:t>, </a:t>
            </a:r>
            <a:r>
              <a:rPr lang="en-US" altLang="zh-CN" dirty="0" err="1"/>
              <a:t>AddressOf</a:t>
            </a:r>
            <a:r>
              <a:rPr lang="en-US" altLang="zh-CN" dirty="0"/>
              <a:t> </a:t>
            </a:r>
            <a:r>
              <a:rPr lang="zh-CN" altLang="zh-CN" dirty="0"/>
              <a:t>处理程序</a:t>
            </a:r>
          </a:p>
        </p:txBody>
      </p:sp>
      <p:sp>
        <p:nvSpPr>
          <p:cNvPr id="5" name="TextBox 4"/>
          <p:cNvSpPr txBox="1"/>
          <p:nvPr/>
        </p:nvSpPr>
        <p:spPr>
          <a:xfrm>
            <a:off x="1265273" y="1791858"/>
            <a:ext cx="7905743" cy="1269578"/>
          </a:xfrm>
          <a:prstGeom prst="rect">
            <a:avLst/>
          </a:prstGeom>
          <a:noFill/>
        </p:spPr>
        <p:txBody>
          <a:bodyPr wrap="square" rtlCol="0">
            <a:spAutoFit/>
          </a:bodyPr>
          <a:lstStyle/>
          <a:p>
            <a:pPr fontAlgn="ctr">
              <a:lnSpc>
                <a:spcPct val="150000"/>
              </a:lnSpc>
            </a:pPr>
            <a:r>
              <a:rPr lang="zh-CN" altLang="zh-CN" dirty="0"/>
              <a:t>其中：</a:t>
            </a:r>
          </a:p>
          <a:p>
            <a:pPr fontAlgn="ctr">
              <a:lnSpc>
                <a:spcPct val="150000"/>
              </a:lnSpc>
            </a:pPr>
            <a:r>
              <a:rPr lang="zh-CN" altLang="zh-CN" dirty="0"/>
              <a:t>（</a:t>
            </a:r>
            <a:r>
              <a:rPr lang="en-US" altLang="zh-CN" dirty="0"/>
              <a:t>1</a:t>
            </a:r>
            <a:r>
              <a:rPr lang="zh-CN" altLang="zh-CN" dirty="0"/>
              <a:t>）事件，必选项。要处理的事件名称。</a:t>
            </a:r>
          </a:p>
          <a:p>
            <a:pPr fontAlgn="ctr">
              <a:lnSpc>
                <a:spcPct val="150000"/>
              </a:lnSpc>
            </a:pPr>
            <a:r>
              <a:rPr lang="zh-CN" altLang="zh-CN" dirty="0"/>
              <a:t>（</a:t>
            </a:r>
            <a:r>
              <a:rPr lang="en-US" altLang="zh-CN" dirty="0"/>
              <a:t>2</a:t>
            </a:r>
            <a:r>
              <a:rPr lang="zh-CN" altLang="zh-CN" dirty="0"/>
              <a:t>）处理程序，必选项。事件处理过程的名称</a:t>
            </a:r>
            <a:r>
              <a:rPr lang="zh-CN" altLang="zh-CN" dirty="0" smtClean="0"/>
              <a:t>。</a:t>
            </a:r>
            <a:endParaRPr lang="zh-CN" altLang="zh-CN" dirty="0"/>
          </a:p>
        </p:txBody>
      </p:sp>
    </p:spTree>
    <p:extLst>
      <p:ext uri="{BB962C8B-B14F-4D97-AF65-F5344CB8AC3E}">
        <p14:creationId xmlns:p14="http://schemas.microsoft.com/office/powerpoint/2010/main" val="574260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6</a:t>
            </a:r>
            <a:r>
              <a:rPr lang="zh-CN" altLang="zh-CN" dirty="0"/>
              <a:t>．</a:t>
            </a:r>
            <a:r>
              <a:rPr lang="en-US" altLang="zh-CN" dirty="0" err="1"/>
              <a:t>RemoveHandler</a:t>
            </a:r>
            <a:r>
              <a:rPr lang="zh-CN" altLang="zh-CN" dirty="0"/>
              <a:t>语句</a:t>
            </a:r>
          </a:p>
        </p:txBody>
      </p:sp>
      <p:sp>
        <p:nvSpPr>
          <p:cNvPr id="3" name="矩形 2"/>
          <p:cNvSpPr/>
          <p:nvPr/>
        </p:nvSpPr>
        <p:spPr>
          <a:xfrm>
            <a:off x="1130780" y="1110970"/>
            <a:ext cx="6514029" cy="353943"/>
          </a:xfrm>
          <a:prstGeom prst="rect">
            <a:avLst/>
          </a:prstGeom>
        </p:spPr>
        <p:txBody>
          <a:bodyPr wrap="square">
            <a:spAutoFit/>
          </a:bodyPr>
          <a:lstStyle/>
          <a:p>
            <a:pPr fontAlgn="ctr"/>
            <a:r>
              <a:rPr lang="zh-CN" altLang="zh-CN" dirty="0"/>
              <a:t>该语句动态地解除事件与处理程序之间的关联，其语法格式如下：</a:t>
            </a:r>
          </a:p>
        </p:txBody>
      </p:sp>
      <p:sp>
        <p:nvSpPr>
          <p:cNvPr id="4" name="圆角矩形 3"/>
          <p:cNvSpPr/>
          <p:nvPr/>
        </p:nvSpPr>
        <p:spPr>
          <a:xfrm>
            <a:off x="1269225" y="1464913"/>
            <a:ext cx="8619054" cy="391597"/>
          </a:xfrm>
          <a:prstGeom prst="roundRect">
            <a:avLst/>
          </a:prstGeom>
          <a:solidFill>
            <a:schemeClr val="accent5">
              <a:lumMod val="40000"/>
              <a:lumOff val="60000"/>
            </a:schemeClr>
          </a:solidFill>
        </p:spPr>
        <p:txBody>
          <a:bodyPr wrap="square">
            <a:spAutoFit/>
          </a:bodyPr>
          <a:lstStyle/>
          <a:p>
            <a:r>
              <a:rPr lang="en-US" altLang="zh-CN" dirty="0" err="1"/>
              <a:t>RemoveHandler</a:t>
            </a:r>
            <a:r>
              <a:rPr lang="zh-CN" altLang="zh-CN" dirty="0"/>
              <a:t>事件</a:t>
            </a:r>
            <a:r>
              <a:rPr lang="en-US" altLang="zh-CN" dirty="0"/>
              <a:t>, </a:t>
            </a:r>
            <a:r>
              <a:rPr lang="en-US" altLang="zh-CN" dirty="0" err="1"/>
              <a:t>AddressOf</a:t>
            </a:r>
            <a:r>
              <a:rPr lang="en-US" altLang="zh-CN" dirty="0"/>
              <a:t> </a:t>
            </a:r>
            <a:r>
              <a:rPr lang="zh-CN" altLang="zh-CN" dirty="0"/>
              <a:t>处理程序</a:t>
            </a:r>
          </a:p>
        </p:txBody>
      </p:sp>
      <p:sp>
        <p:nvSpPr>
          <p:cNvPr id="5" name="矩形 4"/>
          <p:cNvSpPr/>
          <p:nvPr/>
        </p:nvSpPr>
        <p:spPr>
          <a:xfrm>
            <a:off x="1130780" y="1856510"/>
            <a:ext cx="5940425" cy="1269578"/>
          </a:xfrm>
          <a:prstGeom prst="rect">
            <a:avLst/>
          </a:prstGeom>
        </p:spPr>
        <p:txBody>
          <a:bodyPr>
            <a:spAutoFit/>
          </a:bodyPr>
          <a:lstStyle/>
          <a:p>
            <a:pPr fontAlgn="ctr">
              <a:lnSpc>
                <a:spcPct val="150000"/>
              </a:lnSpc>
            </a:pPr>
            <a:r>
              <a:rPr lang="zh-CN" altLang="zh-CN" dirty="0"/>
              <a:t>其中：</a:t>
            </a:r>
          </a:p>
          <a:p>
            <a:pPr fontAlgn="ctr">
              <a:lnSpc>
                <a:spcPct val="150000"/>
              </a:lnSpc>
            </a:pPr>
            <a:r>
              <a:rPr lang="zh-CN" altLang="zh-CN" dirty="0"/>
              <a:t>（</a:t>
            </a:r>
            <a:r>
              <a:rPr lang="en-US" altLang="zh-CN" dirty="0"/>
              <a:t>1</a:t>
            </a:r>
            <a:r>
              <a:rPr lang="zh-CN" altLang="zh-CN" dirty="0"/>
              <a:t>）事件，必选项。要处理的事件名称。</a:t>
            </a:r>
          </a:p>
          <a:p>
            <a:pPr fontAlgn="ctr">
              <a:lnSpc>
                <a:spcPct val="150000"/>
              </a:lnSpc>
            </a:pPr>
            <a:r>
              <a:rPr lang="zh-CN" altLang="zh-CN" dirty="0"/>
              <a:t>（</a:t>
            </a:r>
            <a:r>
              <a:rPr lang="en-US" altLang="zh-CN" dirty="0"/>
              <a:t>2</a:t>
            </a:r>
            <a:r>
              <a:rPr lang="zh-CN" altLang="zh-CN" dirty="0"/>
              <a:t>）处理程序，必选项。事件处理过程的名称。</a:t>
            </a:r>
          </a:p>
        </p:txBody>
      </p:sp>
    </p:spTree>
    <p:extLst>
      <p:ext uri="{BB962C8B-B14F-4D97-AF65-F5344CB8AC3E}">
        <p14:creationId xmlns:p14="http://schemas.microsoft.com/office/powerpoint/2010/main" val="23384977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02</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05818" y="2692563"/>
            <a:ext cx="1779919"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结构型变量</a:t>
            </a:r>
            <a:endParaRPr lang="zh-CN" altLang="en-US" dirty="0"/>
          </a:p>
        </p:txBody>
      </p:sp>
      <p:cxnSp>
        <p:nvCxnSpPr>
          <p:cNvPr id="11" name="直接连接符 10"/>
          <p:cNvCxnSpPr/>
          <p:nvPr/>
        </p:nvCxnSpPr>
        <p:spPr>
          <a:xfrm>
            <a:off x="5305465" y="3195254"/>
            <a:ext cx="2282299"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2" name="文本占位符 5"/>
          <p:cNvSpPr txBox="1">
            <a:spLocks/>
          </p:cNvSpPr>
          <p:nvPr/>
        </p:nvSpPr>
        <p:spPr>
          <a:xfrm>
            <a:off x="5305466" y="3415406"/>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．定义结构</a:t>
            </a:r>
          </a:p>
        </p:txBody>
      </p:sp>
      <p:sp>
        <p:nvSpPr>
          <p:cNvPr id="15" name="文本占位符 5"/>
          <p:cNvSpPr txBox="1">
            <a:spLocks/>
          </p:cNvSpPr>
          <p:nvPr/>
        </p:nvSpPr>
        <p:spPr>
          <a:xfrm>
            <a:off x="5305466" y="3838662"/>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．定义结构类型的变量</a:t>
            </a:r>
          </a:p>
        </p:txBody>
      </p: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6" name="文本占位符 5"/>
          <p:cNvSpPr txBox="1">
            <a:spLocks/>
          </p:cNvSpPr>
          <p:nvPr/>
        </p:nvSpPr>
        <p:spPr>
          <a:xfrm>
            <a:off x="5305465" y="4257034"/>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．初始化结构变量</a:t>
            </a:r>
          </a:p>
        </p:txBody>
      </p:sp>
      <p:sp>
        <p:nvSpPr>
          <p:cNvPr id="17" name="文本占位符 5"/>
          <p:cNvSpPr txBox="1">
            <a:spLocks/>
          </p:cNvSpPr>
          <p:nvPr/>
        </p:nvSpPr>
        <p:spPr>
          <a:xfrm>
            <a:off x="5305465" y="4680290"/>
            <a:ext cx="2221641"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．引用结构变量</a:t>
            </a:r>
          </a:p>
        </p:txBody>
      </p:sp>
    </p:spTree>
    <p:extLst>
      <p:ext uri="{BB962C8B-B14F-4D97-AF65-F5344CB8AC3E}">
        <p14:creationId xmlns:p14="http://schemas.microsoft.com/office/powerpoint/2010/main" val="240555574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400"/>
                                        <p:tgtEl>
                                          <p:spTgt spid="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400"/>
                                        <p:tgtEl>
                                          <p:spTgt spid="15"/>
                                        </p:tgtEl>
                                      </p:cBhvr>
                                    </p:animEffect>
                                  </p:childTnLst>
                                </p:cTn>
                              </p:par>
                            </p:childTnLst>
                          </p:cTn>
                        </p:par>
                        <p:par>
                          <p:cTn id="32" fill="hold">
                            <p:stCondLst>
                              <p:cond delay="2750"/>
                            </p:stCondLst>
                            <p:childTnLst>
                              <p:par>
                                <p:cTn id="33" presetID="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400"/>
                                        <p:tgtEl>
                                          <p:spTgt spid="16"/>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P spid="18" grpId="0"/>
      <p:bldP spid="19" grpId="0"/>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04</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47831" y="2704960"/>
            <a:ext cx="1858755"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对象的创建</a:t>
            </a:r>
            <a:endParaRPr lang="zh-CN" altLang="en-US" dirty="0"/>
          </a:p>
        </p:txBody>
      </p:sp>
      <p:cxnSp>
        <p:nvCxnSpPr>
          <p:cNvPr id="11" name="直接连接符 10"/>
          <p:cNvCxnSpPr/>
          <p:nvPr/>
        </p:nvCxnSpPr>
        <p:spPr>
          <a:xfrm>
            <a:off x="5305465" y="3195254"/>
            <a:ext cx="245416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．对象变量的声明</a:t>
            </a:r>
          </a:p>
        </p:txBody>
      </p:sp>
      <p:sp>
        <p:nvSpPr>
          <p:cNvPr id="17" name="文本占位符 5"/>
          <p:cNvSpPr txBox="1">
            <a:spLocks/>
          </p:cNvSpPr>
          <p:nvPr/>
        </p:nvSpPr>
        <p:spPr>
          <a:xfrm>
            <a:off x="5420050" y="384145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．对象变量的赋值</a:t>
            </a:r>
          </a:p>
        </p:txBody>
      </p:sp>
      <p:sp>
        <p:nvSpPr>
          <p:cNvPr id="22" name="文本占位符 5"/>
          <p:cNvSpPr txBox="1">
            <a:spLocks/>
          </p:cNvSpPr>
          <p:nvPr/>
        </p:nvSpPr>
        <p:spPr>
          <a:xfrm>
            <a:off x="5420052" y="4272562"/>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．对象变量的释放</a:t>
            </a:r>
          </a:p>
        </p:txBody>
      </p:sp>
      <p:sp>
        <p:nvSpPr>
          <p:cNvPr id="23" name="文本占位符 5"/>
          <p:cNvSpPr txBox="1">
            <a:spLocks/>
          </p:cNvSpPr>
          <p:nvPr/>
        </p:nvSpPr>
        <p:spPr>
          <a:xfrm>
            <a:off x="5420051" y="4687272"/>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4</a:t>
            </a:r>
            <a:r>
              <a:rPr lang="zh-CN" altLang="zh-CN" dirty="0">
                <a:solidFill>
                  <a:schemeClr val="tx1"/>
                </a:solidFill>
              </a:rPr>
              <a:t>．创建对象实例</a:t>
            </a:r>
          </a:p>
        </p:txBody>
      </p:sp>
    </p:spTree>
    <p:extLst>
      <p:ext uri="{BB962C8B-B14F-4D97-AF65-F5344CB8AC3E}">
        <p14:creationId xmlns:p14="http://schemas.microsoft.com/office/powerpoint/2010/main" val="264586873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P spid="22" grpId="0" animBg="1"/>
      <p:bldP spid="2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．对象变量的声明</a:t>
            </a:r>
          </a:p>
        </p:txBody>
      </p:sp>
      <p:sp>
        <p:nvSpPr>
          <p:cNvPr id="3" name="TextBox 2"/>
          <p:cNvSpPr txBox="1"/>
          <p:nvPr/>
        </p:nvSpPr>
        <p:spPr>
          <a:xfrm>
            <a:off x="871870" y="818707"/>
            <a:ext cx="9367283" cy="615553"/>
          </a:xfrm>
          <a:prstGeom prst="rect">
            <a:avLst/>
          </a:prstGeom>
          <a:noFill/>
        </p:spPr>
        <p:txBody>
          <a:bodyPr wrap="square" rtlCol="0">
            <a:spAutoFit/>
          </a:bodyPr>
          <a:lstStyle/>
          <a:p>
            <a:pPr indent="446088"/>
            <a:r>
              <a:rPr lang="zh-CN" altLang="zh-CN" dirty="0"/>
              <a:t>变量可存储值，也可用来存储对象。和普通变量一样，对象变量也要先声明后使用。声明对象变量的语法格式如下</a:t>
            </a:r>
            <a:r>
              <a:rPr lang="zh-CN" altLang="zh-CN" dirty="0" smtClean="0"/>
              <a:t>：</a:t>
            </a:r>
            <a:endParaRPr lang="zh-CN" altLang="zh-CN" dirty="0"/>
          </a:p>
        </p:txBody>
      </p:sp>
      <p:sp>
        <p:nvSpPr>
          <p:cNvPr id="4" name="圆角矩形 3"/>
          <p:cNvSpPr/>
          <p:nvPr/>
        </p:nvSpPr>
        <p:spPr>
          <a:xfrm>
            <a:off x="1498781" y="1434260"/>
            <a:ext cx="8378866" cy="391597"/>
          </a:xfrm>
          <a:prstGeom prst="roundRect">
            <a:avLst/>
          </a:prstGeom>
          <a:solidFill>
            <a:schemeClr val="accent5">
              <a:lumMod val="40000"/>
              <a:lumOff val="60000"/>
            </a:schemeClr>
          </a:solidFill>
        </p:spPr>
        <p:txBody>
          <a:bodyPr wrap="square">
            <a:spAutoFit/>
          </a:bodyPr>
          <a:lstStyle/>
          <a:p>
            <a:r>
              <a:rPr lang="en-US" altLang="zh-CN" dirty="0"/>
              <a:t>[</a:t>
            </a:r>
            <a:r>
              <a:rPr lang="en-US" altLang="zh-CN" dirty="0" err="1"/>
              <a:t>Public|Private|Dim</a:t>
            </a:r>
            <a:r>
              <a:rPr lang="en-US" altLang="zh-CN" dirty="0"/>
              <a:t>]  </a:t>
            </a:r>
            <a:r>
              <a:rPr lang="zh-CN" altLang="zh-CN" dirty="0"/>
              <a:t>对象变量名</a:t>
            </a:r>
            <a:r>
              <a:rPr lang="en-US" altLang="zh-CN" dirty="0"/>
              <a:t> As  [New]  </a:t>
            </a:r>
            <a:r>
              <a:rPr lang="zh-CN" altLang="zh-CN" dirty="0"/>
              <a:t>类名</a:t>
            </a:r>
          </a:p>
        </p:txBody>
      </p:sp>
      <p:sp>
        <p:nvSpPr>
          <p:cNvPr id="5" name="TextBox 4"/>
          <p:cNvSpPr txBox="1"/>
          <p:nvPr/>
        </p:nvSpPr>
        <p:spPr>
          <a:xfrm>
            <a:off x="871870" y="1935126"/>
            <a:ext cx="9165265" cy="1923604"/>
          </a:xfrm>
          <a:prstGeom prst="rect">
            <a:avLst/>
          </a:prstGeom>
          <a:noFill/>
        </p:spPr>
        <p:txBody>
          <a:bodyPr wrap="square" rtlCol="0">
            <a:spAutoFit/>
          </a:bodyPr>
          <a:lstStyle/>
          <a:p>
            <a:pPr indent="446088" fontAlgn="ctr"/>
            <a:r>
              <a:rPr lang="zh-CN" altLang="zh-CN" dirty="0"/>
              <a:t>其中：</a:t>
            </a:r>
          </a:p>
          <a:p>
            <a:pPr indent="446088" fontAlgn="ctr"/>
            <a:r>
              <a:rPr lang="zh-CN" altLang="zh-CN" dirty="0"/>
              <a:t>（</a:t>
            </a:r>
            <a:r>
              <a:rPr lang="en-US" altLang="zh-CN" dirty="0"/>
              <a:t>1</a:t>
            </a:r>
            <a:r>
              <a:rPr lang="zh-CN" altLang="zh-CN" dirty="0"/>
              <a:t>）</a:t>
            </a:r>
            <a:r>
              <a:rPr lang="en-US" altLang="zh-CN" dirty="0" err="1"/>
              <a:t>Public|Private|Dim</a:t>
            </a:r>
            <a:r>
              <a:rPr lang="zh-CN" altLang="zh-CN" dirty="0"/>
              <a:t>，可选项。其含义与普通变量相同。</a:t>
            </a:r>
          </a:p>
          <a:p>
            <a:pPr indent="446088" fontAlgn="ctr"/>
            <a:r>
              <a:rPr lang="zh-CN" altLang="zh-CN" dirty="0"/>
              <a:t>（</a:t>
            </a:r>
            <a:r>
              <a:rPr lang="en-US" altLang="zh-CN" dirty="0"/>
              <a:t>2</a:t>
            </a:r>
            <a:r>
              <a:rPr lang="zh-CN" altLang="zh-CN" dirty="0"/>
              <a:t>）对象变量名，必选项。所定义的对象变量的名称。</a:t>
            </a:r>
          </a:p>
          <a:p>
            <a:pPr indent="446088" fontAlgn="ctr"/>
            <a:r>
              <a:rPr lang="zh-CN" altLang="zh-CN" dirty="0"/>
              <a:t>（</a:t>
            </a:r>
            <a:r>
              <a:rPr lang="en-US" altLang="zh-CN" dirty="0"/>
              <a:t>3</a:t>
            </a:r>
            <a:r>
              <a:rPr lang="zh-CN" altLang="zh-CN" dirty="0"/>
              <a:t>）类名，必选项。指定所声明的变量的类。</a:t>
            </a:r>
          </a:p>
          <a:p>
            <a:pPr indent="446088" fontAlgn="ctr"/>
            <a:r>
              <a:rPr lang="zh-CN" altLang="zh-CN" dirty="0"/>
              <a:t>（</a:t>
            </a:r>
            <a:r>
              <a:rPr lang="en-US" altLang="zh-CN" dirty="0"/>
              <a:t>4</a:t>
            </a:r>
            <a:r>
              <a:rPr lang="zh-CN" altLang="zh-CN" dirty="0"/>
              <a:t>）</a:t>
            </a:r>
            <a:r>
              <a:rPr lang="en-US" altLang="zh-CN" dirty="0"/>
              <a:t>New</a:t>
            </a:r>
            <a:r>
              <a:rPr lang="zh-CN" altLang="zh-CN" dirty="0"/>
              <a:t>，可选项。指明所声明的对象变量是</a:t>
            </a:r>
            <a:r>
              <a:rPr lang="en-US" altLang="zh-CN" dirty="0"/>
              <a:t>VB.NET</a:t>
            </a:r>
            <a:r>
              <a:rPr lang="zh-CN" altLang="zh-CN" dirty="0"/>
              <a:t>对象的一个新的实例。</a:t>
            </a:r>
          </a:p>
          <a:p>
            <a:pPr indent="446088" fontAlgn="ctr"/>
            <a:r>
              <a:rPr lang="zh-CN" altLang="zh-CN" dirty="0"/>
              <a:t>例如，下例声明一个与具体窗体有关的对象变量，该窗体名为</a:t>
            </a:r>
            <a:r>
              <a:rPr lang="en-US" altLang="zh-CN" dirty="0"/>
              <a:t>Form1</a:t>
            </a:r>
            <a:r>
              <a:rPr lang="zh-CN" altLang="zh-CN" dirty="0"/>
              <a:t>，同时还声明了一个通用的窗体对象变量</a:t>
            </a:r>
            <a:r>
              <a:rPr lang="zh-CN" altLang="zh-CN" dirty="0" smtClean="0"/>
              <a:t>：</a:t>
            </a:r>
            <a:endParaRPr lang="zh-CN" altLang="zh-CN" dirty="0"/>
          </a:p>
        </p:txBody>
      </p:sp>
      <p:sp>
        <p:nvSpPr>
          <p:cNvPr id="6" name="圆角矩形 5"/>
          <p:cNvSpPr/>
          <p:nvPr/>
        </p:nvSpPr>
        <p:spPr>
          <a:xfrm>
            <a:off x="1498781" y="3764489"/>
            <a:ext cx="8378866" cy="681038"/>
          </a:xfrm>
          <a:prstGeom prst="roundRect">
            <a:avLst/>
          </a:prstGeom>
          <a:solidFill>
            <a:schemeClr val="accent5">
              <a:lumMod val="40000"/>
              <a:lumOff val="60000"/>
            </a:schemeClr>
          </a:solidFill>
        </p:spPr>
        <p:txBody>
          <a:bodyPr wrap="square">
            <a:spAutoFit/>
          </a:bodyPr>
          <a:lstStyle/>
          <a:p>
            <a:r>
              <a:rPr lang="en-US" altLang="zh-CN" dirty="0"/>
              <a:t>Dim myForm1 As Form1			</a:t>
            </a:r>
            <a:r>
              <a:rPr lang="en-US" altLang="zh-CN" dirty="0" smtClean="0"/>
              <a:t>' </a:t>
            </a:r>
            <a:r>
              <a:rPr lang="zh-CN" altLang="zh-CN" dirty="0"/>
              <a:t>声明类型为</a:t>
            </a:r>
            <a:r>
              <a:rPr lang="en-US" altLang="zh-CN" dirty="0"/>
              <a:t>Form1</a:t>
            </a:r>
            <a:r>
              <a:rPr lang="zh-CN" altLang="zh-CN" dirty="0"/>
              <a:t>的对象变量</a:t>
            </a:r>
          </a:p>
          <a:p>
            <a:r>
              <a:rPr lang="en-US" altLang="zh-CN" dirty="0"/>
              <a:t>Dim myForm2 As Form			</a:t>
            </a:r>
            <a:r>
              <a:rPr lang="en-US" altLang="zh-CN" dirty="0" smtClean="0"/>
              <a:t>' </a:t>
            </a:r>
            <a:r>
              <a:rPr lang="zh-CN" altLang="zh-CN" dirty="0"/>
              <a:t>声明通用的窗体变量</a:t>
            </a:r>
          </a:p>
        </p:txBody>
      </p:sp>
      <p:sp>
        <p:nvSpPr>
          <p:cNvPr id="7" name="TextBox 6"/>
          <p:cNvSpPr txBox="1"/>
          <p:nvPr/>
        </p:nvSpPr>
        <p:spPr>
          <a:xfrm>
            <a:off x="871870" y="4561367"/>
            <a:ext cx="9473609" cy="615553"/>
          </a:xfrm>
          <a:prstGeom prst="rect">
            <a:avLst/>
          </a:prstGeom>
          <a:noFill/>
        </p:spPr>
        <p:txBody>
          <a:bodyPr wrap="square" rtlCol="0">
            <a:spAutoFit/>
          </a:bodyPr>
          <a:lstStyle/>
          <a:p>
            <a:pPr indent="446088"/>
            <a:r>
              <a:rPr lang="zh-CN" altLang="zh-CN" dirty="0"/>
              <a:t>类名可以取为</a:t>
            </a:r>
            <a:r>
              <a:rPr lang="en-US" altLang="zh-CN" dirty="0"/>
              <a:t>Control</a:t>
            </a:r>
            <a:r>
              <a:rPr lang="zh-CN" altLang="zh-CN" dirty="0"/>
              <a:t>，表示任何类型的控件对象。例如，下例声明一个能引用任何类型控件的对象变量</a:t>
            </a:r>
            <a:r>
              <a:rPr lang="zh-CN" altLang="zh-CN" dirty="0" smtClean="0"/>
              <a:t>：</a:t>
            </a:r>
            <a:endParaRPr lang="zh-CN" altLang="zh-CN" dirty="0"/>
          </a:p>
        </p:txBody>
      </p:sp>
      <p:sp>
        <p:nvSpPr>
          <p:cNvPr id="8" name="圆角矩形 7"/>
          <p:cNvSpPr/>
          <p:nvPr/>
        </p:nvSpPr>
        <p:spPr>
          <a:xfrm>
            <a:off x="1498781" y="5176920"/>
            <a:ext cx="8378866" cy="391597"/>
          </a:xfrm>
          <a:prstGeom prst="roundRect">
            <a:avLst/>
          </a:prstGeom>
          <a:solidFill>
            <a:schemeClr val="accent5">
              <a:lumMod val="40000"/>
              <a:lumOff val="60000"/>
            </a:schemeClr>
          </a:solidFill>
        </p:spPr>
        <p:txBody>
          <a:bodyPr wrap="square">
            <a:spAutoFit/>
          </a:bodyPr>
          <a:lstStyle/>
          <a:p>
            <a:r>
              <a:rPr lang="en-US" altLang="zh-CN" dirty="0"/>
              <a:t>Dim </a:t>
            </a:r>
            <a:r>
              <a:rPr lang="en-US" altLang="zh-CN" dirty="0" err="1"/>
              <a:t>myControl</a:t>
            </a:r>
            <a:r>
              <a:rPr lang="en-US" altLang="zh-CN" dirty="0"/>
              <a:t> As Control			</a:t>
            </a:r>
            <a:r>
              <a:rPr lang="en-US" altLang="zh-CN" dirty="0" smtClean="0"/>
              <a:t>' </a:t>
            </a:r>
            <a:r>
              <a:rPr lang="zh-CN" altLang="zh-CN" dirty="0"/>
              <a:t>声明任何类型控件的对象变量</a:t>
            </a:r>
          </a:p>
        </p:txBody>
      </p:sp>
    </p:spTree>
    <p:extLst>
      <p:ext uri="{BB962C8B-B14F-4D97-AF65-F5344CB8AC3E}">
        <p14:creationId xmlns:p14="http://schemas.microsoft.com/office/powerpoint/2010/main" val="32222398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．对象变量的赋值</a:t>
            </a:r>
          </a:p>
        </p:txBody>
      </p:sp>
      <p:sp>
        <p:nvSpPr>
          <p:cNvPr id="3" name="TextBox 2"/>
          <p:cNvSpPr txBox="1"/>
          <p:nvPr/>
        </p:nvSpPr>
        <p:spPr>
          <a:xfrm>
            <a:off x="946298" y="1244009"/>
            <a:ext cx="9335386" cy="832407"/>
          </a:xfrm>
          <a:prstGeom prst="rect">
            <a:avLst/>
          </a:prstGeom>
          <a:noFill/>
        </p:spPr>
        <p:txBody>
          <a:bodyPr wrap="square" rtlCol="0">
            <a:spAutoFit/>
          </a:bodyPr>
          <a:lstStyle/>
          <a:p>
            <a:pPr indent="446088">
              <a:lnSpc>
                <a:spcPct val="150000"/>
              </a:lnSpc>
            </a:pPr>
            <a:r>
              <a:rPr lang="zh-CN" altLang="zh-CN" dirty="0"/>
              <a:t>对象变量的赋值与普通变量相同。例如，下例声明一个能引用任何类型控件的对象变量</a:t>
            </a:r>
            <a:r>
              <a:rPr lang="en-US" altLang="zh-CN" dirty="0" err="1"/>
              <a:t>myButton</a:t>
            </a:r>
            <a:r>
              <a:rPr lang="zh-CN" altLang="zh-CN" dirty="0"/>
              <a:t>，而窗体中有一个名为</a:t>
            </a:r>
            <a:r>
              <a:rPr lang="en-US" altLang="zh-CN" dirty="0"/>
              <a:t>Button1</a:t>
            </a:r>
            <a:r>
              <a:rPr lang="zh-CN" altLang="zh-CN" dirty="0"/>
              <a:t>的按钮，则可把</a:t>
            </a:r>
            <a:r>
              <a:rPr lang="en-US" altLang="zh-CN" dirty="0"/>
              <a:t>Button1</a:t>
            </a:r>
            <a:r>
              <a:rPr lang="zh-CN" altLang="zh-CN" dirty="0"/>
              <a:t>按钮赋值给</a:t>
            </a:r>
            <a:r>
              <a:rPr lang="en-US" altLang="zh-CN" dirty="0" err="1"/>
              <a:t>myButton</a:t>
            </a:r>
            <a:r>
              <a:rPr lang="zh-CN" altLang="zh-CN" dirty="0"/>
              <a:t>对象变量</a:t>
            </a:r>
            <a:r>
              <a:rPr lang="zh-CN" altLang="zh-CN" dirty="0" smtClean="0"/>
              <a:t>：</a:t>
            </a:r>
            <a:endParaRPr lang="zh-CN" altLang="zh-CN" dirty="0"/>
          </a:p>
        </p:txBody>
      </p:sp>
      <p:sp>
        <p:nvSpPr>
          <p:cNvPr id="4" name="TextBox 3"/>
          <p:cNvSpPr txBox="1"/>
          <p:nvPr/>
        </p:nvSpPr>
        <p:spPr>
          <a:xfrm>
            <a:off x="1562986" y="2275367"/>
            <a:ext cx="7921256" cy="681038"/>
          </a:xfrm>
          <a:prstGeom prst="roundRect">
            <a:avLst/>
          </a:prstGeom>
          <a:solidFill>
            <a:schemeClr val="accent5">
              <a:lumMod val="40000"/>
              <a:lumOff val="60000"/>
            </a:schemeClr>
          </a:solidFill>
        </p:spPr>
        <p:txBody>
          <a:bodyPr wrap="square" rtlCol="0">
            <a:spAutoFit/>
          </a:bodyPr>
          <a:lstStyle/>
          <a:p>
            <a:r>
              <a:rPr lang="en-US" altLang="zh-CN" dirty="0"/>
              <a:t>Dim </a:t>
            </a:r>
            <a:r>
              <a:rPr lang="en-US" altLang="zh-CN" dirty="0" err="1"/>
              <a:t>myButton</a:t>
            </a:r>
            <a:r>
              <a:rPr lang="en-US" altLang="zh-CN" dirty="0"/>
              <a:t> As Control			</a:t>
            </a:r>
            <a:r>
              <a:rPr lang="en-US" altLang="zh-CN" dirty="0" smtClean="0"/>
              <a:t>' </a:t>
            </a:r>
            <a:r>
              <a:rPr lang="zh-CN" altLang="zh-CN" dirty="0"/>
              <a:t>声明任何类型控件的对象变量</a:t>
            </a:r>
          </a:p>
          <a:p>
            <a:r>
              <a:rPr lang="en-US" altLang="zh-CN" dirty="0" err="1"/>
              <a:t>myButton</a:t>
            </a:r>
            <a:r>
              <a:rPr lang="en-US" altLang="zh-CN" dirty="0"/>
              <a:t>  =  Button1			</a:t>
            </a:r>
            <a:r>
              <a:rPr lang="en-US" altLang="zh-CN" dirty="0" smtClean="0"/>
              <a:t>' </a:t>
            </a:r>
            <a:r>
              <a:rPr lang="zh-CN" altLang="zh-CN" dirty="0"/>
              <a:t>将</a:t>
            </a:r>
            <a:r>
              <a:rPr lang="en-US" altLang="zh-CN" dirty="0"/>
              <a:t>Button1</a:t>
            </a:r>
            <a:r>
              <a:rPr lang="zh-CN" altLang="zh-CN" dirty="0"/>
              <a:t>赋值给对象</a:t>
            </a:r>
            <a:r>
              <a:rPr lang="zh-CN" altLang="zh-CN" dirty="0" smtClean="0"/>
              <a:t>变量</a:t>
            </a:r>
            <a:endParaRPr lang="zh-CN" altLang="zh-CN" dirty="0"/>
          </a:p>
        </p:txBody>
      </p:sp>
    </p:spTree>
    <p:extLst>
      <p:ext uri="{BB962C8B-B14F-4D97-AF65-F5344CB8AC3E}">
        <p14:creationId xmlns:p14="http://schemas.microsoft.com/office/powerpoint/2010/main" val="34138921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．对象变量的释放</a:t>
            </a:r>
          </a:p>
        </p:txBody>
      </p:sp>
      <p:sp>
        <p:nvSpPr>
          <p:cNvPr id="3" name="TextBox 2"/>
          <p:cNvSpPr txBox="1"/>
          <p:nvPr/>
        </p:nvSpPr>
        <p:spPr>
          <a:xfrm>
            <a:off x="839972" y="1041991"/>
            <a:ext cx="9484242" cy="877163"/>
          </a:xfrm>
          <a:prstGeom prst="rect">
            <a:avLst/>
          </a:prstGeom>
          <a:noFill/>
        </p:spPr>
        <p:txBody>
          <a:bodyPr wrap="square" rtlCol="0">
            <a:spAutoFit/>
          </a:bodyPr>
          <a:lstStyle/>
          <a:p>
            <a:pPr indent="446088"/>
            <a:r>
              <a:rPr lang="zh-CN" altLang="zh-CN" dirty="0"/>
              <a:t>对象变量需要的内存空间较大，当不再使用对象时，应及时地释放该对象所占用的内存。一般来说，如果在一个过程中声明了一个对象变量，则应在退出该过程之前，释放该对象。释放对象变量的语法格式如下</a:t>
            </a:r>
            <a:r>
              <a:rPr lang="zh-CN" altLang="zh-CN" dirty="0" smtClean="0"/>
              <a:t>：</a:t>
            </a:r>
            <a:endParaRPr lang="zh-CN" altLang="zh-CN" dirty="0"/>
          </a:p>
        </p:txBody>
      </p:sp>
      <p:sp>
        <p:nvSpPr>
          <p:cNvPr id="4" name="圆角矩形 3"/>
          <p:cNvSpPr/>
          <p:nvPr/>
        </p:nvSpPr>
        <p:spPr>
          <a:xfrm>
            <a:off x="1420127" y="1919154"/>
            <a:ext cx="8234235" cy="391597"/>
          </a:xfrm>
          <a:prstGeom prst="roundRect">
            <a:avLst/>
          </a:prstGeom>
          <a:solidFill>
            <a:schemeClr val="accent5">
              <a:lumMod val="40000"/>
              <a:lumOff val="60000"/>
            </a:schemeClr>
          </a:solidFill>
        </p:spPr>
        <p:txBody>
          <a:bodyPr wrap="square">
            <a:spAutoFit/>
          </a:bodyPr>
          <a:lstStyle/>
          <a:p>
            <a:r>
              <a:rPr lang="zh-CN" altLang="zh-CN" dirty="0"/>
              <a:t>对象变量名</a:t>
            </a:r>
            <a:r>
              <a:rPr lang="en-US" altLang="zh-CN" dirty="0"/>
              <a:t> = Nothing</a:t>
            </a:r>
            <a:endParaRPr lang="zh-CN" altLang="zh-CN" dirty="0"/>
          </a:p>
        </p:txBody>
      </p:sp>
      <p:sp>
        <p:nvSpPr>
          <p:cNvPr id="5" name="矩形 4"/>
          <p:cNvSpPr/>
          <p:nvPr/>
        </p:nvSpPr>
        <p:spPr>
          <a:xfrm>
            <a:off x="1420127" y="2488929"/>
            <a:ext cx="4328814" cy="353943"/>
          </a:xfrm>
          <a:prstGeom prst="rect">
            <a:avLst/>
          </a:prstGeom>
        </p:spPr>
        <p:txBody>
          <a:bodyPr wrap="none">
            <a:spAutoFit/>
          </a:bodyPr>
          <a:lstStyle/>
          <a:p>
            <a:pPr fontAlgn="ctr"/>
            <a:r>
              <a:rPr lang="zh-CN" altLang="zh-CN" dirty="0"/>
              <a:t>例如，下例显式地释放</a:t>
            </a:r>
            <a:r>
              <a:rPr lang="en-US" altLang="zh-CN" dirty="0" err="1"/>
              <a:t>myButton</a:t>
            </a:r>
            <a:r>
              <a:rPr lang="zh-CN" altLang="zh-CN" dirty="0"/>
              <a:t>对象变量：</a:t>
            </a:r>
          </a:p>
        </p:txBody>
      </p:sp>
      <p:sp>
        <p:nvSpPr>
          <p:cNvPr id="6" name="圆角矩形 5"/>
          <p:cNvSpPr/>
          <p:nvPr/>
        </p:nvSpPr>
        <p:spPr>
          <a:xfrm>
            <a:off x="1420127" y="2842872"/>
            <a:ext cx="8234235" cy="391597"/>
          </a:xfrm>
          <a:prstGeom prst="roundRect">
            <a:avLst/>
          </a:prstGeom>
          <a:solidFill>
            <a:schemeClr val="accent5">
              <a:lumMod val="40000"/>
              <a:lumOff val="60000"/>
            </a:schemeClr>
          </a:solidFill>
        </p:spPr>
        <p:txBody>
          <a:bodyPr wrap="square">
            <a:spAutoFit/>
          </a:bodyPr>
          <a:lstStyle/>
          <a:p>
            <a:r>
              <a:rPr lang="en-US" altLang="zh-CN" dirty="0" err="1"/>
              <a:t>myButton</a:t>
            </a:r>
            <a:r>
              <a:rPr lang="en-US" altLang="zh-CN" dirty="0"/>
              <a:t>  =  Nothing				</a:t>
            </a:r>
            <a:r>
              <a:rPr lang="en-US" altLang="zh-CN" dirty="0" smtClean="0"/>
              <a:t>' </a:t>
            </a:r>
            <a:r>
              <a:rPr lang="zh-CN" altLang="zh-CN" dirty="0"/>
              <a:t>释放</a:t>
            </a:r>
            <a:r>
              <a:rPr lang="en-US" altLang="zh-CN" dirty="0" err="1"/>
              <a:t>myButton</a:t>
            </a:r>
            <a:r>
              <a:rPr lang="zh-CN" altLang="zh-CN" dirty="0"/>
              <a:t>对象变量</a:t>
            </a:r>
          </a:p>
        </p:txBody>
      </p:sp>
    </p:spTree>
    <p:extLst>
      <p:ext uri="{BB962C8B-B14F-4D97-AF65-F5344CB8AC3E}">
        <p14:creationId xmlns:p14="http://schemas.microsoft.com/office/powerpoint/2010/main" val="18529854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4</a:t>
            </a:r>
            <a:r>
              <a:rPr lang="zh-CN" altLang="zh-CN" dirty="0"/>
              <a:t>．创建对象实例</a:t>
            </a:r>
          </a:p>
        </p:txBody>
      </p:sp>
      <p:sp>
        <p:nvSpPr>
          <p:cNvPr id="3" name="TextBox 2"/>
          <p:cNvSpPr txBox="1"/>
          <p:nvPr/>
        </p:nvSpPr>
        <p:spPr>
          <a:xfrm>
            <a:off x="903767" y="925033"/>
            <a:ext cx="9250326" cy="1661993"/>
          </a:xfrm>
          <a:prstGeom prst="rect">
            <a:avLst/>
          </a:prstGeom>
          <a:noFill/>
        </p:spPr>
        <p:txBody>
          <a:bodyPr wrap="square" rtlCol="0">
            <a:spAutoFit/>
          </a:bodyPr>
          <a:lstStyle/>
          <a:p>
            <a:pPr indent="446088" fontAlgn="ctr">
              <a:lnSpc>
                <a:spcPct val="150000"/>
              </a:lnSpc>
            </a:pPr>
            <a:r>
              <a:rPr lang="zh-CN" altLang="zh-CN" dirty="0"/>
              <a:t>使用对象前，必须先创建该对象的实例。</a:t>
            </a:r>
            <a:r>
              <a:rPr lang="en-US" altLang="zh-CN" dirty="0"/>
              <a:t>VB.NET</a:t>
            </a:r>
            <a:r>
              <a:rPr lang="zh-CN" altLang="zh-CN" dirty="0"/>
              <a:t>通过</a:t>
            </a:r>
            <a:r>
              <a:rPr lang="en-US" altLang="zh-CN" dirty="0"/>
              <a:t>New</a:t>
            </a:r>
            <a:r>
              <a:rPr lang="zh-CN" altLang="zh-CN" dirty="0"/>
              <a:t>关键字建立一个对象实例。</a:t>
            </a:r>
            <a:r>
              <a:rPr lang="en-US" altLang="zh-CN" dirty="0"/>
              <a:t>New</a:t>
            </a:r>
            <a:r>
              <a:rPr lang="zh-CN" altLang="zh-CN" dirty="0"/>
              <a:t>关键字可以在声明语句或赋值语句中使用，执行该语句时，它将调用指定类的构造函数，并传送提供的参数。</a:t>
            </a:r>
          </a:p>
          <a:p>
            <a:pPr indent="446088" fontAlgn="ctr">
              <a:lnSpc>
                <a:spcPct val="150000"/>
              </a:lnSpc>
            </a:pPr>
            <a:r>
              <a:rPr lang="zh-CN" altLang="zh-CN" dirty="0"/>
              <a:t>例如，下例创建了</a:t>
            </a:r>
            <a:r>
              <a:rPr lang="en-US" altLang="zh-CN" dirty="0"/>
              <a:t>2</a:t>
            </a:r>
            <a:r>
              <a:rPr lang="zh-CN" altLang="zh-CN" dirty="0"/>
              <a:t>个</a:t>
            </a:r>
            <a:r>
              <a:rPr lang="en-US" altLang="zh-CN" dirty="0"/>
              <a:t>Class1</a:t>
            </a:r>
            <a:r>
              <a:rPr lang="zh-CN" altLang="zh-CN" dirty="0"/>
              <a:t>类的对象实例</a:t>
            </a:r>
            <a:r>
              <a:rPr lang="en-US" altLang="zh-CN" dirty="0"/>
              <a:t>myObj1</a:t>
            </a:r>
            <a:r>
              <a:rPr lang="zh-CN" altLang="zh-CN" dirty="0"/>
              <a:t>和</a:t>
            </a:r>
            <a:r>
              <a:rPr lang="en-US" altLang="zh-CN" dirty="0"/>
              <a:t>myObj2</a:t>
            </a:r>
            <a:r>
              <a:rPr lang="zh-CN" altLang="zh-CN" dirty="0" smtClean="0"/>
              <a:t>：</a:t>
            </a:r>
            <a:endParaRPr lang="zh-CN" altLang="zh-CN" dirty="0"/>
          </a:p>
        </p:txBody>
      </p:sp>
      <p:sp>
        <p:nvSpPr>
          <p:cNvPr id="4" name="TextBox 3"/>
          <p:cNvSpPr txBox="1"/>
          <p:nvPr/>
        </p:nvSpPr>
        <p:spPr>
          <a:xfrm>
            <a:off x="1509823" y="2632471"/>
            <a:ext cx="7953154" cy="970478"/>
          </a:xfrm>
          <a:prstGeom prst="roundRect">
            <a:avLst/>
          </a:prstGeom>
          <a:solidFill>
            <a:schemeClr val="accent5">
              <a:lumMod val="40000"/>
              <a:lumOff val="60000"/>
            </a:schemeClr>
          </a:solidFill>
        </p:spPr>
        <p:txBody>
          <a:bodyPr wrap="square" rtlCol="0">
            <a:spAutoFit/>
          </a:bodyPr>
          <a:lstStyle/>
          <a:p>
            <a:r>
              <a:rPr lang="en-US" altLang="zh-CN" dirty="0"/>
              <a:t>Dim myObj1 As New Class1()			' </a:t>
            </a:r>
            <a:r>
              <a:rPr lang="zh-CN" altLang="zh-CN" dirty="0"/>
              <a:t>直接创建对象实例</a:t>
            </a:r>
          </a:p>
          <a:p>
            <a:r>
              <a:rPr lang="en-US" altLang="zh-CN" dirty="0"/>
              <a:t>Dim myObj2 As Class1			</a:t>
            </a:r>
            <a:r>
              <a:rPr lang="en-US" altLang="zh-CN" dirty="0" smtClean="0"/>
              <a:t>' </a:t>
            </a:r>
            <a:r>
              <a:rPr lang="zh-CN" altLang="zh-CN" dirty="0"/>
              <a:t>先声明</a:t>
            </a:r>
            <a:r>
              <a:rPr lang="en-US" altLang="zh-CN" dirty="0"/>
              <a:t>Class1</a:t>
            </a:r>
            <a:r>
              <a:rPr lang="zh-CN" altLang="zh-CN" dirty="0"/>
              <a:t>类型的对象变量</a:t>
            </a:r>
          </a:p>
          <a:p>
            <a:r>
              <a:rPr lang="en-US" altLang="zh-CN" dirty="0"/>
              <a:t>myObj2 = New Class1()			</a:t>
            </a:r>
            <a:r>
              <a:rPr lang="en-US" altLang="zh-CN" dirty="0" smtClean="0"/>
              <a:t>' </a:t>
            </a:r>
            <a:r>
              <a:rPr lang="zh-CN" altLang="zh-CN" dirty="0"/>
              <a:t>后创建对象</a:t>
            </a:r>
            <a:r>
              <a:rPr lang="zh-CN" altLang="zh-CN" dirty="0" smtClean="0"/>
              <a:t>实例</a:t>
            </a:r>
            <a:endParaRPr lang="zh-CN" altLang="zh-CN" dirty="0"/>
          </a:p>
        </p:txBody>
      </p:sp>
    </p:spTree>
    <p:extLst>
      <p:ext uri="{BB962C8B-B14F-4D97-AF65-F5344CB8AC3E}">
        <p14:creationId xmlns:p14="http://schemas.microsoft.com/office/powerpoint/2010/main" val="18030337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05</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47831" y="2704960"/>
            <a:ext cx="1858755"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a:t>对象的使用</a:t>
            </a:r>
            <a:endParaRPr lang="zh-CN" altLang="en-US" dirty="0"/>
          </a:p>
        </p:txBody>
      </p:sp>
      <p:cxnSp>
        <p:nvCxnSpPr>
          <p:cNvPr id="11" name="直接连接符 10"/>
          <p:cNvCxnSpPr/>
          <p:nvPr/>
        </p:nvCxnSpPr>
        <p:spPr>
          <a:xfrm>
            <a:off x="5305465" y="3195254"/>
            <a:ext cx="245416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．属性的使用</a:t>
            </a:r>
          </a:p>
        </p:txBody>
      </p:sp>
      <p:sp>
        <p:nvSpPr>
          <p:cNvPr id="17" name="文本占位符 5"/>
          <p:cNvSpPr txBox="1">
            <a:spLocks/>
          </p:cNvSpPr>
          <p:nvPr/>
        </p:nvSpPr>
        <p:spPr>
          <a:xfrm>
            <a:off x="5420050" y="384145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．方法的使用</a:t>
            </a:r>
          </a:p>
        </p:txBody>
      </p:sp>
      <p:sp>
        <p:nvSpPr>
          <p:cNvPr id="22" name="文本占位符 5"/>
          <p:cNvSpPr txBox="1">
            <a:spLocks/>
          </p:cNvSpPr>
          <p:nvPr/>
        </p:nvSpPr>
        <p:spPr>
          <a:xfrm>
            <a:off x="5420052" y="4272562"/>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．对象层次</a:t>
            </a:r>
          </a:p>
        </p:txBody>
      </p:sp>
    </p:spTree>
    <p:extLst>
      <p:ext uri="{BB962C8B-B14F-4D97-AF65-F5344CB8AC3E}">
        <p14:creationId xmlns:p14="http://schemas.microsoft.com/office/powerpoint/2010/main" val="137268161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．属性的使用</a:t>
            </a:r>
          </a:p>
        </p:txBody>
      </p:sp>
      <p:sp>
        <p:nvSpPr>
          <p:cNvPr id="3" name="TextBox 2"/>
          <p:cNvSpPr txBox="1"/>
          <p:nvPr/>
        </p:nvSpPr>
        <p:spPr>
          <a:xfrm>
            <a:off x="871870" y="871870"/>
            <a:ext cx="9388549" cy="615553"/>
          </a:xfrm>
          <a:prstGeom prst="rect">
            <a:avLst/>
          </a:prstGeom>
          <a:noFill/>
        </p:spPr>
        <p:txBody>
          <a:bodyPr wrap="square" rtlCol="0">
            <a:spAutoFit/>
          </a:bodyPr>
          <a:lstStyle/>
          <a:p>
            <a:pPr indent="446088"/>
            <a:r>
              <a:rPr lang="zh-CN" altLang="zh-CN" dirty="0"/>
              <a:t>可以通过设置属性的值改变对象的外观或特性。例如，通过改变</a:t>
            </a:r>
            <a:r>
              <a:rPr lang="en-US" altLang="zh-CN" dirty="0" err="1"/>
              <a:t>TextBox</a:t>
            </a:r>
            <a:r>
              <a:rPr lang="zh-CN" altLang="zh-CN" dirty="0"/>
              <a:t>控件的</a:t>
            </a:r>
            <a:r>
              <a:rPr lang="en-US" altLang="zh-CN" dirty="0"/>
              <a:t>Text</a:t>
            </a:r>
            <a:r>
              <a:rPr lang="zh-CN" altLang="zh-CN" dirty="0"/>
              <a:t>属性，就可以改变文本框的内容。</a:t>
            </a:r>
            <a:r>
              <a:rPr lang="en-US" altLang="zh-CN" dirty="0"/>
              <a:t>VB.NET</a:t>
            </a:r>
            <a:r>
              <a:rPr lang="zh-CN" altLang="zh-CN" dirty="0"/>
              <a:t>中设置属性值的语法格式如下</a:t>
            </a:r>
            <a:r>
              <a:rPr lang="zh-CN" altLang="zh-CN" dirty="0" smtClean="0"/>
              <a:t>：</a:t>
            </a:r>
            <a:endParaRPr lang="zh-CN" altLang="zh-CN" dirty="0"/>
          </a:p>
        </p:txBody>
      </p:sp>
      <p:sp>
        <p:nvSpPr>
          <p:cNvPr id="4" name="圆角矩形 3"/>
          <p:cNvSpPr/>
          <p:nvPr/>
        </p:nvSpPr>
        <p:spPr>
          <a:xfrm>
            <a:off x="1434656" y="1487423"/>
            <a:ext cx="8134645" cy="391597"/>
          </a:xfrm>
          <a:prstGeom prst="roundRect">
            <a:avLst/>
          </a:prstGeom>
          <a:solidFill>
            <a:schemeClr val="accent5">
              <a:lumMod val="40000"/>
              <a:lumOff val="60000"/>
            </a:schemeClr>
          </a:solidFill>
        </p:spPr>
        <p:txBody>
          <a:bodyPr wrap="square">
            <a:spAutoFit/>
          </a:bodyPr>
          <a:lstStyle/>
          <a:p>
            <a:r>
              <a:rPr lang="zh-CN" altLang="zh-CN" dirty="0"/>
              <a:t>对象名</a:t>
            </a:r>
            <a:r>
              <a:rPr lang="en-US" altLang="zh-CN" dirty="0"/>
              <a:t>.</a:t>
            </a:r>
            <a:r>
              <a:rPr lang="zh-CN" altLang="zh-CN" dirty="0"/>
              <a:t>属性名</a:t>
            </a:r>
            <a:r>
              <a:rPr lang="en-US" altLang="zh-CN" dirty="0"/>
              <a:t> = </a:t>
            </a:r>
            <a:r>
              <a:rPr lang="zh-CN" altLang="zh-CN" dirty="0"/>
              <a:t>表达式</a:t>
            </a:r>
          </a:p>
        </p:txBody>
      </p:sp>
      <p:sp>
        <p:nvSpPr>
          <p:cNvPr id="5" name="矩形 4"/>
          <p:cNvSpPr/>
          <p:nvPr/>
        </p:nvSpPr>
        <p:spPr>
          <a:xfrm>
            <a:off x="1434656" y="1977229"/>
            <a:ext cx="5041380" cy="353943"/>
          </a:xfrm>
          <a:prstGeom prst="rect">
            <a:avLst/>
          </a:prstGeom>
        </p:spPr>
        <p:txBody>
          <a:bodyPr wrap="none">
            <a:spAutoFit/>
          </a:bodyPr>
          <a:lstStyle/>
          <a:p>
            <a:pPr fontAlgn="ctr"/>
            <a:r>
              <a:rPr lang="zh-CN" altLang="zh-CN" dirty="0"/>
              <a:t>例如，下面是设置按钮</a:t>
            </a:r>
            <a:r>
              <a:rPr lang="en-US" altLang="zh-CN" dirty="0"/>
              <a:t>Button1</a:t>
            </a:r>
            <a:r>
              <a:rPr lang="zh-CN" altLang="zh-CN" dirty="0"/>
              <a:t>的某些属性的语句：</a:t>
            </a:r>
          </a:p>
        </p:txBody>
      </p:sp>
      <p:sp>
        <p:nvSpPr>
          <p:cNvPr id="6" name="圆角矩形 5"/>
          <p:cNvSpPr/>
          <p:nvPr/>
        </p:nvSpPr>
        <p:spPr>
          <a:xfrm>
            <a:off x="1434656" y="2331172"/>
            <a:ext cx="8134645" cy="681038"/>
          </a:xfrm>
          <a:prstGeom prst="roundRect">
            <a:avLst/>
          </a:prstGeom>
          <a:solidFill>
            <a:schemeClr val="accent5">
              <a:lumMod val="40000"/>
              <a:lumOff val="60000"/>
            </a:schemeClr>
          </a:solidFill>
        </p:spPr>
        <p:txBody>
          <a:bodyPr wrap="square">
            <a:spAutoFit/>
          </a:bodyPr>
          <a:lstStyle/>
          <a:p>
            <a:r>
              <a:rPr lang="en-US" altLang="zh-CN" dirty="0"/>
              <a:t>Button1.Text = "</a:t>
            </a:r>
            <a:r>
              <a:rPr lang="zh-CN" altLang="zh-CN" dirty="0"/>
              <a:t>确定</a:t>
            </a:r>
            <a:r>
              <a:rPr lang="en-US" altLang="zh-CN" dirty="0"/>
              <a:t>" </a:t>
            </a:r>
            <a:endParaRPr lang="zh-CN" altLang="zh-CN" dirty="0"/>
          </a:p>
          <a:p>
            <a:r>
              <a:rPr lang="en-US" altLang="zh-CN" dirty="0"/>
              <a:t>Button1.Visible = True</a:t>
            </a:r>
            <a:endParaRPr lang="zh-CN" altLang="zh-CN" dirty="0"/>
          </a:p>
        </p:txBody>
      </p:sp>
      <p:sp>
        <p:nvSpPr>
          <p:cNvPr id="7" name="TextBox 6"/>
          <p:cNvSpPr txBox="1"/>
          <p:nvPr/>
        </p:nvSpPr>
        <p:spPr>
          <a:xfrm>
            <a:off x="871870" y="3012210"/>
            <a:ext cx="9229060" cy="877163"/>
          </a:xfrm>
          <a:prstGeom prst="rect">
            <a:avLst/>
          </a:prstGeom>
          <a:noFill/>
        </p:spPr>
        <p:txBody>
          <a:bodyPr wrap="square" rtlCol="0">
            <a:spAutoFit/>
          </a:bodyPr>
          <a:lstStyle/>
          <a:p>
            <a:pPr indent="446088" fontAlgn="ctr"/>
            <a:r>
              <a:rPr lang="zh-CN" altLang="zh-CN" dirty="0"/>
              <a:t>上面的第</a:t>
            </a:r>
            <a:r>
              <a:rPr lang="en-US" altLang="zh-CN" dirty="0"/>
              <a:t>1</a:t>
            </a:r>
            <a:r>
              <a:rPr lang="zh-CN" altLang="zh-CN" dirty="0"/>
              <a:t>个语句设置按钮标题为“确定”，第</a:t>
            </a:r>
            <a:r>
              <a:rPr lang="en-US" altLang="zh-CN" dirty="0"/>
              <a:t>2</a:t>
            </a:r>
            <a:r>
              <a:rPr lang="zh-CN" altLang="zh-CN" dirty="0"/>
              <a:t>个语句设置按钮显示在运行的窗体中。</a:t>
            </a:r>
          </a:p>
          <a:p>
            <a:pPr indent="446088" fontAlgn="ctr"/>
            <a:r>
              <a:rPr lang="zh-CN" altLang="zh-CN" dirty="0"/>
              <a:t>要在代码执行动作之前得知对象的状态，就要读取属性值。可使用以下语法格式获得对象的属性值</a:t>
            </a:r>
            <a:r>
              <a:rPr lang="zh-CN" altLang="zh-CN" dirty="0" smtClean="0"/>
              <a:t>：</a:t>
            </a:r>
            <a:endParaRPr lang="zh-CN" altLang="zh-CN" dirty="0"/>
          </a:p>
        </p:txBody>
      </p:sp>
      <p:sp>
        <p:nvSpPr>
          <p:cNvPr id="8" name="圆角矩形 7"/>
          <p:cNvSpPr/>
          <p:nvPr/>
        </p:nvSpPr>
        <p:spPr>
          <a:xfrm>
            <a:off x="1434656" y="3889373"/>
            <a:ext cx="8134645" cy="391597"/>
          </a:xfrm>
          <a:prstGeom prst="roundRect">
            <a:avLst/>
          </a:prstGeom>
          <a:solidFill>
            <a:schemeClr val="accent5">
              <a:lumMod val="40000"/>
              <a:lumOff val="60000"/>
            </a:schemeClr>
          </a:solidFill>
        </p:spPr>
        <p:txBody>
          <a:bodyPr wrap="square">
            <a:spAutoFit/>
          </a:bodyPr>
          <a:lstStyle/>
          <a:p>
            <a:r>
              <a:rPr lang="zh-CN" altLang="zh-CN" dirty="0"/>
              <a:t>变量</a:t>
            </a:r>
            <a:r>
              <a:rPr lang="en-US" altLang="zh-CN" dirty="0"/>
              <a:t> = </a:t>
            </a:r>
            <a:r>
              <a:rPr lang="zh-CN" altLang="zh-CN" dirty="0"/>
              <a:t>对象</a:t>
            </a:r>
            <a:r>
              <a:rPr lang="en-US" altLang="zh-CN" dirty="0"/>
              <a:t>.</a:t>
            </a:r>
            <a:r>
              <a:rPr lang="zh-CN" altLang="zh-CN" dirty="0"/>
              <a:t>属性</a:t>
            </a:r>
          </a:p>
        </p:txBody>
      </p:sp>
      <p:sp>
        <p:nvSpPr>
          <p:cNvPr id="9" name="矩形 8"/>
          <p:cNvSpPr/>
          <p:nvPr/>
        </p:nvSpPr>
        <p:spPr>
          <a:xfrm>
            <a:off x="1434656" y="4366341"/>
            <a:ext cx="9506246" cy="353943"/>
          </a:xfrm>
          <a:prstGeom prst="rect">
            <a:avLst/>
          </a:prstGeom>
        </p:spPr>
        <p:txBody>
          <a:bodyPr wrap="square">
            <a:spAutoFit/>
          </a:bodyPr>
          <a:lstStyle/>
          <a:p>
            <a:pPr fontAlgn="ctr"/>
            <a:r>
              <a:rPr lang="zh-CN" altLang="zh-CN" dirty="0"/>
              <a:t>例如，在运行代码之前得知</a:t>
            </a:r>
            <a:r>
              <a:rPr lang="en-US" altLang="zh-CN" dirty="0"/>
              <a:t>TextBox1</a:t>
            </a:r>
            <a:r>
              <a:rPr lang="zh-CN" altLang="zh-CN" dirty="0"/>
              <a:t>控件的</a:t>
            </a:r>
            <a:r>
              <a:rPr lang="en-US" altLang="zh-CN" dirty="0"/>
              <a:t>Text</a:t>
            </a:r>
            <a:r>
              <a:rPr lang="zh-CN" altLang="zh-CN" dirty="0"/>
              <a:t>属性值，以确定文本框的内容。</a:t>
            </a:r>
          </a:p>
        </p:txBody>
      </p:sp>
      <p:sp>
        <p:nvSpPr>
          <p:cNvPr id="10" name="圆角矩形 9"/>
          <p:cNvSpPr/>
          <p:nvPr/>
        </p:nvSpPr>
        <p:spPr>
          <a:xfrm>
            <a:off x="1434656" y="4736773"/>
            <a:ext cx="8134645" cy="391597"/>
          </a:xfrm>
          <a:prstGeom prst="roundRect">
            <a:avLst/>
          </a:prstGeom>
          <a:solidFill>
            <a:schemeClr val="accent5">
              <a:lumMod val="40000"/>
              <a:lumOff val="60000"/>
            </a:schemeClr>
          </a:solidFill>
        </p:spPr>
        <p:txBody>
          <a:bodyPr wrap="square">
            <a:spAutoFit/>
          </a:bodyPr>
          <a:lstStyle/>
          <a:p>
            <a:r>
              <a:rPr lang="en-US" altLang="zh-CN" dirty="0"/>
              <a:t>B = TextBox1.Text 				</a:t>
            </a:r>
            <a:r>
              <a:rPr lang="en-US" altLang="zh-CN" dirty="0" smtClean="0"/>
              <a:t>' </a:t>
            </a:r>
            <a:r>
              <a:rPr lang="zh-CN" altLang="zh-CN" dirty="0"/>
              <a:t>将</a:t>
            </a:r>
            <a:r>
              <a:rPr lang="en-US" altLang="zh-CN" dirty="0"/>
              <a:t>TextBox1</a:t>
            </a:r>
            <a:r>
              <a:rPr lang="zh-CN" altLang="zh-CN" dirty="0"/>
              <a:t>的</a:t>
            </a:r>
            <a:r>
              <a:rPr lang="en-US" altLang="zh-CN" dirty="0"/>
              <a:t>Text</a:t>
            </a:r>
            <a:r>
              <a:rPr lang="zh-CN" altLang="zh-CN" dirty="0"/>
              <a:t>属性值赋给变量</a:t>
            </a:r>
            <a:r>
              <a:rPr lang="en-US" altLang="zh-CN" dirty="0"/>
              <a:t>B</a:t>
            </a:r>
            <a:endParaRPr lang="zh-CN" altLang="zh-CN" dirty="0"/>
          </a:p>
        </p:txBody>
      </p:sp>
      <p:sp>
        <p:nvSpPr>
          <p:cNvPr id="11" name="TextBox 10"/>
          <p:cNvSpPr txBox="1"/>
          <p:nvPr/>
        </p:nvSpPr>
        <p:spPr>
          <a:xfrm>
            <a:off x="956930" y="5128370"/>
            <a:ext cx="8888819" cy="615553"/>
          </a:xfrm>
          <a:prstGeom prst="rect">
            <a:avLst/>
          </a:prstGeom>
          <a:noFill/>
        </p:spPr>
        <p:txBody>
          <a:bodyPr wrap="square" rtlCol="0">
            <a:spAutoFit/>
          </a:bodyPr>
          <a:lstStyle/>
          <a:p>
            <a:pPr indent="446088"/>
            <a:r>
              <a:rPr lang="zh-CN" altLang="zh-CN" dirty="0"/>
              <a:t>属性值也可以在表达式中直接使用，而不必赋予变量。如果要多次使用同一属性值，则把属性值存储到一个变量中执行起来会更快</a:t>
            </a:r>
            <a:r>
              <a:rPr lang="zh-CN" altLang="zh-CN" dirty="0" smtClean="0"/>
              <a:t>。</a:t>
            </a:r>
            <a:endParaRPr lang="zh-CN" altLang="zh-CN" dirty="0"/>
          </a:p>
        </p:txBody>
      </p:sp>
    </p:spTree>
    <p:extLst>
      <p:ext uri="{BB962C8B-B14F-4D97-AF65-F5344CB8AC3E}">
        <p14:creationId xmlns:p14="http://schemas.microsoft.com/office/powerpoint/2010/main" val="27624915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．方法的使用</a:t>
            </a:r>
          </a:p>
        </p:txBody>
      </p:sp>
      <p:sp>
        <p:nvSpPr>
          <p:cNvPr id="3" name="TextBox 2"/>
          <p:cNvSpPr txBox="1"/>
          <p:nvPr/>
        </p:nvSpPr>
        <p:spPr>
          <a:xfrm>
            <a:off x="829340" y="925033"/>
            <a:ext cx="9548037" cy="877163"/>
          </a:xfrm>
          <a:prstGeom prst="rect">
            <a:avLst/>
          </a:prstGeom>
          <a:noFill/>
        </p:spPr>
        <p:txBody>
          <a:bodyPr wrap="square" rtlCol="0">
            <a:spAutoFit/>
          </a:bodyPr>
          <a:lstStyle/>
          <a:p>
            <a:pPr indent="446088"/>
            <a:r>
              <a:rPr lang="zh-CN" altLang="zh-CN" dirty="0"/>
              <a:t>方法能够影响属性值，如在</a:t>
            </a:r>
            <a:r>
              <a:rPr lang="en-US" altLang="zh-CN" dirty="0"/>
              <a:t>VB.NET</a:t>
            </a:r>
            <a:r>
              <a:rPr lang="zh-CN" altLang="zh-CN" dirty="0"/>
              <a:t>中列表框具有</a:t>
            </a:r>
            <a:r>
              <a:rPr lang="en-US" altLang="zh-CN" dirty="0"/>
              <a:t>List</a:t>
            </a:r>
            <a:r>
              <a:rPr lang="zh-CN" altLang="zh-CN" dirty="0"/>
              <a:t>属性，而</a:t>
            </a:r>
            <a:r>
              <a:rPr lang="en-US" altLang="zh-CN" dirty="0"/>
              <a:t>Clear</a:t>
            </a:r>
            <a:r>
              <a:rPr lang="zh-CN" altLang="zh-CN" dirty="0"/>
              <a:t>和</a:t>
            </a:r>
            <a:r>
              <a:rPr lang="en-US" altLang="zh-CN" dirty="0"/>
              <a:t>Add</a:t>
            </a:r>
            <a:r>
              <a:rPr lang="zh-CN" altLang="zh-CN" dirty="0"/>
              <a:t>方法可以改变这一属性。在代码中使用方法时如何书写语句，取决于该方法要求多少参数，以及是否返回一个值。有些方法既无参数又不返回值，则用以下语法格式编写代码</a:t>
            </a:r>
            <a:r>
              <a:rPr lang="zh-CN" altLang="zh-CN" dirty="0" smtClean="0"/>
              <a:t>：</a:t>
            </a:r>
            <a:endParaRPr lang="zh-CN" altLang="zh-CN" dirty="0"/>
          </a:p>
        </p:txBody>
      </p:sp>
      <p:sp>
        <p:nvSpPr>
          <p:cNvPr id="4" name="圆角矩形 3"/>
          <p:cNvSpPr/>
          <p:nvPr/>
        </p:nvSpPr>
        <p:spPr>
          <a:xfrm>
            <a:off x="1411595" y="1815471"/>
            <a:ext cx="8062014" cy="391597"/>
          </a:xfrm>
          <a:prstGeom prst="roundRect">
            <a:avLst/>
          </a:prstGeom>
          <a:solidFill>
            <a:schemeClr val="accent5">
              <a:lumMod val="40000"/>
              <a:lumOff val="60000"/>
            </a:schemeClr>
          </a:solidFill>
        </p:spPr>
        <p:txBody>
          <a:bodyPr wrap="square">
            <a:spAutoFit/>
          </a:bodyPr>
          <a:lstStyle/>
          <a:p>
            <a:r>
              <a:rPr lang="zh-CN" altLang="zh-CN" dirty="0"/>
              <a:t>对象名</a:t>
            </a:r>
            <a:r>
              <a:rPr lang="en-US" altLang="zh-CN" dirty="0"/>
              <a:t>.</a:t>
            </a:r>
            <a:r>
              <a:rPr lang="zh-CN" altLang="zh-CN" dirty="0"/>
              <a:t>方法名</a:t>
            </a:r>
            <a:r>
              <a:rPr lang="en-US" altLang="zh-CN" dirty="0"/>
              <a:t>()</a:t>
            </a:r>
            <a:endParaRPr lang="zh-CN" altLang="zh-CN" dirty="0"/>
          </a:p>
        </p:txBody>
      </p:sp>
      <p:sp>
        <p:nvSpPr>
          <p:cNvPr id="5" name="TextBox 4"/>
          <p:cNvSpPr txBox="1"/>
          <p:nvPr/>
        </p:nvSpPr>
        <p:spPr>
          <a:xfrm>
            <a:off x="829340" y="2307265"/>
            <a:ext cx="9399181" cy="615553"/>
          </a:xfrm>
          <a:prstGeom prst="rect">
            <a:avLst/>
          </a:prstGeom>
          <a:noFill/>
        </p:spPr>
        <p:txBody>
          <a:bodyPr wrap="square" rtlCol="0">
            <a:spAutoFit/>
          </a:bodyPr>
          <a:lstStyle/>
          <a:p>
            <a:pPr indent="446088"/>
            <a:r>
              <a:rPr lang="zh-CN" altLang="zh-CN" dirty="0"/>
              <a:t>如果方法要用多个参数，就用逗号将它们分开。例如，下面的语句画一个半径为</a:t>
            </a:r>
            <a:r>
              <a:rPr lang="en-US" altLang="zh-CN" dirty="0"/>
              <a:t>1200</a:t>
            </a:r>
            <a:r>
              <a:rPr lang="zh-CN" altLang="zh-CN" dirty="0"/>
              <a:t>、圆心位于（</a:t>
            </a:r>
            <a:r>
              <a:rPr lang="en-US" altLang="zh-CN" dirty="0"/>
              <a:t>1600,1800</a:t>
            </a:r>
            <a:r>
              <a:rPr lang="zh-CN" altLang="zh-CN" dirty="0"/>
              <a:t>）的圆</a:t>
            </a:r>
            <a:r>
              <a:rPr lang="zh-CN" altLang="zh-CN" dirty="0" smtClean="0"/>
              <a:t>：</a:t>
            </a:r>
            <a:endParaRPr lang="zh-CN" altLang="zh-CN" dirty="0"/>
          </a:p>
        </p:txBody>
      </p:sp>
      <p:sp>
        <p:nvSpPr>
          <p:cNvPr id="6" name="圆角矩形 5"/>
          <p:cNvSpPr/>
          <p:nvPr/>
        </p:nvSpPr>
        <p:spPr>
          <a:xfrm>
            <a:off x="1411595" y="2922818"/>
            <a:ext cx="8062014" cy="391597"/>
          </a:xfrm>
          <a:prstGeom prst="roundRect">
            <a:avLst/>
          </a:prstGeom>
          <a:solidFill>
            <a:schemeClr val="accent5">
              <a:lumMod val="40000"/>
              <a:lumOff val="60000"/>
            </a:schemeClr>
          </a:solidFill>
        </p:spPr>
        <p:txBody>
          <a:bodyPr wrap="square">
            <a:spAutoFit/>
          </a:bodyPr>
          <a:lstStyle/>
          <a:p>
            <a:r>
              <a:rPr lang="en-US" altLang="zh-CN" dirty="0"/>
              <a:t>Form1.Circle((1600, 1800), 1200)</a:t>
            </a:r>
            <a:endParaRPr lang="zh-CN" altLang="zh-CN" dirty="0"/>
          </a:p>
        </p:txBody>
      </p:sp>
      <p:sp>
        <p:nvSpPr>
          <p:cNvPr id="7" name="矩形 6"/>
          <p:cNvSpPr/>
          <p:nvPr/>
        </p:nvSpPr>
        <p:spPr>
          <a:xfrm>
            <a:off x="903767" y="3470246"/>
            <a:ext cx="9324754" cy="353943"/>
          </a:xfrm>
          <a:prstGeom prst="rect">
            <a:avLst/>
          </a:prstGeom>
        </p:spPr>
        <p:txBody>
          <a:bodyPr wrap="square">
            <a:spAutoFit/>
          </a:bodyPr>
          <a:lstStyle/>
          <a:p>
            <a:pPr fontAlgn="ctr"/>
            <a:r>
              <a:rPr lang="zh-CN" altLang="zh-CN" dirty="0"/>
              <a:t>如果要保存方法的返回值，直接使用一个变量即可。例如，下面的语句从剪贴板返回一张图片：</a:t>
            </a:r>
          </a:p>
        </p:txBody>
      </p:sp>
      <p:sp>
        <p:nvSpPr>
          <p:cNvPr id="8" name="圆角矩形 7"/>
          <p:cNvSpPr/>
          <p:nvPr/>
        </p:nvSpPr>
        <p:spPr>
          <a:xfrm>
            <a:off x="1411595" y="3824189"/>
            <a:ext cx="8062014" cy="391597"/>
          </a:xfrm>
          <a:prstGeom prst="roundRect">
            <a:avLst/>
          </a:prstGeom>
          <a:solidFill>
            <a:schemeClr val="accent5">
              <a:lumMod val="40000"/>
              <a:lumOff val="60000"/>
            </a:schemeClr>
          </a:solidFill>
        </p:spPr>
        <p:txBody>
          <a:bodyPr wrap="square">
            <a:spAutoFit/>
          </a:bodyPr>
          <a:lstStyle/>
          <a:p>
            <a:r>
              <a:rPr lang="en-US" altLang="zh-CN" dirty="0"/>
              <a:t>Picture = </a:t>
            </a:r>
            <a:r>
              <a:rPr lang="en-US" altLang="zh-CN" dirty="0" err="1"/>
              <a:t>Clipboard.GetData</a:t>
            </a:r>
            <a:r>
              <a:rPr lang="en-US" altLang="zh-CN" dirty="0"/>
              <a:t>(</a:t>
            </a:r>
            <a:r>
              <a:rPr lang="en-US" altLang="zh-CN" dirty="0" err="1"/>
              <a:t>VBCFBitmap</a:t>
            </a:r>
            <a:r>
              <a:rPr lang="en-US" altLang="zh-CN" dirty="0"/>
              <a:t>)</a:t>
            </a:r>
            <a:endParaRPr lang="zh-CN" altLang="zh-CN" dirty="0"/>
          </a:p>
        </p:txBody>
      </p:sp>
    </p:spTree>
    <p:extLst>
      <p:ext uri="{BB962C8B-B14F-4D97-AF65-F5344CB8AC3E}">
        <p14:creationId xmlns:p14="http://schemas.microsoft.com/office/powerpoint/2010/main" val="2473511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．对象层次</a:t>
            </a:r>
          </a:p>
        </p:txBody>
      </p:sp>
      <p:sp>
        <p:nvSpPr>
          <p:cNvPr id="3" name="TextBox 2"/>
          <p:cNvSpPr txBox="1"/>
          <p:nvPr/>
        </p:nvSpPr>
        <p:spPr>
          <a:xfrm>
            <a:off x="818707" y="988828"/>
            <a:ext cx="9377916" cy="877163"/>
          </a:xfrm>
          <a:prstGeom prst="rect">
            <a:avLst/>
          </a:prstGeom>
          <a:noFill/>
        </p:spPr>
        <p:txBody>
          <a:bodyPr wrap="square" rtlCol="0">
            <a:spAutoFit/>
          </a:bodyPr>
          <a:lstStyle/>
          <a:p>
            <a:pPr indent="446088"/>
            <a:r>
              <a:rPr lang="zh-CN" altLang="zh-CN" dirty="0"/>
              <a:t>集合对象是由多个对象组成的特殊对象，它有自己的属性和方法。对象集合中的对象作为集合的成员被引用，集合中的每个成员从</a:t>
            </a:r>
            <a:r>
              <a:rPr lang="en-US" altLang="zh-CN" dirty="0"/>
              <a:t>0</a:t>
            </a:r>
            <a:r>
              <a:rPr lang="zh-CN" altLang="zh-CN" dirty="0"/>
              <a:t>开始顺次编号，即索引号。例如，控件集合包含已给定窗体上的所有控件。下列代码在列表框中列出控件集合中每个成员的名字</a:t>
            </a:r>
            <a:r>
              <a:rPr lang="zh-CN" altLang="zh-CN" dirty="0" smtClean="0"/>
              <a:t>：</a:t>
            </a:r>
            <a:endParaRPr lang="zh-CN" altLang="zh-CN" dirty="0"/>
          </a:p>
        </p:txBody>
      </p:sp>
      <p:sp>
        <p:nvSpPr>
          <p:cNvPr id="4" name="TextBox 3"/>
          <p:cNvSpPr txBox="1"/>
          <p:nvPr/>
        </p:nvSpPr>
        <p:spPr>
          <a:xfrm>
            <a:off x="1408814" y="1871268"/>
            <a:ext cx="8197702" cy="1259919"/>
          </a:xfrm>
          <a:prstGeom prst="roundRect">
            <a:avLst>
              <a:gd name="adj" fmla="val 12447"/>
            </a:avLst>
          </a:prstGeom>
          <a:solidFill>
            <a:schemeClr val="accent5">
              <a:lumMod val="40000"/>
              <a:lumOff val="60000"/>
            </a:schemeClr>
          </a:solidFill>
        </p:spPr>
        <p:txBody>
          <a:bodyPr wrap="square" rtlCol="0">
            <a:spAutoFit/>
          </a:bodyPr>
          <a:lstStyle/>
          <a:p>
            <a:r>
              <a:rPr lang="en-US" altLang="zh-CN" dirty="0"/>
              <a:t>Dim </a:t>
            </a:r>
            <a:r>
              <a:rPr lang="en-US" altLang="zh-CN" dirty="0" err="1"/>
              <a:t>MyControl</a:t>
            </a:r>
            <a:r>
              <a:rPr lang="en-US" altLang="zh-CN" dirty="0"/>
              <a:t> As Control</a:t>
            </a:r>
            <a:endParaRPr lang="zh-CN" altLang="zh-CN" dirty="0"/>
          </a:p>
          <a:p>
            <a:r>
              <a:rPr lang="en-US" altLang="zh-CN" dirty="0"/>
              <a:t>For Each </a:t>
            </a:r>
            <a:r>
              <a:rPr lang="en-US" altLang="zh-CN" dirty="0" err="1"/>
              <a:t>MyControl</a:t>
            </a:r>
            <a:r>
              <a:rPr lang="en-US" altLang="zh-CN" dirty="0"/>
              <a:t> In </a:t>
            </a:r>
            <a:r>
              <a:rPr lang="en-US" altLang="zh-CN" dirty="0" err="1"/>
              <a:t>Me.Controls</a:t>
            </a:r>
            <a:endParaRPr lang="zh-CN" altLang="zh-CN" dirty="0"/>
          </a:p>
          <a:p>
            <a:r>
              <a:rPr lang="en-US" altLang="zh-CN" dirty="0"/>
              <a:t>	ListBox1.Items.Add(</a:t>
            </a:r>
            <a:r>
              <a:rPr lang="en-US" altLang="zh-CN" dirty="0" err="1"/>
              <a:t>MyControl.Name</a:t>
            </a:r>
            <a:r>
              <a:rPr lang="en-US" altLang="zh-CN" dirty="0"/>
              <a:t>)</a:t>
            </a:r>
            <a:endParaRPr lang="zh-CN" altLang="zh-CN" dirty="0"/>
          </a:p>
          <a:p>
            <a:r>
              <a:rPr lang="en-US" altLang="zh-CN" dirty="0"/>
              <a:t>Next </a:t>
            </a:r>
            <a:r>
              <a:rPr lang="en-US" altLang="zh-CN" dirty="0" err="1" smtClean="0"/>
              <a:t>MyControl</a:t>
            </a:r>
            <a:endParaRPr lang="zh-CN" altLang="zh-CN" dirty="0"/>
          </a:p>
        </p:txBody>
      </p:sp>
      <p:sp>
        <p:nvSpPr>
          <p:cNvPr id="5" name="TextBox 4"/>
          <p:cNvSpPr txBox="1"/>
          <p:nvPr/>
        </p:nvSpPr>
        <p:spPr>
          <a:xfrm>
            <a:off x="818707" y="3131187"/>
            <a:ext cx="9377916" cy="877163"/>
          </a:xfrm>
          <a:prstGeom prst="rect">
            <a:avLst/>
          </a:prstGeom>
          <a:noFill/>
        </p:spPr>
        <p:txBody>
          <a:bodyPr wrap="square" rtlCol="0">
            <a:spAutoFit/>
          </a:bodyPr>
          <a:lstStyle/>
          <a:p>
            <a:pPr indent="446088"/>
            <a:r>
              <a:rPr lang="zh-CN" altLang="zh-CN" dirty="0"/>
              <a:t>有两种通用方法可获取集合对象的成员：指定成员的名称和利用成员的索引号。一旦能够获取全体成员及单个成员，就可用操作对象的标准方法应用对象集合的属性和方法或集合中各对象的属性和方法，例如</a:t>
            </a:r>
            <a:r>
              <a:rPr lang="zh-CN" altLang="zh-CN" dirty="0" smtClean="0"/>
              <a:t>：</a:t>
            </a:r>
            <a:endParaRPr lang="zh-CN" altLang="zh-CN" dirty="0"/>
          </a:p>
        </p:txBody>
      </p:sp>
      <p:sp>
        <p:nvSpPr>
          <p:cNvPr id="6" name="圆角矩形 5"/>
          <p:cNvSpPr/>
          <p:nvPr/>
        </p:nvSpPr>
        <p:spPr>
          <a:xfrm>
            <a:off x="1408814" y="3992942"/>
            <a:ext cx="8197702" cy="681038"/>
          </a:xfrm>
          <a:prstGeom prst="roundRect">
            <a:avLst/>
          </a:prstGeom>
          <a:solidFill>
            <a:schemeClr val="accent5">
              <a:lumMod val="40000"/>
              <a:lumOff val="60000"/>
            </a:schemeClr>
          </a:solidFill>
        </p:spPr>
        <p:txBody>
          <a:bodyPr wrap="square">
            <a:spAutoFit/>
          </a:bodyPr>
          <a:lstStyle/>
          <a:p>
            <a:r>
              <a:rPr lang="en-US" altLang="zh-CN" dirty="0"/>
              <a:t>Controls("List1").Top = 200</a:t>
            </a:r>
            <a:endParaRPr lang="zh-CN" altLang="zh-CN" dirty="0"/>
          </a:p>
          <a:p>
            <a:r>
              <a:rPr lang="en-US" altLang="zh-CN" dirty="0"/>
              <a:t>Form1.Controls(3).Top = 200</a:t>
            </a:r>
            <a:endParaRPr lang="zh-CN" altLang="zh-CN" dirty="0"/>
          </a:p>
        </p:txBody>
      </p:sp>
    </p:spTree>
    <p:extLst>
      <p:ext uri="{BB962C8B-B14F-4D97-AF65-F5344CB8AC3E}">
        <p14:creationId xmlns:p14="http://schemas.microsoft.com/office/powerpoint/2010/main" val="10556724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．对象层次</a:t>
            </a:r>
          </a:p>
        </p:txBody>
      </p:sp>
      <p:sp>
        <p:nvSpPr>
          <p:cNvPr id="3" name="TextBox 2"/>
          <p:cNvSpPr txBox="1"/>
          <p:nvPr/>
        </p:nvSpPr>
        <p:spPr>
          <a:xfrm>
            <a:off x="1127050" y="967563"/>
            <a:ext cx="8623005" cy="615553"/>
          </a:xfrm>
          <a:prstGeom prst="rect">
            <a:avLst/>
          </a:prstGeom>
          <a:noFill/>
        </p:spPr>
        <p:txBody>
          <a:bodyPr wrap="square" rtlCol="0">
            <a:spAutoFit/>
          </a:bodyPr>
          <a:lstStyle/>
          <a:p>
            <a:pPr fontAlgn="ctr"/>
            <a:r>
              <a:rPr lang="zh-CN" altLang="zh-CN" dirty="0"/>
              <a:t>【例</a:t>
            </a:r>
            <a:r>
              <a:rPr lang="en-US" altLang="zh-CN" dirty="0"/>
              <a:t>5.11</a:t>
            </a:r>
            <a:r>
              <a:rPr lang="zh-CN" altLang="zh-CN" dirty="0"/>
              <a:t>】 用集合对象的索引号获取窗体中每个控件的名称。</a:t>
            </a:r>
          </a:p>
          <a:p>
            <a:pPr fontAlgn="ctr"/>
            <a:r>
              <a:rPr lang="zh-CN" altLang="zh-CN" dirty="0"/>
              <a:t>在窗体上安放各种各样的控件，如图</a:t>
            </a:r>
            <a:r>
              <a:rPr lang="en-US" altLang="zh-CN" dirty="0"/>
              <a:t>5.20</a:t>
            </a:r>
            <a:r>
              <a:rPr lang="zh-CN" altLang="zh-CN" dirty="0"/>
              <a:t>所示</a:t>
            </a:r>
            <a:r>
              <a:rPr lang="zh-CN" altLang="zh-CN" dirty="0" smtClean="0"/>
              <a:t>。</a:t>
            </a:r>
            <a:endParaRPr lang="zh-CN" altLang="zh-CN" dirty="0"/>
          </a:p>
        </p:txBody>
      </p:sp>
      <p:pic>
        <p:nvPicPr>
          <p:cNvPr id="37890" name="Picture 2" descr="5t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8435" y="1779883"/>
            <a:ext cx="5132942" cy="39192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148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590" y="147261"/>
            <a:ext cx="10623150" cy="460786"/>
            <a:chOff x="138112" y="147638"/>
            <a:chExt cx="10901363" cy="461962"/>
          </a:xfrm>
        </p:grpSpPr>
        <p:sp>
          <p:nvSpPr>
            <p:cNvPr id="5" name="Freeform 5"/>
            <p:cNvSpPr>
              <a:spLocks noEditPoints="1"/>
            </p:cNvSpPr>
            <p:nvPr/>
          </p:nvSpPr>
          <p:spPr bwMode="auto">
            <a:xfrm>
              <a:off x="138112" y="147638"/>
              <a:ext cx="354093" cy="461962"/>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blipFill>
              <a:blip r:embed="rId2"/>
              <a:stretch>
                <a:fillRect/>
              </a:stretch>
            </a:blipFill>
            <a:ln>
              <a:solidFill>
                <a:srgbClr val="C40001"/>
              </a:solidFill>
            </a:ln>
          </p:spPr>
          <p:txBody>
            <a:bodyPr/>
            <a:lstStyle/>
            <a:p>
              <a:pPr>
                <a:defRPr/>
              </a:pPr>
              <a:endParaRPr lang="zh-CN" altLang="en-US" sz="1400">
                <a:solidFill>
                  <a:schemeClr val="bg1"/>
                </a:solidFill>
              </a:endParaRPr>
            </a:p>
          </p:txBody>
        </p:sp>
        <p:cxnSp>
          <p:nvCxnSpPr>
            <p:cNvPr id="6" name="直接连接符 5"/>
            <p:cNvCxnSpPr/>
            <p:nvPr/>
          </p:nvCxnSpPr>
          <p:spPr>
            <a:xfrm>
              <a:off x="482680" y="600075"/>
              <a:ext cx="10556795" cy="0"/>
            </a:xfrm>
            <a:prstGeom prst="line">
              <a:avLst/>
            </a:prstGeom>
            <a:ln w="28575">
              <a:solidFill>
                <a:srgbClr val="C4000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972849" y="0"/>
            <a:ext cx="860465" cy="933721"/>
            <a:chOff x="988368" y="0"/>
            <a:chExt cx="883000" cy="936104"/>
          </a:xfrm>
        </p:grpSpPr>
        <p:sp>
          <p:nvSpPr>
            <p:cNvPr id="8" name="矩形 7"/>
            <p:cNvSpPr/>
            <p:nvPr/>
          </p:nvSpPr>
          <p:spPr>
            <a:xfrm>
              <a:off x="988368" y="0"/>
              <a:ext cx="720080" cy="936104"/>
            </a:xfrm>
            <a:custGeom>
              <a:avLst/>
              <a:gdLst/>
              <a:ahLst/>
              <a:cxnLst/>
              <a:rect l="l" t="t" r="r" b="b"/>
              <a:pathLst>
                <a:path w="720080" h="936104">
                  <a:moveTo>
                    <a:pt x="0" y="0"/>
                  </a:moveTo>
                  <a:lnTo>
                    <a:pt x="720080" y="0"/>
                  </a:lnTo>
                  <a:lnTo>
                    <a:pt x="720080" y="576064"/>
                  </a:lnTo>
                  <a:cubicBezTo>
                    <a:pt x="720080" y="774909"/>
                    <a:pt x="558885" y="936104"/>
                    <a:pt x="360040" y="936104"/>
                  </a:cubicBezTo>
                  <a:cubicBezTo>
                    <a:pt x="161195" y="936104"/>
                    <a:pt x="0" y="774909"/>
                    <a:pt x="0" y="57606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blipFill>
                  <a:blip r:embed="rId2"/>
                  <a:stretch>
                    <a:fillRect/>
                  </a:stretch>
                </a:blipFill>
              </a:endParaRPr>
            </a:p>
          </p:txBody>
        </p:sp>
        <p:sp>
          <p:nvSpPr>
            <p:cNvPr id="9" name="文本框 8"/>
            <p:cNvSpPr txBox="1"/>
            <p:nvPr/>
          </p:nvSpPr>
          <p:spPr>
            <a:xfrm>
              <a:off x="988368" y="267495"/>
              <a:ext cx="883000" cy="339418"/>
            </a:xfrm>
            <a:prstGeom prst="rect">
              <a:avLst/>
            </a:prstGeom>
            <a:noFill/>
          </p:spPr>
          <p:txBody>
            <a:bodyPr wrap="square" rtlCol="0">
              <a:spAutoFit/>
            </a:bodyPr>
            <a:lstStyle/>
            <a:p>
              <a:r>
                <a:rPr lang="en-US" altLang="zh-CN" sz="1600" b="1">
                  <a:solidFill>
                    <a:schemeClr val="bg1"/>
                  </a:solidFill>
                </a:rPr>
                <a:t>LOGO</a:t>
              </a:r>
              <a:endParaRPr lang="zh-CN" altLang="en-US" sz="1600" b="1">
                <a:solidFill>
                  <a:schemeClr val="bg1"/>
                </a:solidFill>
              </a:endParaRPr>
            </a:p>
          </p:txBody>
        </p:sp>
      </p:grpSp>
      <p:sp>
        <p:nvSpPr>
          <p:cNvPr id="10" name="文本框 9"/>
          <p:cNvSpPr txBox="1"/>
          <p:nvPr/>
        </p:nvSpPr>
        <p:spPr>
          <a:xfrm>
            <a:off x="621889" y="109260"/>
            <a:ext cx="2153404" cy="490294"/>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．定义结构</a:t>
            </a:r>
          </a:p>
        </p:txBody>
      </p:sp>
      <p:sp>
        <p:nvSpPr>
          <p:cNvPr id="2" name="TextBox 1"/>
          <p:cNvSpPr txBox="1"/>
          <p:nvPr/>
        </p:nvSpPr>
        <p:spPr>
          <a:xfrm>
            <a:off x="1063256" y="765544"/>
            <a:ext cx="9154632" cy="353943"/>
          </a:xfrm>
          <a:prstGeom prst="rect">
            <a:avLst/>
          </a:prstGeom>
          <a:noFill/>
        </p:spPr>
        <p:txBody>
          <a:bodyPr wrap="square" rtlCol="0">
            <a:spAutoFit/>
          </a:bodyPr>
          <a:lstStyle/>
          <a:p>
            <a:r>
              <a:rPr lang="zh-CN" altLang="zh-CN" dirty="0"/>
              <a:t>结构类型的定义以</a:t>
            </a:r>
            <a:r>
              <a:rPr lang="en-US" altLang="zh-CN" dirty="0"/>
              <a:t>Structure</a:t>
            </a:r>
            <a:r>
              <a:rPr lang="zh-CN" altLang="zh-CN" dirty="0"/>
              <a:t>语句开始，以</a:t>
            </a:r>
            <a:r>
              <a:rPr lang="en-US" altLang="zh-CN" dirty="0"/>
              <a:t>End Structure</a:t>
            </a:r>
            <a:r>
              <a:rPr lang="zh-CN" altLang="zh-CN" dirty="0"/>
              <a:t>语句结束。其语法格式如下</a:t>
            </a:r>
            <a:r>
              <a:rPr lang="zh-CN" altLang="zh-CN" dirty="0" smtClean="0"/>
              <a:t>：</a:t>
            </a:r>
            <a:endParaRPr lang="zh-CN" altLang="zh-CN" dirty="0"/>
          </a:p>
        </p:txBody>
      </p:sp>
      <p:sp>
        <p:nvSpPr>
          <p:cNvPr id="3" name="TextBox 2"/>
          <p:cNvSpPr txBox="1"/>
          <p:nvPr/>
        </p:nvSpPr>
        <p:spPr>
          <a:xfrm>
            <a:off x="1137684" y="1119487"/>
            <a:ext cx="8803758" cy="1191816"/>
          </a:xfrm>
          <a:prstGeom prst="roundRect">
            <a:avLst>
              <a:gd name="adj" fmla="val 13991"/>
            </a:avLst>
          </a:prstGeom>
          <a:solidFill>
            <a:schemeClr val="accent5">
              <a:lumMod val="40000"/>
              <a:lumOff val="60000"/>
            </a:schemeClr>
          </a:solidFill>
        </p:spPr>
        <p:txBody>
          <a:bodyPr wrap="square" rtlCol="0">
            <a:spAutoFit/>
          </a:bodyPr>
          <a:lstStyle/>
          <a:p>
            <a:r>
              <a:rPr lang="en-US" altLang="zh-CN" sz="1600" dirty="0"/>
              <a:t>[Dim | Public | Friend | Private]  Structure </a:t>
            </a:r>
            <a:r>
              <a:rPr lang="zh-CN" altLang="zh-CN" sz="1600" dirty="0"/>
              <a:t>结构名</a:t>
            </a:r>
          </a:p>
          <a:p>
            <a:r>
              <a:rPr lang="en-US" altLang="zh-CN" sz="1600" dirty="0"/>
              <a:t>	</a:t>
            </a:r>
            <a:r>
              <a:rPr lang="zh-CN" altLang="zh-CN" sz="1600" dirty="0"/>
              <a:t>变量声明</a:t>
            </a:r>
          </a:p>
          <a:p>
            <a:r>
              <a:rPr lang="en-US" altLang="zh-CN" sz="1600" dirty="0"/>
              <a:t>	[</a:t>
            </a:r>
            <a:r>
              <a:rPr lang="zh-CN" altLang="zh-CN" sz="1600" dirty="0"/>
              <a:t>过程声明</a:t>
            </a:r>
            <a:r>
              <a:rPr lang="en-US" altLang="zh-CN" sz="1600" dirty="0"/>
              <a:t>]</a:t>
            </a:r>
            <a:endParaRPr lang="zh-CN" altLang="zh-CN" sz="1600" dirty="0"/>
          </a:p>
          <a:p>
            <a:r>
              <a:rPr lang="en-US" altLang="zh-CN" sz="1600" dirty="0"/>
              <a:t>End </a:t>
            </a:r>
            <a:r>
              <a:rPr lang="en-US" altLang="zh-CN" sz="1600" dirty="0" smtClean="0"/>
              <a:t>Structure</a:t>
            </a:r>
            <a:endParaRPr lang="zh-CN" altLang="zh-CN" sz="1600" dirty="0"/>
          </a:p>
        </p:txBody>
      </p:sp>
      <p:sp>
        <p:nvSpPr>
          <p:cNvPr id="20" name="矩形 19"/>
          <p:cNvSpPr/>
          <p:nvPr/>
        </p:nvSpPr>
        <p:spPr>
          <a:xfrm>
            <a:off x="1063256" y="2313945"/>
            <a:ext cx="838691" cy="353943"/>
          </a:xfrm>
          <a:prstGeom prst="rect">
            <a:avLst/>
          </a:prstGeom>
        </p:spPr>
        <p:txBody>
          <a:bodyPr wrap="none">
            <a:spAutoFit/>
          </a:bodyPr>
          <a:lstStyle/>
          <a:p>
            <a:pPr fontAlgn="ctr"/>
            <a:r>
              <a:rPr lang="zh-CN" altLang="zh-CN" b="1" dirty="0"/>
              <a:t>其中：</a:t>
            </a:r>
          </a:p>
        </p:txBody>
      </p:sp>
      <p:sp>
        <p:nvSpPr>
          <p:cNvPr id="88" name="等腰三角形 63"/>
          <p:cNvSpPr/>
          <p:nvPr/>
        </p:nvSpPr>
        <p:spPr>
          <a:xfrm rot="5400000" flipH="1" flipV="1">
            <a:off x="4476702" y="3165182"/>
            <a:ext cx="2422670" cy="2424227"/>
          </a:xfrm>
          <a:custGeom>
            <a:avLst/>
            <a:gdLst/>
            <a:ahLst/>
            <a:cxnLst/>
            <a:rect l="l" t="t" r="r" b="b"/>
            <a:pathLst>
              <a:path w="2422670" h="2424543">
                <a:moveTo>
                  <a:pt x="759971" y="1944015"/>
                </a:moveTo>
                <a:lnTo>
                  <a:pt x="584277" y="2248328"/>
                </a:lnTo>
                <a:cubicBezTo>
                  <a:pt x="238106" y="2040014"/>
                  <a:pt x="5682" y="1662800"/>
                  <a:pt x="0" y="1230808"/>
                </a:cubicBezTo>
                <a:lnTo>
                  <a:pt x="349958" y="1230808"/>
                </a:lnTo>
                <a:cubicBezTo>
                  <a:pt x="355601" y="1533265"/>
                  <a:pt x="517697" y="1797404"/>
                  <a:pt x="759971" y="1944015"/>
                </a:cubicBezTo>
                <a:close/>
                <a:moveTo>
                  <a:pt x="763773" y="478466"/>
                </a:moveTo>
                <a:cubicBezTo>
                  <a:pt x="521662" y="623037"/>
                  <a:pt x="358754" y="884703"/>
                  <a:pt x="350394" y="1185090"/>
                </a:cubicBezTo>
                <a:lnTo>
                  <a:pt x="436" y="1185090"/>
                </a:lnTo>
                <a:cubicBezTo>
                  <a:pt x="8829" y="755168"/>
                  <a:pt x="242084" y="380444"/>
                  <a:pt x="587973" y="173971"/>
                </a:cubicBezTo>
                <a:close/>
                <a:moveTo>
                  <a:pt x="853160" y="1782607"/>
                </a:moveTo>
                <a:lnTo>
                  <a:pt x="813552" y="1851210"/>
                </a:lnTo>
                <a:cubicBezTo>
                  <a:pt x="729964" y="1800075"/>
                  <a:pt x="657382" y="1732921"/>
                  <a:pt x="600638" y="1653520"/>
                </a:cubicBezTo>
                <a:lnTo>
                  <a:pt x="503345" y="1653520"/>
                </a:lnTo>
                <a:lnTo>
                  <a:pt x="549875" y="1573296"/>
                </a:lnTo>
                <a:cubicBezTo>
                  <a:pt x="493011" y="1471646"/>
                  <a:pt x="460224" y="1354942"/>
                  <a:pt x="457566" y="1230809"/>
                </a:cubicBezTo>
                <a:lnTo>
                  <a:pt x="538044" y="1230809"/>
                </a:lnTo>
                <a:cubicBezTo>
                  <a:pt x="542728" y="1464024"/>
                  <a:pt x="667247" y="1667699"/>
                  <a:pt x="853160" y="1782607"/>
                </a:cubicBezTo>
                <a:close/>
                <a:moveTo>
                  <a:pt x="856963" y="639874"/>
                </a:moveTo>
                <a:cubicBezTo>
                  <a:pt x="671207" y="752726"/>
                  <a:pt x="545897" y="953932"/>
                  <a:pt x="538917" y="1185090"/>
                </a:cubicBezTo>
                <a:lnTo>
                  <a:pt x="458002" y="1185090"/>
                </a:lnTo>
                <a:cubicBezTo>
                  <a:pt x="461801" y="1066449"/>
                  <a:pt x="493163" y="954783"/>
                  <a:pt x="547153" y="857032"/>
                </a:cubicBezTo>
                <a:lnTo>
                  <a:pt x="501094" y="777255"/>
                </a:lnTo>
                <a:lnTo>
                  <a:pt x="596544" y="777444"/>
                </a:lnTo>
                <a:cubicBezTo>
                  <a:pt x="654482" y="694006"/>
                  <a:pt x="729979" y="623909"/>
                  <a:pt x="817354" y="571271"/>
                </a:cubicBezTo>
                <a:close/>
                <a:moveTo>
                  <a:pt x="1565121" y="549455"/>
                </a:moveTo>
                <a:lnTo>
                  <a:pt x="1525515" y="618058"/>
                </a:lnTo>
                <a:cubicBezTo>
                  <a:pt x="1432784" y="565382"/>
                  <a:pt x="1325361" y="537114"/>
                  <a:pt x="1211334" y="537114"/>
                </a:cubicBezTo>
                <a:cubicBezTo>
                  <a:pt x="1097309" y="537114"/>
                  <a:pt x="989887" y="565380"/>
                  <a:pt x="897158" y="618057"/>
                </a:cubicBezTo>
                <a:lnTo>
                  <a:pt x="857550" y="549454"/>
                </a:lnTo>
                <a:cubicBezTo>
                  <a:pt x="948341" y="497410"/>
                  <a:pt x="1051839" y="466328"/>
                  <a:pt x="1162031" y="460664"/>
                </a:cubicBezTo>
                <a:lnTo>
                  <a:pt x="1211334" y="375658"/>
                </a:lnTo>
                <a:lnTo>
                  <a:pt x="1260637" y="460663"/>
                </a:lnTo>
                <a:cubicBezTo>
                  <a:pt x="1370831" y="466327"/>
                  <a:pt x="1474330" y="497410"/>
                  <a:pt x="1565121" y="549455"/>
                </a:cubicBezTo>
                <a:close/>
                <a:moveTo>
                  <a:pt x="1568922" y="1873026"/>
                </a:moveTo>
                <a:cubicBezTo>
                  <a:pt x="1477445" y="1926141"/>
                  <a:pt x="1372915" y="1957951"/>
                  <a:pt x="1261527" y="1963788"/>
                </a:cubicBezTo>
                <a:lnTo>
                  <a:pt x="1212479" y="2048353"/>
                </a:lnTo>
                <a:lnTo>
                  <a:pt x="1163519" y="1963939"/>
                </a:lnTo>
                <a:cubicBezTo>
                  <a:pt x="1051246" y="1958402"/>
                  <a:pt x="945878" y="1926521"/>
                  <a:pt x="853749" y="1873028"/>
                </a:cubicBezTo>
                <a:lnTo>
                  <a:pt x="893357" y="1804425"/>
                </a:lnTo>
                <a:cubicBezTo>
                  <a:pt x="986968" y="1858391"/>
                  <a:pt x="1095760" y="1887430"/>
                  <a:pt x="1211334" y="1887430"/>
                </a:cubicBezTo>
                <a:cubicBezTo>
                  <a:pt x="1326910" y="1887429"/>
                  <a:pt x="1435703" y="1858389"/>
                  <a:pt x="1529315" y="1804423"/>
                </a:cubicBezTo>
                <a:close/>
                <a:moveTo>
                  <a:pt x="1795616" y="150227"/>
                </a:moveTo>
                <a:lnTo>
                  <a:pt x="1618702" y="456650"/>
                </a:lnTo>
                <a:cubicBezTo>
                  <a:pt x="1498852" y="387305"/>
                  <a:pt x="1359455" y="349959"/>
                  <a:pt x="1211334" y="349958"/>
                </a:cubicBezTo>
                <a:cubicBezTo>
                  <a:pt x="1063214" y="349958"/>
                  <a:pt x="923819" y="387304"/>
                  <a:pt x="803969" y="456649"/>
                </a:cubicBezTo>
                <a:lnTo>
                  <a:pt x="627056" y="150226"/>
                </a:lnTo>
                <a:cubicBezTo>
                  <a:pt x="800213" y="54374"/>
                  <a:pt x="999424" y="1"/>
                  <a:pt x="1211335" y="0"/>
                </a:cubicBezTo>
                <a:cubicBezTo>
                  <a:pt x="1423247" y="0"/>
                  <a:pt x="1622459" y="54374"/>
                  <a:pt x="1795616" y="150227"/>
                </a:cubicBezTo>
                <a:close/>
                <a:moveTo>
                  <a:pt x="1799311" y="2272071"/>
                </a:moveTo>
                <a:cubicBezTo>
                  <a:pt x="1625358" y="2369376"/>
                  <a:pt x="1424789" y="2424543"/>
                  <a:pt x="1211334" y="2424543"/>
                </a:cubicBezTo>
                <a:cubicBezTo>
                  <a:pt x="997881" y="2424544"/>
                  <a:pt x="797313" y="2369376"/>
                  <a:pt x="623360" y="2272071"/>
                </a:cubicBezTo>
                <a:lnTo>
                  <a:pt x="800168" y="1965833"/>
                </a:lnTo>
                <a:cubicBezTo>
                  <a:pt x="920902" y="2036454"/>
                  <a:pt x="1061665" y="2074585"/>
                  <a:pt x="1211333" y="2074585"/>
                </a:cubicBezTo>
                <a:cubicBezTo>
                  <a:pt x="1361005" y="2074585"/>
                  <a:pt x="1501769" y="2036453"/>
                  <a:pt x="1622503" y="1965831"/>
                </a:cubicBezTo>
                <a:close/>
                <a:moveTo>
                  <a:pt x="1964666" y="1185089"/>
                </a:moveTo>
                <a:lnTo>
                  <a:pt x="1883753" y="1185089"/>
                </a:lnTo>
                <a:cubicBezTo>
                  <a:pt x="1876773" y="953931"/>
                  <a:pt x="1751463" y="752728"/>
                  <a:pt x="1565709" y="639875"/>
                </a:cubicBezTo>
                <a:lnTo>
                  <a:pt x="1605317" y="571274"/>
                </a:lnTo>
                <a:cubicBezTo>
                  <a:pt x="1691734" y="623336"/>
                  <a:pt x="1766533" y="692474"/>
                  <a:pt x="1824246" y="774692"/>
                </a:cubicBezTo>
                <a:lnTo>
                  <a:pt x="1925063" y="774692"/>
                </a:lnTo>
                <a:lnTo>
                  <a:pt x="1876356" y="858668"/>
                </a:lnTo>
                <a:cubicBezTo>
                  <a:pt x="1929848" y="956012"/>
                  <a:pt x="1960887" y="1067100"/>
                  <a:pt x="1964666" y="1185089"/>
                </a:cubicBezTo>
                <a:close/>
                <a:moveTo>
                  <a:pt x="1965103" y="1230810"/>
                </a:moveTo>
                <a:cubicBezTo>
                  <a:pt x="1962485" y="1353097"/>
                  <a:pt x="1930627" y="1468176"/>
                  <a:pt x="1875129" y="1568661"/>
                </a:cubicBezTo>
                <a:lnTo>
                  <a:pt x="1921357" y="1649100"/>
                </a:lnTo>
                <a:lnTo>
                  <a:pt x="1824867" y="1649292"/>
                </a:lnTo>
                <a:cubicBezTo>
                  <a:pt x="1767810" y="1730578"/>
                  <a:pt x="1694160" y="1799185"/>
                  <a:pt x="1609118" y="1851208"/>
                </a:cubicBezTo>
                <a:lnTo>
                  <a:pt x="1569510" y="1782605"/>
                </a:lnTo>
                <a:cubicBezTo>
                  <a:pt x="1755423" y="1667695"/>
                  <a:pt x="1879943" y="1464023"/>
                  <a:pt x="1884623" y="1230809"/>
                </a:cubicBezTo>
                <a:close/>
                <a:moveTo>
                  <a:pt x="2422233" y="1185089"/>
                </a:moveTo>
                <a:lnTo>
                  <a:pt x="2072275" y="1185090"/>
                </a:lnTo>
                <a:cubicBezTo>
                  <a:pt x="2063917" y="884702"/>
                  <a:pt x="1901008" y="623039"/>
                  <a:pt x="1658898" y="478469"/>
                </a:cubicBezTo>
                <a:lnTo>
                  <a:pt x="1834700" y="173971"/>
                </a:lnTo>
                <a:cubicBezTo>
                  <a:pt x="2180586" y="380445"/>
                  <a:pt x="2413840" y="755170"/>
                  <a:pt x="2422233" y="1185089"/>
                </a:cubicBezTo>
                <a:close/>
                <a:moveTo>
                  <a:pt x="2422670" y="1230808"/>
                </a:moveTo>
                <a:cubicBezTo>
                  <a:pt x="2416988" y="1662798"/>
                  <a:pt x="2184565" y="2040012"/>
                  <a:pt x="1838396" y="2248327"/>
                </a:cubicBezTo>
                <a:lnTo>
                  <a:pt x="1662699" y="1944013"/>
                </a:lnTo>
                <a:cubicBezTo>
                  <a:pt x="1904974" y="1797402"/>
                  <a:pt x="2067069" y="1533266"/>
                  <a:pt x="2072711" y="12308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1200">
              <a:solidFill>
                <a:prstClr val="black">
                  <a:lumMod val="50000"/>
                  <a:lumOff val="50000"/>
                </a:prstClr>
              </a:solidFill>
              <a:latin typeface="微软雅黑"/>
              <a:cs typeface="+mn-ea"/>
            </a:endParaRPr>
          </a:p>
        </p:txBody>
      </p:sp>
      <p:grpSp>
        <p:nvGrpSpPr>
          <p:cNvPr id="90" name="组合 89"/>
          <p:cNvGrpSpPr/>
          <p:nvPr/>
        </p:nvGrpSpPr>
        <p:grpSpPr>
          <a:xfrm>
            <a:off x="2133444" y="3195443"/>
            <a:ext cx="2715164" cy="330049"/>
            <a:chOff x="1345943" y="2241701"/>
            <a:chExt cx="2715517" cy="330049"/>
          </a:xfrm>
          <a:solidFill>
            <a:srgbClr val="D20402"/>
          </a:solidFill>
        </p:grpSpPr>
        <p:cxnSp>
          <p:nvCxnSpPr>
            <p:cNvPr id="91" name="直接连接符 90"/>
            <p:cNvCxnSpPr/>
            <p:nvPr/>
          </p:nvCxnSpPr>
          <p:spPr>
            <a:xfrm>
              <a:off x="1353344" y="2263387"/>
              <a:ext cx="2278171"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624371" y="2261006"/>
              <a:ext cx="437089" cy="310744"/>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345943" y="2241701"/>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grpSp>
        <p:nvGrpSpPr>
          <p:cNvPr id="94" name="组合 93"/>
          <p:cNvGrpSpPr/>
          <p:nvPr/>
        </p:nvGrpSpPr>
        <p:grpSpPr>
          <a:xfrm flipV="1">
            <a:off x="2112764" y="5151677"/>
            <a:ext cx="2715164" cy="330049"/>
            <a:chOff x="1345943" y="2241701"/>
            <a:chExt cx="2715517" cy="330049"/>
          </a:xfrm>
          <a:solidFill>
            <a:srgbClr val="D20402"/>
          </a:solidFill>
        </p:grpSpPr>
        <p:cxnSp>
          <p:nvCxnSpPr>
            <p:cNvPr id="95" name="直接连接符 94"/>
            <p:cNvCxnSpPr/>
            <p:nvPr/>
          </p:nvCxnSpPr>
          <p:spPr>
            <a:xfrm>
              <a:off x="1353344" y="2263387"/>
              <a:ext cx="2278171"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624371" y="2261006"/>
              <a:ext cx="437089" cy="310744"/>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345943" y="2241701"/>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grpSp>
        <p:nvGrpSpPr>
          <p:cNvPr id="98" name="组合 97"/>
          <p:cNvGrpSpPr/>
          <p:nvPr/>
        </p:nvGrpSpPr>
        <p:grpSpPr>
          <a:xfrm flipH="1">
            <a:off x="6523803" y="3240252"/>
            <a:ext cx="2715164" cy="330049"/>
            <a:chOff x="1345943" y="2241701"/>
            <a:chExt cx="2715517" cy="330049"/>
          </a:xfrm>
          <a:solidFill>
            <a:srgbClr val="D20402"/>
          </a:solidFill>
        </p:grpSpPr>
        <p:cxnSp>
          <p:nvCxnSpPr>
            <p:cNvPr id="99" name="直接连接符 98"/>
            <p:cNvCxnSpPr/>
            <p:nvPr/>
          </p:nvCxnSpPr>
          <p:spPr>
            <a:xfrm>
              <a:off x="1353344" y="2263387"/>
              <a:ext cx="2278171"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624371" y="2261006"/>
              <a:ext cx="437089" cy="310744"/>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1345943" y="2241701"/>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grpSp>
        <p:nvGrpSpPr>
          <p:cNvPr id="102" name="组合 101"/>
          <p:cNvGrpSpPr/>
          <p:nvPr/>
        </p:nvGrpSpPr>
        <p:grpSpPr>
          <a:xfrm flipH="1" flipV="1">
            <a:off x="6523803" y="5156468"/>
            <a:ext cx="2715164" cy="330049"/>
            <a:chOff x="1345943" y="2241701"/>
            <a:chExt cx="2715517" cy="330049"/>
          </a:xfrm>
          <a:solidFill>
            <a:srgbClr val="D20402"/>
          </a:solidFill>
        </p:grpSpPr>
        <p:cxnSp>
          <p:nvCxnSpPr>
            <p:cNvPr id="103" name="直接连接符 102"/>
            <p:cNvCxnSpPr/>
            <p:nvPr/>
          </p:nvCxnSpPr>
          <p:spPr>
            <a:xfrm>
              <a:off x="1353344" y="2263387"/>
              <a:ext cx="2278171"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624371" y="2261006"/>
              <a:ext cx="437089" cy="310744"/>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345943" y="2241701"/>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grpSp>
        <p:nvGrpSpPr>
          <p:cNvPr id="106" name="组合 105"/>
          <p:cNvGrpSpPr/>
          <p:nvPr/>
        </p:nvGrpSpPr>
        <p:grpSpPr>
          <a:xfrm>
            <a:off x="2133443" y="4360819"/>
            <a:ext cx="2402219" cy="45719"/>
            <a:chOff x="1016944" y="2963562"/>
            <a:chExt cx="2402531" cy="45719"/>
          </a:xfrm>
          <a:solidFill>
            <a:srgbClr val="D20402"/>
          </a:solidFill>
        </p:grpSpPr>
        <p:cxnSp>
          <p:nvCxnSpPr>
            <p:cNvPr id="107" name="直接连接符 106"/>
            <p:cNvCxnSpPr/>
            <p:nvPr/>
          </p:nvCxnSpPr>
          <p:spPr>
            <a:xfrm>
              <a:off x="1024345" y="2987595"/>
              <a:ext cx="2395130"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flipV="1">
              <a:off x="1016944" y="2963562"/>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grpSp>
        <p:nvGrpSpPr>
          <p:cNvPr id="109" name="组合 108"/>
          <p:cNvGrpSpPr/>
          <p:nvPr/>
        </p:nvGrpSpPr>
        <p:grpSpPr>
          <a:xfrm flipH="1">
            <a:off x="6836748" y="4365428"/>
            <a:ext cx="2402219" cy="45719"/>
            <a:chOff x="1016944" y="2963562"/>
            <a:chExt cx="2402531" cy="45719"/>
          </a:xfrm>
          <a:solidFill>
            <a:srgbClr val="D20402"/>
          </a:solidFill>
        </p:grpSpPr>
        <p:cxnSp>
          <p:nvCxnSpPr>
            <p:cNvPr id="110" name="直接连接符 109"/>
            <p:cNvCxnSpPr/>
            <p:nvPr/>
          </p:nvCxnSpPr>
          <p:spPr>
            <a:xfrm>
              <a:off x="1024345" y="2987595"/>
              <a:ext cx="2395130" cy="0"/>
            </a:xfrm>
            <a:prstGeom prst="line">
              <a:avLst/>
            </a:prstGeom>
            <a:grpFill/>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flipV="1">
              <a:off x="1016944" y="2963562"/>
              <a:ext cx="45719" cy="4571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lumMod val="50000"/>
                    <a:lumOff val="50000"/>
                  </a:prstClr>
                </a:solidFill>
                <a:latin typeface="微软雅黑"/>
                <a:cs typeface="+mn-ea"/>
              </a:endParaRPr>
            </a:p>
          </p:txBody>
        </p:sp>
      </p:grpSp>
      <p:sp>
        <p:nvSpPr>
          <p:cNvPr id="112" name="TextBox 111"/>
          <p:cNvSpPr txBox="1"/>
          <p:nvPr/>
        </p:nvSpPr>
        <p:spPr>
          <a:xfrm>
            <a:off x="2040176" y="2502167"/>
            <a:ext cx="2633715" cy="738656"/>
          </a:xfrm>
          <a:prstGeom prst="rect">
            <a:avLst/>
          </a:prstGeom>
          <a:noFill/>
          <a:ln>
            <a:noFill/>
          </a:ln>
        </p:spPr>
        <p:txBody>
          <a:bodyPr wrap="square" lIns="91431" tIns="45716" rIns="91431" bIns="45716" rtlCol="0">
            <a:spAutoFit/>
          </a:bodyPr>
          <a:lstStyle/>
          <a:p>
            <a:pPr fontAlgn="ctr"/>
            <a:r>
              <a:rPr lang="zh-CN" altLang="zh-CN" sz="1400" dirty="0"/>
              <a:t>（</a:t>
            </a:r>
            <a:r>
              <a:rPr lang="en-US" altLang="zh-CN" sz="1400" dirty="0"/>
              <a:t>1</a:t>
            </a:r>
            <a:r>
              <a:rPr lang="zh-CN" altLang="zh-CN" sz="1400" dirty="0"/>
              <a:t>）</a:t>
            </a:r>
            <a:r>
              <a:rPr lang="en-US" altLang="zh-CN" sz="1400" dirty="0"/>
              <a:t>Dim</a:t>
            </a:r>
            <a:r>
              <a:rPr lang="zh-CN" altLang="zh-CN" sz="1400" dirty="0"/>
              <a:t>或</a:t>
            </a:r>
            <a:r>
              <a:rPr lang="en-US" altLang="zh-CN" sz="1400" dirty="0"/>
              <a:t>Public</a:t>
            </a:r>
            <a:r>
              <a:rPr lang="zh-CN" altLang="zh-CN" sz="1400" dirty="0"/>
              <a:t>，可选项。用</a:t>
            </a:r>
            <a:r>
              <a:rPr lang="en-US" altLang="zh-CN" sz="1400" dirty="0"/>
              <a:t>Public</a:t>
            </a:r>
            <a:r>
              <a:rPr lang="zh-CN" altLang="zh-CN" sz="1400" dirty="0"/>
              <a:t>声明的结构具有公共访问权限，对其访问没有限制。</a:t>
            </a:r>
          </a:p>
        </p:txBody>
      </p:sp>
      <p:sp>
        <p:nvSpPr>
          <p:cNvPr id="113" name="TextBox 112"/>
          <p:cNvSpPr txBox="1"/>
          <p:nvPr/>
        </p:nvSpPr>
        <p:spPr>
          <a:xfrm>
            <a:off x="2125987" y="3400173"/>
            <a:ext cx="2328707" cy="1015655"/>
          </a:xfrm>
          <a:prstGeom prst="rect">
            <a:avLst/>
          </a:prstGeom>
          <a:noFill/>
          <a:ln>
            <a:noFill/>
          </a:ln>
        </p:spPr>
        <p:txBody>
          <a:bodyPr wrap="square" lIns="91431" tIns="45716" rIns="91431" bIns="45716" rtlCol="0">
            <a:spAutoFit/>
          </a:bodyPr>
          <a:lstStyle/>
          <a:p>
            <a:r>
              <a:rPr lang="zh-CN" altLang="zh-CN" sz="1200" dirty="0"/>
              <a:t>（</a:t>
            </a:r>
            <a:r>
              <a:rPr lang="en-US" altLang="zh-CN" sz="1200" dirty="0"/>
              <a:t>2</a:t>
            </a:r>
            <a:r>
              <a:rPr lang="zh-CN" altLang="zh-CN" sz="1200" dirty="0"/>
              <a:t>）</a:t>
            </a:r>
            <a:r>
              <a:rPr lang="en-US" altLang="zh-CN" sz="1200" dirty="0"/>
              <a:t>Friend</a:t>
            </a:r>
            <a:r>
              <a:rPr lang="zh-CN" altLang="zh-CN" sz="1200" dirty="0"/>
              <a:t>，可选项。用</a:t>
            </a:r>
            <a:r>
              <a:rPr lang="en-US" altLang="zh-CN" sz="1200" dirty="0"/>
              <a:t>Friend</a:t>
            </a:r>
            <a:r>
              <a:rPr lang="zh-CN" altLang="zh-CN" sz="1200" dirty="0"/>
              <a:t>声明的结构具有友元访问权限，可以从包含其声明的程序中访问该结构，也可以从同一程序集中的其他任何地方访问该结构。</a:t>
            </a:r>
            <a:endParaRPr lang="zh-CN" altLang="en-US" sz="1200" dirty="0">
              <a:solidFill>
                <a:prstClr val="black">
                  <a:lumMod val="50000"/>
                  <a:lumOff val="50000"/>
                </a:prstClr>
              </a:solidFill>
              <a:latin typeface="微软雅黑"/>
              <a:cs typeface="+mn-ea"/>
            </a:endParaRPr>
          </a:p>
        </p:txBody>
      </p:sp>
      <p:sp>
        <p:nvSpPr>
          <p:cNvPr id="114" name="TextBox 113"/>
          <p:cNvSpPr txBox="1"/>
          <p:nvPr/>
        </p:nvSpPr>
        <p:spPr>
          <a:xfrm>
            <a:off x="2112764" y="4566054"/>
            <a:ext cx="2341930" cy="954099"/>
          </a:xfrm>
          <a:prstGeom prst="rect">
            <a:avLst/>
          </a:prstGeom>
          <a:noFill/>
          <a:ln>
            <a:noFill/>
          </a:ln>
        </p:spPr>
        <p:txBody>
          <a:bodyPr wrap="square" lIns="91431" tIns="45716" rIns="91431" bIns="45716" rtlCol="0">
            <a:spAutoFit/>
          </a:bodyPr>
          <a:lstStyle/>
          <a:p>
            <a:pPr fontAlgn="ctr"/>
            <a:r>
              <a:rPr lang="zh-CN" altLang="zh-CN" sz="1400" dirty="0"/>
              <a:t>（</a:t>
            </a:r>
            <a:r>
              <a:rPr lang="en-US" altLang="zh-CN" sz="1400" dirty="0"/>
              <a:t>3</a:t>
            </a:r>
            <a:r>
              <a:rPr lang="zh-CN" altLang="zh-CN" sz="1400" dirty="0"/>
              <a:t>）</a:t>
            </a:r>
            <a:r>
              <a:rPr lang="en-US" altLang="zh-CN" sz="1400" dirty="0"/>
              <a:t>Private</a:t>
            </a:r>
            <a:r>
              <a:rPr lang="zh-CN" altLang="zh-CN" sz="1400" dirty="0"/>
              <a:t>，可选项。用</a:t>
            </a:r>
            <a:r>
              <a:rPr lang="en-US" altLang="zh-CN" sz="1400" dirty="0"/>
              <a:t>Private</a:t>
            </a:r>
            <a:r>
              <a:rPr lang="zh-CN" altLang="zh-CN" sz="1400" dirty="0"/>
              <a:t>声明的结构具有私有访问权限，只能在同一模块中访问该结构。</a:t>
            </a:r>
          </a:p>
        </p:txBody>
      </p:sp>
      <p:sp>
        <p:nvSpPr>
          <p:cNvPr id="115" name="TextBox 114"/>
          <p:cNvSpPr txBox="1"/>
          <p:nvPr/>
        </p:nvSpPr>
        <p:spPr>
          <a:xfrm>
            <a:off x="6960835" y="2554795"/>
            <a:ext cx="2278132" cy="738656"/>
          </a:xfrm>
          <a:prstGeom prst="rect">
            <a:avLst/>
          </a:prstGeom>
          <a:noFill/>
          <a:ln>
            <a:noFill/>
          </a:ln>
        </p:spPr>
        <p:txBody>
          <a:bodyPr wrap="square" lIns="91431" tIns="45716" rIns="91431" bIns="45716" rtlCol="0">
            <a:spAutoFit/>
          </a:bodyPr>
          <a:lstStyle/>
          <a:p>
            <a:pPr fontAlgn="ctr"/>
            <a:r>
              <a:rPr lang="zh-CN" altLang="zh-CN" sz="1400" dirty="0"/>
              <a:t>（</a:t>
            </a:r>
            <a:r>
              <a:rPr lang="en-US" altLang="zh-CN" sz="1400" dirty="0"/>
              <a:t>4</a:t>
            </a:r>
            <a:r>
              <a:rPr lang="zh-CN" altLang="zh-CN" sz="1400" dirty="0"/>
              <a:t>）结构名，必选项。要声明的结构名称必须是有效的</a:t>
            </a:r>
            <a:r>
              <a:rPr lang="en-US" altLang="zh-CN" sz="1400" dirty="0"/>
              <a:t>VB.NET</a:t>
            </a:r>
            <a:r>
              <a:rPr lang="zh-CN" altLang="zh-CN" sz="1400" dirty="0"/>
              <a:t>标识符。</a:t>
            </a:r>
          </a:p>
        </p:txBody>
      </p:sp>
      <p:sp>
        <p:nvSpPr>
          <p:cNvPr id="116" name="TextBox 115"/>
          <p:cNvSpPr txBox="1"/>
          <p:nvPr/>
        </p:nvSpPr>
        <p:spPr>
          <a:xfrm>
            <a:off x="7040338" y="3415922"/>
            <a:ext cx="2433271" cy="1015655"/>
          </a:xfrm>
          <a:prstGeom prst="rect">
            <a:avLst/>
          </a:prstGeom>
          <a:noFill/>
          <a:ln>
            <a:noFill/>
          </a:ln>
        </p:spPr>
        <p:txBody>
          <a:bodyPr wrap="square" lIns="91431" tIns="45716" rIns="91431" bIns="45716" rtlCol="0">
            <a:spAutoFit/>
          </a:bodyPr>
          <a:lstStyle/>
          <a:p>
            <a:r>
              <a:rPr lang="zh-CN" altLang="zh-CN" sz="1200" dirty="0"/>
              <a:t>（</a:t>
            </a:r>
            <a:r>
              <a:rPr lang="en-US" altLang="zh-CN" sz="1200" dirty="0"/>
              <a:t>5</a:t>
            </a:r>
            <a:r>
              <a:rPr lang="zh-CN" altLang="zh-CN" sz="1200" dirty="0"/>
              <a:t>）变量声明，必选项。用</a:t>
            </a:r>
            <a:r>
              <a:rPr lang="en-US" altLang="zh-CN" sz="1200" dirty="0"/>
              <a:t>Dim</a:t>
            </a:r>
            <a:r>
              <a:rPr lang="zh-CN" altLang="zh-CN" sz="1200" dirty="0"/>
              <a:t>、</a:t>
            </a:r>
            <a:r>
              <a:rPr lang="en-US" altLang="zh-CN" sz="1200" dirty="0"/>
              <a:t>Private</a:t>
            </a:r>
            <a:r>
              <a:rPr lang="zh-CN" altLang="zh-CN" sz="1200" dirty="0"/>
              <a:t>或</a:t>
            </a:r>
            <a:r>
              <a:rPr lang="en-US" altLang="zh-CN" sz="1200" dirty="0"/>
              <a:t>Public</a:t>
            </a:r>
            <a:r>
              <a:rPr lang="zh-CN" altLang="zh-CN" sz="1200" dirty="0"/>
              <a:t>语句声明中的至少一个作为结构的数据成员变量或事件，声明的方法与普通变量或事件的声明方法相同。</a:t>
            </a:r>
            <a:endParaRPr lang="zh-CN" altLang="en-US" sz="1200" dirty="0">
              <a:solidFill>
                <a:prstClr val="black">
                  <a:lumMod val="50000"/>
                  <a:lumOff val="50000"/>
                </a:prstClr>
              </a:solidFill>
              <a:latin typeface="微软雅黑"/>
              <a:cs typeface="+mn-ea"/>
            </a:endParaRPr>
          </a:p>
        </p:txBody>
      </p:sp>
      <p:sp>
        <p:nvSpPr>
          <p:cNvPr id="117" name="TextBox 116"/>
          <p:cNvSpPr txBox="1"/>
          <p:nvPr/>
        </p:nvSpPr>
        <p:spPr>
          <a:xfrm>
            <a:off x="7040339" y="4676374"/>
            <a:ext cx="2175772" cy="738656"/>
          </a:xfrm>
          <a:prstGeom prst="rect">
            <a:avLst/>
          </a:prstGeom>
          <a:noFill/>
          <a:ln>
            <a:noFill/>
          </a:ln>
        </p:spPr>
        <p:txBody>
          <a:bodyPr wrap="square" lIns="91431" tIns="45716" rIns="91431" bIns="45716" rtlCol="0">
            <a:spAutoFit/>
          </a:bodyPr>
          <a:lstStyle/>
          <a:p>
            <a:r>
              <a:rPr lang="zh-CN" altLang="zh-CN" sz="1400" dirty="0"/>
              <a:t>（</a:t>
            </a:r>
            <a:r>
              <a:rPr lang="en-US" altLang="zh-CN" sz="1400" dirty="0"/>
              <a:t>6</a:t>
            </a:r>
            <a:r>
              <a:rPr lang="zh-CN" altLang="zh-CN" sz="1400" dirty="0"/>
              <a:t>）过程声明，可选项。可以包含</a:t>
            </a:r>
            <a:r>
              <a:rPr lang="en-US" altLang="zh-CN" sz="1400" dirty="0"/>
              <a:t>Function</a:t>
            </a:r>
            <a:r>
              <a:rPr lang="zh-CN" altLang="zh-CN" sz="1400" dirty="0"/>
              <a:t>、</a:t>
            </a:r>
            <a:r>
              <a:rPr lang="en-US" altLang="zh-CN" sz="1400" dirty="0"/>
              <a:t>Property</a:t>
            </a:r>
            <a:r>
              <a:rPr lang="zh-CN" altLang="zh-CN" sz="1400" dirty="0"/>
              <a:t>或</a:t>
            </a:r>
            <a:r>
              <a:rPr lang="en-US" altLang="zh-CN" sz="1400" dirty="0"/>
              <a:t>Sub</a:t>
            </a:r>
            <a:r>
              <a:rPr lang="zh-CN" altLang="zh-CN" sz="1400" dirty="0"/>
              <a:t>过程的声明。</a:t>
            </a:r>
            <a:endParaRPr lang="zh-CN" altLang="en-US" sz="1400" dirty="0">
              <a:solidFill>
                <a:prstClr val="black">
                  <a:lumMod val="50000"/>
                  <a:lumOff val="50000"/>
                </a:prstClr>
              </a:solidFill>
              <a:latin typeface="微软雅黑"/>
              <a:cs typeface="+mn-ea"/>
            </a:endParaRPr>
          </a:p>
        </p:txBody>
      </p:sp>
    </p:spTree>
    <p:extLst>
      <p:ext uri="{BB962C8B-B14F-4D97-AF65-F5344CB8AC3E}">
        <p14:creationId xmlns:p14="http://schemas.microsoft.com/office/powerpoint/2010/main" val="361723454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47"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par>
                                <p:cTn id="23" presetID="49" presetClass="entr" presetSubtype="0" decel="100000" fill="hold" grpId="1" nodeType="with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1000" fill="hold"/>
                                        <p:tgtEl>
                                          <p:spTgt spid="88"/>
                                        </p:tgtEl>
                                        <p:attrNameLst>
                                          <p:attrName>ppt_w</p:attrName>
                                        </p:attrNameLst>
                                      </p:cBhvr>
                                      <p:tavLst>
                                        <p:tav tm="0">
                                          <p:val>
                                            <p:fltVal val="0"/>
                                          </p:val>
                                        </p:tav>
                                        <p:tav tm="100000">
                                          <p:val>
                                            <p:strVal val="#ppt_w"/>
                                          </p:val>
                                        </p:tav>
                                      </p:tavLst>
                                    </p:anim>
                                    <p:anim calcmode="lin" valueType="num">
                                      <p:cBhvr>
                                        <p:cTn id="26" dur="1000" fill="hold"/>
                                        <p:tgtEl>
                                          <p:spTgt spid="88"/>
                                        </p:tgtEl>
                                        <p:attrNameLst>
                                          <p:attrName>ppt_h</p:attrName>
                                        </p:attrNameLst>
                                      </p:cBhvr>
                                      <p:tavLst>
                                        <p:tav tm="0">
                                          <p:val>
                                            <p:fltVal val="0"/>
                                          </p:val>
                                        </p:tav>
                                        <p:tav tm="100000">
                                          <p:val>
                                            <p:strVal val="#ppt_h"/>
                                          </p:val>
                                        </p:tav>
                                      </p:tavLst>
                                    </p:anim>
                                    <p:anim calcmode="lin" valueType="num">
                                      <p:cBhvr>
                                        <p:cTn id="27" dur="1000" fill="hold"/>
                                        <p:tgtEl>
                                          <p:spTgt spid="88"/>
                                        </p:tgtEl>
                                        <p:attrNameLst>
                                          <p:attrName>style.rotation</p:attrName>
                                        </p:attrNameLst>
                                      </p:cBhvr>
                                      <p:tavLst>
                                        <p:tav tm="0">
                                          <p:val>
                                            <p:fltVal val="360"/>
                                          </p:val>
                                        </p:tav>
                                        <p:tav tm="100000">
                                          <p:val>
                                            <p:fltVal val="0"/>
                                          </p:val>
                                        </p:tav>
                                      </p:tavLst>
                                    </p:anim>
                                    <p:animEffect transition="in" filter="fade">
                                      <p:cBhvr>
                                        <p:cTn id="28" dur="1000"/>
                                        <p:tgtEl>
                                          <p:spTgt spid="88"/>
                                        </p:tgtEl>
                                      </p:cBhvr>
                                    </p:animEffect>
                                  </p:childTnLst>
                                </p:cTn>
                              </p:par>
                            </p:childTnLst>
                          </p:cTn>
                        </p:par>
                        <p:par>
                          <p:cTn id="29" fill="hold">
                            <p:stCondLst>
                              <p:cond delay="3500"/>
                            </p:stCondLst>
                            <p:childTnLst>
                              <p:par>
                                <p:cTn id="30" presetID="18" presetClass="entr" presetSubtype="9"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strips(upLeft)">
                                      <p:cBhvr>
                                        <p:cTn id="32" dur="500"/>
                                        <p:tgtEl>
                                          <p:spTgt spid="90"/>
                                        </p:tgtEl>
                                      </p:cBhvr>
                                    </p:animEffect>
                                  </p:childTnLst>
                                </p:cTn>
                              </p:par>
                              <p:par>
                                <p:cTn id="33" presetID="18" presetClass="entr" presetSubtype="3"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strips(upRight)">
                                      <p:cBhvr>
                                        <p:cTn id="35" dur="500"/>
                                        <p:tgtEl>
                                          <p:spTgt spid="98"/>
                                        </p:tgtEl>
                                      </p:cBhvr>
                                    </p:animEffect>
                                  </p:childTnLst>
                                </p:cTn>
                              </p:par>
                              <p:par>
                                <p:cTn id="36" presetID="18" presetClass="entr" presetSubtype="12"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strips(downLeft)">
                                      <p:cBhvr>
                                        <p:cTn id="38" dur="500"/>
                                        <p:tgtEl>
                                          <p:spTgt spid="94"/>
                                        </p:tgtEl>
                                      </p:cBhvr>
                                    </p:animEffect>
                                  </p:childTnLst>
                                </p:cTn>
                              </p:par>
                              <p:par>
                                <p:cTn id="39" presetID="18" presetClass="entr" presetSubtype="6"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strips(downRight)">
                                      <p:cBhvr>
                                        <p:cTn id="41" dur="500"/>
                                        <p:tgtEl>
                                          <p:spTgt spid="102"/>
                                        </p:tgtEl>
                                      </p:cBhvr>
                                    </p:animEffect>
                                  </p:childTnLst>
                                </p:cTn>
                              </p:par>
                              <p:par>
                                <p:cTn id="42" presetID="22" presetClass="entr" presetSubtype="8" fill="hold"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wipe(left)">
                                      <p:cBhvr>
                                        <p:cTn id="44" dur="500"/>
                                        <p:tgtEl>
                                          <p:spTgt spid="109"/>
                                        </p:tgtEl>
                                      </p:cBhvr>
                                    </p:animEffect>
                                  </p:childTnLst>
                                </p:cTn>
                              </p:par>
                              <p:par>
                                <p:cTn id="45" presetID="22" presetClass="entr" presetSubtype="2"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wipe(right)">
                                      <p:cBhvr>
                                        <p:cTn id="47" dur="500"/>
                                        <p:tgtEl>
                                          <p:spTgt spid="106"/>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112"/>
                                        </p:tgtEl>
                                        <p:attrNameLst>
                                          <p:attrName>style.visibility</p:attrName>
                                        </p:attrNameLst>
                                      </p:cBhvr>
                                      <p:to>
                                        <p:strVal val="visible"/>
                                      </p:to>
                                    </p:set>
                                    <p:animEffect transition="in" filter="wipe(down)">
                                      <p:cBhvr>
                                        <p:cTn id="51" dur="500"/>
                                        <p:tgtEl>
                                          <p:spTgt spid="11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wipe(down)">
                                      <p:cBhvr>
                                        <p:cTn id="54" dur="500"/>
                                        <p:tgtEl>
                                          <p:spTgt spid="1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wipe(down)">
                                      <p:cBhvr>
                                        <p:cTn id="57" dur="500"/>
                                        <p:tgtEl>
                                          <p:spTgt spid="11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wipe(down)">
                                      <p:cBhvr>
                                        <p:cTn id="60" dur="500"/>
                                        <p:tgtEl>
                                          <p:spTgt spid="11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wipe(down)">
                                      <p:cBhvr>
                                        <p:cTn id="63" dur="500"/>
                                        <p:tgtEl>
                                          <p:spTgt spid="11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wipe(down)">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8" grpId="0" animBg="1"/>
      <p:bldP spid="88" grpId="1" animBg="1"/>
      <p:bldP spid="112" grpId="0"/>
      <p:bldP spid="113" grpId="0"/>
      <p:bldP spid="114" grpId="0"/>
      <p:bldP spid="115" grpId="0"/>
      <p:bldP spid="116" grpId="0"/>
      <p:bldP spid="1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．对象层次</a:t>
            </a:r>
          </a:p>
        </p:txBody>
      </p:sp>
      <p:sp>
        <p:nvSpPr>
          <p:cNvPr id="3" name="TextBox 2"/>
          <p:cNvSpPr txBox="1"/>
          <p:nvPr/>
        </p:nvSpPr>
        <p:spPr>
          <a:xfrm>
            <a:off x="1041991" y="1275907"/>
            <a:ext cx="9016409" cy="615553"/>
          </a:xfrm>
          <a:prstGeom prst="rect">
            <a:avLst/>
          </a:prstGeom>
          <a:noFill/>
        </p:spPr>
        <p:txBody>
          <a:bodyPr wrap="square" rtlCol="0">
            <a:spAutoFit/>
          </a:bodyPr>
          <a:lstStyle/>
          <a:p>
            <a:pPr indent="446088"/>
            <a:r>
              <a:rPr lang="zh-CN" altLang="zh-CN" dirty="0"/>
              <a:t>由于许多控件位于同一个窗体上，故默认属于同一个“控件集合”。在窗体加载的事件过程中编写代码</a:t>
            </a:r>
            <a:r>
              <a:rPr lang="zh-CN" altLang="zh-CN" dirty="0" smtClean="0"/>
              <a:t>：</a:t>
            </a:r>
            <a:endParaRPr lang="zh-CN" altLang="zh-CN" dirty="0"/>
          </a:p>
        </p:txBody>
      </p:sp>
      <p:sp>
        <p:nvSpPr>
          <p:cNvPr id="4" name="TextBox 3"/>
          <p:cNvSpPr txBox="1"/>
          <p:nvPr/>
        </p:nvSpPr>
        <p:spPr>
          <a:xfrm>
            <a:off x="1605516" y="1891460"/>
            <a:ext cx="7931889" cy="2128242"/>
          </a:xfrm>
          <a:prstGeom prst="roundRect">
            <a:avLst>
              <a:gd name="adj" fmla="val 7674"/>
            </a:avLst>
          </a:prstGeom>
          <a:solidFill>
            <a:schemeClr val="accent5">
              <a:lumMod val="40000"/>
              <a:lumOff val="60000"/>
            </a:schemeClr>
          </a:solidFill>
        </p:spPr>
        <p:txBody>
          <a:bodyPr wrap="square" rtlCol="0">
            <a:spAutoFit/>
          </a:bodyPr>
          <a:lstStyle/>
          <a:p>
            <a:r>
              <a:rPr lang="en-US" altLang="zh-CN" dirty="0"/>
              <a:t>Private Sub Form1_Load(</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a:t>
            </a:r>
            <a:r>
              <a:rPr lang="en-US" altLang="zh-CN" dirty="0" err="1"/>
              <a:t>MyBase.Load</a:t>
            </a:r>
            <a:endParaRPr lang="zh-CN" altLang="zh-CN" dirty="0"/>
          </a:p>
          <a:p>
            <a:r>
              <a:rPr lang="en-US" altLang="zh-CN" dirty="0"/>
              <a:t>    Dim </a:t>
            </a:r>
            <a:r>
              <a:rPr lang="en-US" altLang="zh-CN" dirty="0" err="1"/>
              <a:t>MyControl</a:t>
            </a:r>
            <a:r>
              <a:rPr lang="en-US" altLang="zh-CN" dirty="0"/>
              <a:t> As Control</a:t>
            </a:r>
            <a:endParaRPr lang="zh-CN" altLang="zh-CN" dirty="0"/>
          </a:p>
          <a:p>
            <a:r>
              <a:rPr lang="en-US" altLang="zh-CN" dirty="0"/>
              <a:t>    For Each </a:t>
            </a:r>
            <a:r>
              <a:rPr lang="en-US" altLang="zh-CN" dirty="0" err="1"/>
              <a:t>MyControl</a:t>
            </a:r>
            <a:r>
              <a:rPr lang="en-US" altLang="zh-CN" dirty="0"/>
              <a:t> In </a:t>
            </a:r>
            <a:r>
              <a:rPr lang="en-US" altLang="zh-CN" dirty="0" err="1"/>
              <a:t>Me.Controls</a:t>
            </a:r>
            <a:endParaRPr lang="zh-CN" altLang="zh-CN" dirty="0"/>
          </a:p>
          <a:p>
            <a:r>
              <a:rPr lang="en-US" altLang="zh-CN" dirty="0"/>
              <a:t>        ListBox1.Items.Add(</a:t>
            </a:r>
            <a:r>
              <a:rPr lang="en-US" altLang="zh-CN" dirty="0" err="1"/>
              <a:t>MyControl.Name</a:t>
            </a:r>
            <a:r>
              <a:rPr lang="en-US" altLang="zh-CN" dirty="0"/>
              <a:t>)</a:t>
            </a:r>
            <a:endParaRPr lang="zh-CN" altLang="zh-CN" dirty="0"/>
          </a:p>
          <a:p>
            <a:r>
              <a:rPr lang="en-US" altLang="zh-CN" dirty="0"/>
              <a:t>    Next </a:t>
            </a:r>
            <a:r>
              <a:rPr lang="en-US" altLang="zh-CN" dirty="0" err="1"/>
              <a:t>MyControl</a:t>
            </a:r>
            <a:endParaRPr lang="zh-CN" altLang="zh-CN" dirty="0"/>
          </a:p>
          <a:p>
            <a:r>
              <a:rPr lang="en-US" altLang="zh-CN" dirty="0"/>
              <a:t>End </a:t>
            </a:r>
            <a:r>
              <a:rPr lang="en-US" altLang="zh-CN" dirty="0" smtClean="0"/>
              <a:t>Sub</a:t>
            </a:r>
            <a:endParaRPr lang="zh-CN" altLang="zh-CN" dirty="0"/>
          </a:p>
        </p:txBody>
      </p:sp>
    </p:spTree>
    <p:extLst>
      <p:ext uri="{BB962C8B-B14F-4D97-AF65-F5344CB8AC3E}">
        <p14:creationId xmlns:p14="http://schemas.microsoft.com/office/powerpoint/2010/main" val="371395420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3</a:t>
            </a:r>
            <a:r>
              <a:rPr lang="zh-CN" altLang="zh-CN" dirty="0"/>
              <a:t>．对象层次</a:t>
            </a:r>
          </a:p>
        </p:txBody>
      </p:sp>
      <p:sp>
        <p:nvSpPr>
          <p:cNvPr id="3" name="TextBox 2"/>
          <p:cNvSpPr txBox="1"/>
          <p:nvPr/>
        </p:nvSpPr>
        <p:spPr>
          <a:xfrm>
            <a:off x="723014" y="786809"/>
            <a:ext cx="9611833" cy="615553"/>
          </a:xfrm>
          <a:prstGeom prst="rect">
            <a:avLst/>
          </a:prstGeom>
          <a:noFill/>
        </p:spPr>
        <p:txBody>
          <a:bodyPr wrap="square" rtlCol="0">
            <a:spAutoFit/>
          </a:bodyPr>
          <a:lstStyle/>
          <a:p>
            <a:pPr indent="446088"/>
            <a:r>
              <a:rPr lang="zh-CN" altLang="zh-CN" dirty="0"/>
              <a:t>运行程序，通过控件集合访问到窗体中的每一个控件，并将控件名列表显示在窗体右边的列表框中，如图</a:t>
            </a:r>
            <a:r>
              <a:rPr lang="en-US" altLang="zh-CN" dirty="0"/>
              <a:t>5.21</a:t>
            </a:r>
            <a:r>
              <a:rPr lang="zh-CN" altLang="zh-CN" dirty="0"/>
              <a:t>所示</a:t>
            </a:r>
            <a:r>
              <a:rPr lang="zh-CN" altLang="zh-CN" dirty="0" smtClean="0"/>
              <a:t>。</a:t>
            </a:r>
            <a:endParaRPr lang="zh-CN" altLang="zh-CN" dirty="0"/>
          </a:p>
        </p:txBody>
      </p:sp>
      <p:pic>
        <p:nvPicPr>
          <p:cNvPr id="38914" name="Picture 2" descr="5t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459" y="1402362"/>
            <a:ext cx="5525164" cy="425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3863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8" y="2751291"/>
            <a:ext cx="11880850" cy="1723600"/>
          </a:xfrm>
          <a:prstGeom prst="rect">
            <a:avLst/>
          </a:prstGeom>
          <a:solidFill>
            <a:srgbClr val="C30D23"/>
          </a:solidFill>
          <a:ln>
            <a:noFill/>
          </a:ln>
        </p:spPr>
        <p:style>
          <a:lnRef idx="2">
            <a:schemeClr val="accent1">
              <a:shade val="50000"/>
            </a:schemeClr>
          </a:lnRef>
          <a:fillRef idx="1">
            <a:schemeClr val="accent1"/>
          </a:fillRef>
          <a:effectRef idx="0">
            <a:schemeClr val="accent1"/>
          </a:effectRef>
          <a:fontRef idx="minor">
            <a:schemeClr val="lt1"/>
          </a:fontRef>
        </p:style>
        <p:txBody>
          <a:bodyPr lIns="119781" tIns="59890" rIns="119781" bIns="59890" rtlCol="0" anchor="ctr"/>
          <a:lstStyle/>
          <a:p>
            <a:pPr algn="ctr"/>
            <a:endParaRPr lang="zh-CN" altLang="en-US"/>
          </a:p>
        </p:txBody>
      </p:sp>
      <p:sp>
        <p:nvSpPr>
          <p:cNvPr id="22" name="矩形 21"/>
          <p:cNvSpPr/>
          <p:nvPr/>
        </p:nvSpPr>
        <p:spPr>
          <a:xfrm>
            <a:off x="4369982" y="3307098"/>
            <a:ext cx="6549656" cy="630621"/>
          </a:xfrm>
          <a:prstGeom prst="rect">
            <a:avLst/>
          </a:prstGeom>
          <a:effectLst>
            <a:outerShdw blurRad="63500" dir="1260000" sx="102000" sy="102000" algn="ctr" rotWithShape="0">
              <a:prstClr val="black">
                <a:alpha val="40000"/>
              </a:prstClr>
            </a:outerShdw>
          </a:effectLst>
        </p:spPr>
        <p:txBody>
          <a:bodyPr wrap="square" lIns="60639" tIns="30321" rIns="60639" bIns="30321">
            <a:spAutoFit/>
          </a:bodyPr>
          <a:lstStyle/>
          <a:p>
            <a:r>
              <a:rPr lang="en-US" altLang="zh-CN" sz="3700" b="1" dirty="0" smtClean="0">
                <a:solidFill>
                  <a:schemeClr val="bg1"/>
                </a:solidFill>
                <a:latin typeface="Century Gothic"/>
              </a:rPr>
              <a:t>—</a:t>
            </a:r>
            <a:r>
              <a:rPr lang="zh-CN" altLang="zh-CN" sz="3600" b="1" dirty="0">
                <a:solidFill>
                  <a:schemeClr val="bg1"/>
                </a:solidFill>
              </a:rPr>
              <a:t>面向对象</a:t>
            </a:r>
            <a:r>
              <a:rPr lang="en-US" altLang="zh-CN" sz="3600" b="1" dirty="0">
                <a:solidFill>
                  <a:schemeClr val="bg1"/>
                </a:solidFill>
              </a:rPr>
              <a:t>Visual Basic.NET</a:t>
            </a:r>
            <a:r>
              <a:rPr lang="zh-CN" altLang="zh-CN" sz="3600" b="1" dirty="0">
                <a:solidFill>
                  <a:schemeClr val="bg1"/>
                </a:solidFill>
              </a:rPr>
              <a:t>编程</a:t>
            </a:r>
            <a:endParaRPr lang="zh-CN" altLang="zh-CN" sz="3700" b="1" dirty="0">
              <a:solidFill>
                <a:schemeClr val="bg1"/>
              </a:solidFill>
            </a:endParaRPr>
          </a:p>
        </p:txBody>
      </p:sp>
      <p:sp>
        <p:nvSpPr>
          <p:cNvPr id="24" name="TextBox 62"/>
          <p:cNvSpPr txBox="1"/>
          <p:nvPr/>
        </p:nvSpPr>
        <p:spPr>
          <a:xfrm>
            <a:off x="8665485" y="19771"/>
            <a:ext cx="3157937" cy="380111"/>
          </a:xfrm>
          <a:prstGeom prst="rect">
            <a:avLst/>
          </a:prstGeom>
          <a:noFill/>
        </p:spPr>
        <p:txBody>
          <a:bodyPr wrap="square" lIns="119781" tIns="59890" rIns="119781" bIns="59890" rtlCol="0">
            <a:spAutoFit/>
          </a:bodyPr>
          <a:lstStyle/>
          <a:p>
            <a:r>
              <a:rPr lang="en-US" altLang="zh-CN" sz="1600" dirty="0">
                <a:ea typeface="创艺简老宋" pitchFamily="2" charset="-122"/>
              </a:rPr>
              <a:t>Visual Basic.NET</a:t>
            </a:r>
            <a:r>
              <a:rPr lang="zh-CN" altLang="zh-CN" sz="1600" dirty="0">
                <a:ea typeface="创艺简老宋" pitchFamily="2" charset="-122"/>
              </a:rPr>
              <a:t>实用教程（第</a:t>
            </a:r>
            <a:r>
              <a:rPr lang="en-US" altLang="zh-CN" sz="1600" dirty="0">
                <a:ea typeface="创艺简老宋" pitchFamily="2" charset="-122"/>
              </a:rPr>
              <a:t>3</a:t>
            </a:r>
            <a:r>
              <a:rPr lang="zh-CN" altLang="zh-CN" sz="1600" dirty="0">
                <a:ea typeface="创艺简老宋" pitchFamily="2" charset="-122"/>
              </a:rPr>
              <a:t>版）</a:t>
            </a:r>
          </a:p>
        </p:txBody>
      </p:sp>
      <p:sp>
        <p:nvSpPr>
          <p:cNvPr id="25" name="TextBox 63"/>
          <p:cNvSpPr txBox="1"/>
          <p:nvPr/>
        </p:nvSpPr>
        <p:spPr>
          <a:xfrm>
            <a:off x="9400385" y="5881185"/>
            <a:ext cx="2139773" cy="382560"/>
          </a:xfrm>
          <a:prstGeom prst="rect">
            <a:avLst/>
          </a:prstGeom>
          <a:noFill/>
        </p:spPr>
        <p:txBody>
          <a:bodyPr wrap="square" lIns="119781" tIns="59890" rIns="119781" bIns="59890" rtlCol="0">
            <a:spAutoFit/>
          </a:bodyPr>
          <a:lstStyle/>
          <a:p>
            <a:pPr algn="ctr"/>
            <a:r>
              <a:rPr lang="zh-CN" altLang="en-US" dirty="0" smtClean="0">
                <a:latin typeface="微软雅黑" panose="020B0503020204020204" pitchFamily="34" charset="-122"/>
                <a:ea typeface="微软雅黑" panose="020B0503020204020204" pitchFamily="34" charset="-122"/>
              </a:rPr>
              <a:t>主编：郑阿奇</a:t>
            </a:r>
            <a:endParaRPr lang="zh-CN" altLang="en-US" dirty="0">
              <a:latin typeface="微软雅黑" panose="020B0503020204020204" pitchFamily="34" charset="-122"/>
              <a:ea typeface="微软雅黑" panose="020B0503020204020204" pitchFamily="34" charset="-122"/>
            </a:endParaRPr>
          </a:p>
        </p:txBody>
      </p:sp>
      <p:pic>
        <p:nvPicPr>
          <p:cNvPr id="26" name="business freedom [高质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603" y="146029"/>
            <a:ext cx="792056" cy="810731"/>
          </a:xfrm>
          <a:prstGeom prst="rect">
            <a:avLst/>
          </a:prstGeom>
        </p:spPr>
      </p:pic>
      <p:sp>
        <p:nvSpPr>
          <p:cNvPr id="3" name="TextBox 2"/>
          <p:cNvSpPr txBox="1"/>
          <p:nvPr/>
        </p:nvSpPr>
        <p:spPr>
          <a:xfrm>
            <a:off x="1793957" y="1075608"/>
            <a:ext cx="8647218" cy="742337"/>
          </a:xfrm>
          <a:prstGeom prst="rect">
            <a:avLst/>
          </a:prstGeom>
          <a:noFill/>
        </p:spPr>
        <p:txBody>
          <a:bodyPr wrap="square" lIns="95077" tIns="47539" rIns="95077" bIns="47539" rtlCol="0">
            <a:spAutoFit/>
          </a:bodyPr>
          <a:lstStyle/>
          <a:p>
            <a:r>
              <a:rPr lang="zh-CN" altLang="zh-CN" sz="4200" dirty="0" smtClean="0">
                <a:solidFill>
                  <a:srgbClr val="C00000"/>
                </a:solidFill>
                <a:latin typeface="方正大黑简体" pitchFamily="2" charset="-122"/>
                <a:ea typeface="方正大黑简体" pitchFamily="2" charset="-122"/>
              </a:rPr>
              <a:t>第</a:t>
            </a:r>
            <a:r>
              <a:rPr lang="en-US" altLang="zh-CN" sz="4200" dirty="0">
                <a:solidFill>
                  <a:srgbClr val="C00000"/>
                </a:solidFill>
                <a:latin typeface="方正大黑简体" pitchFamily="2" charset="-122"/>
                <a:ea typeface="方正大黑简体" pitchFamily="2" charset="-122"/>
              </a:rPr>
              <a:t>5</a:t>
            </a:r>
            <a:r>
              <a:rPr lang="zh-CN" altLang="zh-CN" sz="4200" dirty="0" smtClean="0">
                <a:solidFill>
                  <a:srgbClr val="C00000"/>
                </a:solidFill>
                <a:latin typeface="方正大黑简体" pitchFamily="2" charset="-122"/>
                <a:ea typeface="方正大黑简体" pitchFamily="2" charset="-122"/>
              </a:rPr>
              <a:t>章</a:t>
            </a:r>
            <a:r>
              <a:rPr lang="en-US" altLang="zh-CN" sz="4200" dirty="0" smtClean="0">
                <a:solidFill>
                  <a:srgbClr val="C00000"/>
                </a:solidFill>
                <a:latin typeface="方正大黑简体" pitchFamily="2" charset="-122"/>
                <a:ea typeface="方正大黑简体" pitchFamily="2" charset="-122"/>
              </a:rPr>
              <a:t>   </a:t>
            </a:r>
            <a:r>
              <a:rPr lang="en-US" altLang="zh-CN" sz="4200" dirty="0">
                <a:solidFill>
                  <a:srgbClr val="C00000"/>
                </a:solidFill>
                <a:latin typeface="方正大黑简体" pitchFamily="2" charset="-122"/>
                <a:ea typeface="方正大黑简体" pitchFamily="2" charset="-122"/>
              </a:rPr>
              <a:t>Visual Basic.NET</a:t>
            </a:r>
            <a:r>
              <a:rPr lang="zh-CN" altLang="zh-CN" sz="4200" dirty="0">
                <a:solidFill>
                  <a:srgbClr val="C00000"/>
                </a:solidFill>
                <a:latin typeface="方正大黑简体" pitchFamily="2" charset="-122"/>
                <a:ea typeface="方正大黑简体" pitchFamily="2" charset="-122"/>
              </a:rPr>
              <a:t>编程进阶</a:t>
            </a:r>
          </a:p>
        </p:txBody>
      </p:sp>
    </p:spTree>
    <p:extLst>
      <p:ext uri="{BB962C8B-B14F-4D97-AF65-F5344CB8AC3E}">
        <p14:creationId xmlns:p14="http://schemas.microsoft.com/office/powerpoint/2010/main" val="132862459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par>
                          <p:cTn id="11" fill="hold">
                            <p:stCondLst>
                              <p:cond delay="750"/>
                            </p:stCondLst>
                            <p:childTnLst>
                              <p:par>
                                <p:cTn id="12" presetID="52"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childTnLst>
                          </p:cTn>
                        </p:par>
                        <p:par>
                          <p:cTn id="17" fill="hold">
                            <p:stCondLst>
                              <p:cond delay="3850"/>
                            </p:stCondLst>
                            <p:childTnLst>
                              <p:par>
                                <p:cTn id="18" presetID="42"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7150"/>
                            </p:stCondLst>
                            <p:childTnLst>
                              <p:par>
                                <p:cTn id="24" presetID="42" presetClass="entr" presetSubtype="0" fill="hold" grpId="0" nodeType="after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26"/>
                </p:tgtEl>
              </p:cMediaNode>
            </p:audio>
          </p:childTnLst>
        </p:cTn>
      </p:par>
    </p:tnLst>
    <p:bldLst>
      <p:bldP spid="5" grpId="0" animBg="1"/>
      <p:bldP spid="22" grpId="0"/>
      <p:bldP spid="24" grpId="0"/>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643114">
            <a:off x="3529134" y="2432691"/>
            <a:ext cx="1362721" cy="1447759"/>
            <a:chOff x="4819176" y="1662676"/>
            <a:chExt cx="2993523" cy="2989680"/>
          </a:xfrm>
        </p:grpSpPr>
        <p:grpSp>
          <p:nvGrpSpPr>
            <p:cNvPr id="5" name="组合 4"/>
            <p:cNvGrpSpPr/>
            <p:nvPr/>
          </p:nvGrpSpPr>
          <p:grpSpPr>
            <a:xfrm>
              <a:off x="4819176" y="1662676"/>
              <a:ext cx="2993523" cy="2989680"/>
              <a:chOff x="304800" y="673100"/>
              <a:chExt cx="4147845" cy="4000500"/>
            </a:xfrm>
            <a:effectLst>
              <a:outerShdw blurRad="444500" dist="254000" dir="8100000" algn="tr" rotWithShape="0">
                <a:prstClr val="black">
                  <a:alpha val="50000"/>
                </a:prstClr>
              </a:outerShdw>
            </a:effectLst>
          </p:grpSpPr>
          <p:sp>
            <p:nvSpPr>
              <p:cNvPr id="7" name="矩形 6"/>
              <p:cNvSpPr>
                <a:spLocks/>
              </p:cNvSpPr>
              <p:nvPr/>
            </p:nvSpPr>
            <p:spPr>
              <a:xfrm>
                <a:off x="304800" y="673100"/>
                <a:ext cx="4147845" cy="4000500"/>
              </a:xfrm>
              <a:prstGeom prst="rect">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a:ea typeface="宋体"/>
                </a:endParaRPr>
              </a:p>
            </p:txBody>
          </p:sp>
          <p:sp>
            <p:nvSpPr>
              <p:cNvPr id="8" name="矩形 7"/>
              <p:cNvSpPr/>
              <p:nvPr/>
            </p:nvSpPr>
            <p:spPr>
              <a:xfrm>
                <a:off x="399069" y="760412"/>
                <a:ext cx="3959307" cy="3825874"/>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a:ea typeface="宋体"/>
                </a:endParaRPr>
              </a:p>
            </p:txBody>
          </p:sp>
        </p:grpSp>
        <p:sp>
          <p:nvSpPr>
            <p:cNvPr id="6" name="矩形 5"/>
            <p:cNvSpPr/>
            <p:nvPr/>
          </p:nvSpPr>
          <p:spPr>
            <a:xfrm>
              <a:off x="5038399" y="1880357"/>
              <a:ext cx="2555077" cy="2554311"/>
            </a:xfrm>
            <a:prstGeom prst="rect">
              <a:avLst/>
            </a:prstGeom>
            <a:blipFill>
              <a:blip r:embed="rId2"/>
              <a:stretch>
                <a:fillRect/>
              </a:stretch>
            </a:blipFill>
            <a:ln w="28575"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zh-CN" altLang="en-US" kern="0">
                <a:solidFill>
                  <a:sysClr val="window" lastClr="FFFFFF"/>
                </a:solidFill>
                <a:latin typeface="Palatino Linotype"/>
                <a:ea typeface="宋体"/>
              </a:endParaRPr>
            </a:p>
          </p:txBody>
        </p:sp>
      </p:grpSp>
      <p:sp>
        <p:nvSpPr>
          <p:cNvPr id="9" name="文本框 8"/>
          <p:cNvSpPr txBox="1"/>
          <p:nvPr/>
        </p:nvSpPr>
        <p:spPr>
          <a:xfrm>
            <a:off x="3675646" y="2650031"/>
            <a:ext cx="1069702" cy="1059378"/>
          </a:xfrm>
          <a:prstGeom prst="rect">
            <a:avLst/>
          </a:prstGeom>
          <a:noFill/>
        </p:spPr>
        <p:txBody>
          <a:bodyPr wrap="square" lIns="119792" tIns="59896" rIns="119792" bIns="59896" rtlCol="0">
            <a:spAutoFit/>
          </a:bodyPr>
          <a:lstStyle/>
          <a:p>
            <a:r>
              <a:rPr lang="en-US" altLang="zh-CN" sz="5900" b="1" dirty="0" smtClean="0">
                <a:solidFill>
                  <a:schemeClr val="bg1"/>
                </a:solidFill>
                <a:latin typeface="Roboto Black" panose="02000000000000000000" pitchFamily="2" charset="0"/>
                <a:ea typeface="Roboto Black" panose="02000000000000000000" pitchFamily="2" charset="0"/>
              </a:rPr>
              <a:t>01</a:t>
            </a:r>
            <a:endParaRPr lang="zh-CN" altLang="en-US" sz="5900" b="1" dirty="0">
              <a:solidFill>
                <a:schemeClr val="bg1"/>
              </a:solidFill>
              <a:latin typeface="Roboto Black" panose="02000000000000000000" pitchFamily="2" charset="0"/>
            </a:endParaRPr>
          </a:p>
        </p:txBody>
      </p:sp>
      <p:sp>
        <p:nvSpPr>
          <p:cNvPr id="10" name="文本框 9"/>
          <p:cNvSpPr txBox="1"/>
          <p:nvPr/>
        </p:nvSpPr>
        <p:spPr>
          <a:xfrm>
            <a:off x="5647831" y="2704960"/>
            <a:ext cx="1858755" cy="490294"/>
          </a:xfrm>
          <a:prstGeom prst="rect">
            <a:avLst/>
          </a:prstGeom>
          <a:noFill/>
        </p:spPr>
        <p:txBody>
          <a:bodyPr wrap="square" lIns="119792" tIns="59896" rIns="119792" bIns="59896" rtlCol="0">
            <a:spAutoFit/>
          </a:bodyPr>
          <a:lstStyle>
            <a:defPPr>
              <a:defRPr lang="zh-CN"/>
            </a:defPPr>
            <a:lvl1pPr>
              <a:defRPr sz="2400" b="1">
                <a:blipFill>
                  <a:blip r:embed="rId2"/>
                  <a:stretch>
                    <a:fillRect/>
                  </a:stretch>
                </a:blipFill>
                <a:latin typeface="微软雅黑" panose="020B0503020204020204" pitchFamily="34" charset="-122"/>
                <a:ea typeface="微软雅黑" panose="020B0503020204020204" pitchFamily="34" charset="-122"/>
              </a:defRPr>
            </a:lvl1pPr>
          </a:lstStyle>
          <a:p>
            <a:r>
              <a:rPr lang="zh-CN" altLang="zh-CN" dirty="0" smtClean="0"/>
              <a:t>类</a:t>
            </a:r>
            <a:r>
              <a:rPr lang="en-US" altLang="zh-CN" dirty="0" smtClean="0"/>
              <a:t> </a:t>
            </a:r>
            <a:r>
              <a:rPr lang="zh-CN" altLang="zh-CN" dirty="0" smtClean="0"/>
              <a:t>的</a:t>
            </a:r>
            <a:r>
              <a:rPr lang="en-US" altLang="zh-CN" dirty="0" smtClean="0"/>
              <a:t> </a:t>
            </a:r>
            <a:r>
              <a:rPr lang="zh-CN" altLang="zh-CN" dirty="0" smtClean="0"/>
              <a:t>继</a:t>
            </a:r>
            <a:r>
              <a:rPr lang="en-US" altLang="zh-CN" dirty="0" smtClean="0"/>
              <a:t> </a:t>
            </a:r>
            <a:r>
              <a:rPr lang="zh-CN" altLang="zh-CN" dirty="0" smtClean="0"/>
              <a:t>承</a:t>
            </a:r>
            <a:endParaRPr lang="zh-CN" altLang="en-US" dirty="0"/>
          </a:p>
        </p:txBody>
      </p:sp>
      <p:cxnSp>
        <p:nvCxnSpPr>
          <p:cNvPr id="11" name="直接连接符 10"/>
          <p:cNvCxnSpPr/>
          <p:nvPr/>
        </p:nvCxnSpPr>
        <p:spPr>
          <a:xfrm>
            <a:off x="5305465" y="3195254"/>
            <a:ext cx="2454168" cy="0"/>
          </a:xfrm>
          <a:prstGeom prst="line">
            <a:avLst/>
          </a:prstGeom>
          <a:ln>
            <a:solidFill>
              <a:srgbClr val="AE0001"/>
            </a:solidFill>
          </a:ln>
        </p:spPr>
        <p:style>
          <a:lnRef idx="1">
            <a:schemeClr val="accent1"/>
          </a:lnRef>
          <a:fillRef idx="0">
            <a:schemeClr val="accent1"/>
          </a:fillRef>
          <a:effectRef idx="0">
            <a:schemeClr val="accent1"/>
          </a:effectRef>
          <a:fontRef idx="minor">
            <a:schemeClr val="tx1"/>
          </a:fontRef>
        </p:style>
      </p:cxnSp>
      <p:sp>
        <p:nvSpPr>
          <p:cNvPr id="18" name="MH_Others_1"/>
          <p:cNvSpPr txBox="1"/>
          <p:nvPr/>
        </p:nvSpPr>
        <p:spPr>
          <a:xfrm>
            <a:off x="4542567" y="1414219"/>
            <a:ext cx="2868858" cy="505683"/>
          </a:xfrm>
          <a:prstGeom prst="rect">
            <a:avLst/>
          </a:prstGeom>
          <a:noFill/>
        </p:spPr>
        <p:txBody>
          <a:bodyPr wrap="square" lIns="119792" tIns="59896" rIns="119792" bIns="59896">
            <a:spAutoFit/>
          </a:bodyPr>
          <a:lstStyle/>
          <a:p>
            <a:pPr algn="ctr">
              <a:defRPr/>
            </a:pPr>
            <a:r>
              <a:rPr lang="en-US" altLang="zh-CN" sz="2500" spc="394" dirty="0">
                <a:solidFill>
                  <a:srgbClr val="C40001"/>
                </a:solidFill>
                <a:latin typeface="方正大黑简体" panose="03000509000000000000" pitchFamily="65" charset="-122"/>
                <a:ea typeface="方正大黑简体" panose="03000509000000000000" pitchFamily="65" charset="-122"/>
              </a:rPr>
              <a:t>Contents</a:t>
            </a:r>
            <a:endParaRPr lang="zh-CN" altLang="en-US" sz="2500" spc="394" dirty="0">
              <a:solidFill>
                <a:srgbClr val="C40001"/>
              </a:solidFill>
              <a:latin typeface="方正大黑简体" panose="03000509000000000000" pitchFamily="65" charset="-122"/>
              <a:ea typeface="方正大黑简体" panose="03000509000000000000" pitchFamily="65" charset="-122"/>
            </a:endParaRPr>
          </a:p>
        </p:txBody>
      </p:sp>
      <p:sp>
        <p:nvSpPr>
          <p:cNvPr id="19" name="MH_Others_2"/>
          <p:cNvSpPr txBox="1">
            <a:spLocks noChangeArrowheads="1"/>
          </p:cNvSpPr>
          <p:nvPr/>
        </p:nvSpPr>
        <p:spPr bwMode="auto">
          <a:xfrm>
            <a:off x="4146923" y="439097"/>
            <a:ext cx="3612710" cy="87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792" tIns="59896" rIns="119792" bIns="59896">
            <a:sp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fontAlgn="base">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a:spcBef>
                <a:spcPct val="0"/>
              </a:spcBef>
              <a:buFontTx/>
              <a:buNone/>
            </a:pPr>
            <a:r>
              <a:rPr lang="zh-CN" altLang="en-US" sz="5300">
                <a:solidFill>
                  <a:srgbClr val="AE0001"/>
                </a:solidFill>
                <a:latin typeface="方正大黑简体" panose="03000509000000000000" pitchFamily="65" charset="-122"/>
                <a:ea typeface="方正大黑简体" panose="03000509000000000000" pitchFamily="65" charset="-122"/>
              </a:rPr>
              <a:t>目录</a:t>
            </a:r>
            <a:endParaRPr lang="zh-CN" altLang="en-US" sz="5300" dirty="0">
              <a:solidFill>
                <a:srgbClr val="AE0001"/>
              </a:solidFill>
              <a:latin typeface="方正大黑简体" panose="03000509000000000000" pitchFamily="65" charset="-122"/>
              <a:ea typeface="方正大黑简体" panose="03000509000000000000" pitchFamily="65" charset="-122"/>
            </a:endParaRPr>
          </a:p>
        </p:txBody>
      </p:sp>
      <p:cxnSp>
        <p:nvCxnSpPr>
          <p:cNvPr id="20" name="直接连接符 19"/>
          <p:cNvCxnSpPr/>
          <p:nvPr/>
        </p:nvCxnSpPr>
        <p:spPr>
          <a:xfrm>
            <a:off x="-12374" y="1687966"/>
            <a:ext cx="4931791" cy="0"/>
          </a:xfrm>
          <a:prstGeom prst="line">
            <a:avLst/>
          </a:prstGeom>
          <a:ln w="3175">
            <a:solidFill>
              <a:srgbClr val="C40001"/>
            </a:solidFill>
            <a:prstDash val="dash"/>
            <a:tailEnd type="diamond"/>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a:off x="6962675" y="1687966"/>
            <a:ext cx="4923128" cy="0"/>
          </a:xfrm>
          <a:prstGeom prst="line">
            <a:avLst/>
          </a:prstGeom>
          <a:ln w="3175">
            <a:solidFill>
              <a:srgbClr val="C40001"/>
            </a:solidFill>
            <a:prstDash val="dash"/>
            <a:headEnd type="diamond"/>
          </a:ln>
        </p:spPr>
        <p:style>
          <a:lnRef idx="2">
            <a:schemeClr val="accent1"/>
          </a:lnRef>
          <a:fillRef idx="0">
            <a:schemeClr val="accent1"/>
          </a:fillRef>
          <a:effectRef idx="1">
            <a:schemeClr val="accent1"/>
          </a:effectRef>
          <a:fontRef idx="minor">
            <a:schemeClr val="tx1"/>
          </a:fontRef>
        </p:style>
      </p:cxnSp>
      <p:sp>
        <p:nvSpPr>
          <p:cNvPr id="15" name="文本占位符 5"/>
          <p:cNvSpPr txBox="1">
            <a:spLocks/>
          </p:cNvSpPr>
          <p:nvPr/>
        </p:nvSpPr>
        <p:spPr>
          <a:xfrm>
            <a:off x="5420051" y="342674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1</a:t>
            </a:r>
            <a:r>
              <a:rPr lang="zh-CN" altLang="zh-CN" dirty="0">
                <a:solidFill>
                  <a:schemeClr val="tx1"/>
                </a:solidFill>
              </a:rPr>
              <a:t>．继承的概念</a:t>
            </a:r>
          </a:p>
        </p:txBody>
      </p:sp>
      <p:sp>
        <p:nvSpPr>
          <p:cNvPr id="17" name="文本占位符 5"/>
          <p:cNvSpPr txBox="1">
            <a:spLocks/>
          </p:cNvSpPr>
          <p:nvPr/>
        </p:nvSpPr>
        <p:spPr>
          <a:xfrm>
            <a:off x="5420050" y="3841458"/>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2</a:t>
            </a:r>
            <a:r>
              <a:rPr lang="zh-CN" altLang="zh-CN" dirty="0">
                <a:solidFill>
                  <a:schemeClr val="tx1"/>
                </a:solidFill>
              </a:rPr>
              <a:t>．继承的实现</a:t>
            </a:r>
          </a:p>
        </p:txBody>
      </p:sp>
      <p:sp>
        <p:nvSpPr>
          <p:cNvPr id="22" name="文本占位符 5"/>
          <p:cNvSpPr txBox="1">
            <a:spLocks/>
          </p:cNvSpPr>
          <p:nvPr/>
        </p:nvSpPr>
        <p:spPr>
          <a:xfrm>
            <a:off x="5420052" y="4272562"/>
            <a:ext cx="1991373" cy="262310"/>
          </a:xfrm>
          <a:prstGeom prst="rect">
            <a:avLst/>
          </a:prstGeom>
          <a:ln>
            <a:solidFill>
              <a:schemeClr val="tx1"/>
            </a:solidFill>
            <a:prstDash val="sysDot"/>
          </a:ln>
        </p:spPr>
        <p:txBody>
          <a:bodyPr vert="horz" lIns="89834" tIns="44916" rIns="89834" bIns="44916" rtlCol="0" anchor="ctr">
            <a:noAutofit/>
          </a:bodyPr>
          <a:lstStyle>
            <a:lvl1pPr marL="0" indent="0" algn="l" defTabSz="914400" rtl="0" eaLnBrk="1" latinLnBrk="0" hangingPunct="1">
              <a:spcBef>
                <a:spcPct val="20000"/>
              </a:spcBef>
              <a:buFont typeface="Arial"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ltLang="zh-CN" dirty="0">
                <a:solidFill>
                  <a:schemeClr val="tx1"/>
                </a:solidFill>
              </a:rPr>
              <a:t>3</a:t>
            </a:r>
            <a:r>
              <a:rPr lang="zh-CN" altLang="zh-CN" dirty="0">
                <a:solidFill>
                  <a:schemeClr val="tx1"/>
                </a:solidFill>
              </a:rPr>
              <a:t>．构造函数的继承</a:t>
            </a:r>
          </a:p>
        </p:txBody>
      </p:sp>
    </p:spTree>
    <p:extLst>
      <p:ext uri="{BB962C8B-B14F-4D97-AF65-F5344CB8AC3E}">
        <p14:creationId xmlns:p14="http://schemas.microsoft.com/office/powerpoint/2010/main" val="339160456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par>
                          <p:cTn id="18" fill="hold">
                            <p:stCondLst>
                              <p:cond delay="1050"/>
                            </p:stCondLst>
                            <p:childTnLst>
                              <p:par>
                                <p:cTn id="19" presetID="22" presetClass="entr" presetSubtype="8"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5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5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400"/>
                                        <p:tgtEl>
                                          <p:spTgt spid="15"/>
                                        </p:tgtEl>
                                      </p:cBhvr>
                                    </p:animEffect>
                                  </p:childTnLst>
                                </p:cTn>
                              </p:par>
                              <p:par>
                                <p:cTn id="48" presetID="2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400"/>
                                        <p:tgtEl>
                                          <p:spTgt spid="17"/>
                                        </p:tgtEl>
                                      </p:cBhvr>
                                    </p:animEffect>
                                  </p:childTnLst>
                                </p:cTn>
                              </p:par>
                              <p:par>
                                <p:cTn id="51" presetID="22" presetClass="entr" presetSubtype="8"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15" grpId="0" animBg="1"/>
      <p:bldP spid="17" grpId="0" animBg="1"/>
      <p:bldP spid="2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1</a:t>
            </a:r>
            <a:r>
              <a:rPr lang="zh-CN" altLang="zh-CN" dirty="0"/>
              <a:t>．继承的概念</a:t>
            </a:r>
          </a:p>
        </p:txBody>
      </p:sp>
      <p:sp>
        <p:nvSpPr>
          <p:cNvPr id="3" name="TextBox 2"/>
          <p:cNvSpPr txBox="1"/>
          <p:nvPr/>
        </p:nvSpPr>
        <p:spPr>
          <a:xfrm>
            <a:off x="1137684" y="1275907"/>
            <a:ext cx="9186530" cy="3974559"/>
          </a:xfrm>
          <a:prstGeom prst="frame">
            <a:avLst>
              <a:gd name="adj1" fmla="val 4552"/>
            </a:avLst>
          </a:prstGeom>
          <a:noFill/>
          <a:ln w="19050">
            <a:solidFill>
              <a:srgbClr val="C00000"/>
            </a:solidFill>
            <a:prstDash val="dashDot"/>
          </a:ln>
        </p:spPr>
        <p:txBody>
          <a:bodyPr wrap="square" rtlCol="0">
            <a:spAutoFit/>
          </a:bodyPr>
          <a:lstStyle/>
          <a:p>
            <a:pPr indent="542925" fontAlgn="ctr">
              <a:lnSpc>
                <a:spcPct val="150000"/>
              </a:lnSpc>
            </a:pPr>
            <a:r>
              <a:rPr lang="zh-CN" altLang="zh-CN" dirty="0"/>
              <a:t>把</a:t>
            </a:r>
            <a:r>
              <a:rPr lang="en-US" altLang="zh-CN" dirty="0" err="1"/>
              <a:t>MyClass</a:t>
            </a:r>
            <a:r>
              <a:rPr lang="zh-CN" altLang="zh-CN" dirty="0"/>
              <a:t>这样的类定义成</a:t>
            </a:r>
            <a:r>
              <a:rPr lang="en-US" altLang="zh-CN" dirty="0" err="1"/>
              <a:t>BaseClass</a:t>
            </a:r>
            <a:r>
              <a:rPr lang="zh-CN" altLang="zh-CN" dirty="0"/>
              <a:t>的子类，而</a:t>
            </a:r>
            <a:r>
              <a:rPr lang="en-US" altLang="zh-CN" dirty="0" err="1"/>
              <a:t>BaseClass</a:t>
            </a:r>
            <a:r>
              <a:rPr lang="zh-CN" altLang="zh-CN" dirty="0"/>
              <a:t>则成为</a:t>
            </a:r>
            <a:r>
              <a:rPr lang="en-US" altLang="zh-CN" dirty="0" err="1"/>
              <a:t>MyClass</a:t>
            </a:r>
            <a:r>
              <a:rPr lang="zh-CN" altLang="zh-CN" dirty="0"/>
              <a:t>的父类。当然，子类和父类是相对的，如果另外又有一个类继承了</a:t>
            </a:r>
            <a:r>
              <a:rPr lang="en-US" altLang="zh-CN" dirty="0" err="1"/>
              <a:t>MyClass</a:t>
            </a:r>
            <a:r>
              <a:rPr lang="zh-CN" altLang="zh-CN" dirty="0"/>
              <a:t>，那么此时</a:t>
            </a:r>
            <a:r>
              <a:rPr lang="en-US" altLang="zh-CN" dirty="0" err="1"/>
              <a:t>MyClass</a:t>
            </a:r>
            <a:r>
              <a:rPr lang="zh-CN" altLang="zh-CN" dirty="0"/>
              <a:t>对于那个类来说就是父类了。</a:t>
            </a:r>
          </a:p>
          <a:p>
            <a:pPr indent="542925" fontAlgn="ctr">
              <a:lnSpc>
                <a:spcPct val="150000"/>
              </a:lnSpc>
            </a:pPr>
            <a:r>
              <a:rPr lang="zh-CN" altLang="zh-CN" dirty="0"/>
              <a:t>例如，所有的数组都是由</a:t>
            </a:r>
            <a:r>
              <a:rPr lang="en-US" altLang="zh-CN" dirty="0"/>
              <a:t>System</a:t>
            </a:r>
            <a:r>
              <a:rPr lang="zh-CN" altLang="zh-CN" dirty="0"/>
              <a:t>命名空间的</a:t>
            </a:r>
            <a:r>
              <a:rPr lang="en-US" altLang="zh-CN" dirty="0"/>
              <a:t>Array</a:t>
            </a:r>
            <a:r>
              <a:rPr lang="zh-CN" altLang="zh-CN" dirty="0"/>
              <a:t>类继承而来的，且可以在任何数组上访问</a:t>
            </a:r>
            <a:r>
              <a:rPr lang="en-US" altLang="zh-CN" dirty="0" err="1"/>
              <a:t>System.Array</a:t>
            </a:r>
            <a:r>
              <a:rPr lang="zh-CN" altLang="zh-CN" dirty="0"/>
              <a:t>的方法和属性。</a:t>
            </a:r>
          </a:p>
          <a:p>
            <a:pPr indent="542925" fontAlgn="ctr">
              <a:lnSpc>
                <a:spcPct val="150000"/>
              </a:lnSpc>
            </a:pPr>
            <a:r>
              <a:rPr lang="en-US" altLang="zh-CN" dirty="0"/>
              <a:t>.NET</a:t>
            </a:r>
            <a:r>
              <a:rPr lang="zh-CN" altLang="zh-CN" dirty="0"/>
              <a:t>的命名空间（</a:t>
            </a:r>
            <a:r>
              <a:rPr lang="en-US" altLang="zh-CN" dirty="0" err="1"/>
              <a:t>NameSpace</a:t>
            </a:r>
            <a:r>
              <a:rPr lang="zh-CN" altLang="zh-CN" dirty="0"/>
              <a:t>）实质上就是一个大的类库（</a:t>
            </a:r>
            <a:r>
              <a:rPr lang="en-US" altLang="zh-CN" dirty="0"/>
              <a:t>Class Library</a:t>
            </a:r>
            <a:r>
              <a:rPr lang="zh-CN" altLang="zh-CN" dirty="0"/>
              <a:t>），其中定义了许多类、对象、属性和方法。</a:t>
            </a:r>
            <a:r>
              <a:rPr lang="en-US" altLang="zh-CN" dirty="0"/>
              <a:t>.NET</a:t>
            </a:r>
            <a:r>
              <a:rPr lang="zh-CN" altLang="zh-CN" dirty="0"/>
              <a:t>开发语言依靠这些类、对象、属性和方法来丰富自己的界面，实现软件的强大功能。其实也可以这样说，只有掌握了这些命名空间，</a:t>
            </a:r>
            <a:r>
              <a:rPr lang="en-US" altLang="zh-CN" dirty="0"/>
              <a:t>.NET</a:t>
            </a:r>
            <a:r>
              <a:rPr lang="zh-CN" altLang="zh-CN" dirty="0"/>
              <a:t>开发工具才能最大限度地发挥自身强大的功能</a:t>
            </a:r>
            <a:r>
              <a:rPr lang="zh-CN" altLang="zh-CN" dirty="0" smtClean="0"/>
              <a:t>。</a:t>
            </a:r>
            <a:endParaRPr lang="en-US" altLang="zh-CN" dirty="0" smtClean="0"/>
          </a:p>
        </p:txBody>
      </p:sp>
    </p:spTree>
    <p:extLst>
      <p:ext uri="{BB962C8B-B14F-4D97-AF65-F5344CB8AC3E}">
        <p14:creationId xmlns:p14="http://schemas.microsoft.com/office/powerpoint/2010/main" val="20875571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．继承的实现</a:t>
            </a:r>
          </a:p>
        </p:txBody>
      </p:sp>
      <p:sp>
        <p:nvSpPr>
          <p:cNvPr id="3" name="矩形 2"/>
          <p:cNvSpPr/>
          <p:nvPr/>
        </p:nvSpPr>
        <p:spPr>
          <a:xfrm>
            <a:off x="1269003" y="815067"/>
            <a:ext cx="8045117" cy="353943"/>
          </a:xfrm>
          <a:prstGeom prst="rect">
            <a:avLst/>
          </a:prstGeom>
        </p:spPr>
        <p:txBody>
          <a:bodyPr wrap="square">
            <a:spAutoFit/>
          </a:bodyPr>
          <a:lstStyle/>
          <a:p>
            <a:pPr fontAlgn="ctr"/>
            <a:r>
              <a:rPr lang="zh-CN" altLang="zh-CN" dirty="0"/>
              <a:t>在继承某一个类时，只需在类定义代码的最开始使用</a:t>
            </a:r>
            <a:r>
              <a:rPr lang="en-US" altLang="zh-CN" dirty="0"/>
              <a:t>Inherits</a:t>
            </a:r>
            <a:r>
              <a:rPr lang="zh-CN" altLang="zh-CN" dirty="0"/>
              <a:t>语句，其语法格式如下：</a:t>
            </a:r>
          </a:p>
        </p:txBody>
      </p:sp>
      <p:sp>
        <p:nvSpPr>
          <p:cNvPr id="4" name="圆角矩形 3"/>
          <p:cNvSpPr/>
          <p:nvPr/>
        </p:nvSpPr>
        <p:spPr>
          <a:xfrm>
            <a:off x="1405508" y="1169010"/>
            <a:ext cx="7908612" cy="391597"/>
          </a:xfrm>
          <a:prstGeom prst="roundRect">
            <a:avLst/>
          </a:prstGeom>
          <a:solidFill>
            <a:schemeClr val="accent5">
              <a:lumMod val="40000"/>
              <a:lumOff val="60000"/>
            </a:schemeClr>
          </a:solidFill>
        </p:spPr>
        <p:txBody>
          <a:bodyPr wrap="square">
            <a:spAutoFit/>
          </a:bodyPr>
          <a:lstStyle/>
          <a:p>
            <a:r>
              <a:rPr lang="en-US" altLang="zh-CN" dirty="0"/>
              <a:t>Inherits </a:t>
            </a:r>
            <a:r>
              <a:rPr lang="zh-CN" altLang="zh-CN" dirty="0"/>
              <a:t>基类名</a:t>
            </a:r>
          </a:p>
        </p:txBody>
      </p:sp>
      <p:sp>
        <p:nvSpPr>
          <p:cNvPr id="5" name="TextBox 4"/>
          <p:cNvSpPr txBox="1"/>
          <p:nvPr/>
        </p:nvSpPr>
        <p:spPr>
          <a:xfrm>
            <a:off x="808074" y="1582962"/>
            <a:ext cx="9409814" cy="1661993"/>
          </a:xfrm>
          <a:prstGeom prst="rect">
            <a:avLst/>
          </a:prstGeom>
          <a:noFill/>
        </p:spPr>
        <p:txBody>
          <a:bodyPr wrap="square" rtlCol="0">
            <a:spAutoFit/>
          </a:bodyPr>
          <a:lstStyle/>
          <a:p>
            <a:pPr indent="446088" fontAlgn="ctr">
              <a:lnSpc>
                <a:spcPct val="150000"/>
              </a:lnSpc>
            </a:pPr>
            <a:r>
              <a:rPr lang="zh-CN" altLang="zh-CN" dirty="0"/>
              <a:t>其中，基类名是一个已经定义好的类，并且这个类是可以被继承的，即类定义时没有使用</a:t>
            </a:r>
            <a:r>
              <a:rPr lang="en-US" altLang="zh-CN" dirty="0" err="1"/>
              <a:t>NotInheritable</a:t>
            </a:r>
            <a:r>
              <a:rPr lang="zh-CN" altLang="zh-CN" dirty="0"/>
              <a:t>关键字。</a:t>
            </a:r>
          </a:p>
          <a:p>
            <a:pPr indent="446088" fontAlgn="ctr">
              <a:lnSpc>
                <a:spcPct val="150000"/>
              </a:lnSpc>
            </a:pPr>
            <a:r>
              <a:rPr lang="en-US" altLang="zh-CN" dirty="0"/>
              <a:t>VB.NET</a:t>
            </a:r>
            <a:r>
              <a:rPr lang="zh-CN" altLang="zh-CN" dirty="0"/>
              <a:t>不允许多重继承，即子类不能由多个父类继承而来，它只能继承一个父类。但是</a:t>
            </a:r>
            <a:r>
              <a:rPr lang="en-US" altLang="zh-CN" dirty="0"/>
              <a:t>VB.NET</a:t>
            </a:r>
            <a:r>
              <a:rPr lang="zh-CN" altLang="zh-CN" dirty="0"/>
              <a:t>允许深度地继承分级结构，即一个子类可以由另外一个子类继承而来</a:t>
            </a:r>
            <a:r>
              <a:rPr lang="zh-CN" altLang="zh-CN" dirty="0" smtClean="0"/>
              <a:t>。</a:t>
            </a:r>
            <a:endParaRPr lang="zh-CN" altLang="zh-CN" dirty="0"/>
          </a:p>
        </p:txBody>
      </p:sp>
    </p:spTree>
    <p:extLst>
      <p:ext uri="{BB962C8B-B14F-4D97-AF65-F5344CB8AC3E}">
        <p14:creationId xmlns:p14="http://schemas.microsoft.com/office/powerpoint/2010/main" val="4171273354"/>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．继承的实现</a:t>
            </a:r>
          </a:p>
        </p:txBody>
      </p:sp>
      <p:sp>
        <p:nvSpPr>
          <p:cNvPr id="3" name="TextBox 2"/>
          <p:cNvSpPr txBox="1"/>
          <p:nvPr/>
        </p:nvSpPr>
        <p:spPr>
          <a:xfrm>
            <a:off x="765544" y="914400"/>
            <a:ext cx="9664996" cy="1661993"/>
          </a:xfrm>
          <a:prstGeom prst="rect">
            <a:avLst/>
          </a:prstGeom>
          <a:noFill/>
        </p:spPr>
        <p:txBody>
          <a:bodyPr wrap="square" rtlCol="0">
            <a:spAutoFit/>
          </a:bodyPr>
          <a:lstStyle/>
          <a:p>
            <a:pPr indent="446088" fontAlgn="ctr"/>
            <a:r>
              <a:rPr lang="zh-CN" altLang="zh-CN" dirty="0"/>
              <a:t>【例</a:t>
            </a:r>
            <a:r>
              <a:rPr lang="en-US" altLang="zh-CN" dirty="0"/>
              <a:t>5.12</a:t>
            </a:r>
            <a:r>
              <a:rPr lang="zh-CN" altLang="zh-CN" dirty="0"/>
              <a:t>】 建立一个基类</a:t>
            </a:r>
            <a:r>
              <a:rPr lang="en-US" altLang="zh-CN" dirty="0"/>
              <a:t>Student</a:t>
            </a:r>
            <a:r>
              <a:rPr lang="zh-CN" altLang="zh-CN" dirty="0"/>
              <a:t>（学生），再建立该类的一个派生类</a:t>
            </a:r>
            <a:r>
              <a:rPr lang="en-US" altLang="zh-CN" dirty="0" err="1"/>
              <a:t>stuHead</a:t>
            </a:r>
            <a:r>
              <a:rPr lang="zh-CN" altLang="zh-CN" dirty="0"/>
              <a:t>（班干部），然后建立</a:t>
            </a:r>
            <a:r>
              <a:rPr lang="en-US" altLang="zh-CN" dirty="0"/>
              <a:t>Student</a:t>
            </a:r>
            <a:r>
              <a:rPr lang="zh-CN" altLang="zh-CN" dirty="0"/>
              <a:t>类的对象，并在该对象中调用基类和子类中的方法。</a:t>
            </a:r>
          </a:p>
          <a:p>
            <a:pPr indent="446088" fontAlgn="ctr"/>
            <a:r>
              <a:rPr lang="zh-CN" altLang="zh-CN" dirty="0"/>
              <a:t>创建基类和子类，操作步骤如下：</a:t>
            </a:r>
          </a:p>
          <a:p>
            <a:pPr indent="446088" fontAlgn="ctr"/>
            <a:r>
              <a:rPr lang="zh-CN" altLang="zh-CN" dirty="0"/>
              <a:t>（</a:t>
            </a:r>
            <a:r>
              <a:rPr lang="en-US" altLang="zh-CN" dirty="0"/>
              <a:t>1</a:t>
            </a:r>
            <a:r>
              <a:rPr lang="zh-CN" altLang="zh-CN" dirty="0"/>
              <a:t>）启动</a:t>
            </a:r>
            <a:r>
              <a:rPr lang="en-US" altLang="zh-CN" dirty="0"/>
              <a:t>VB.NET</a:t>
            </a:r>
            <a:r>
              <a:rPr lang="zh-CN" altLang="zh-CN" dirty="0"/>
              <a:t>，建立一个“</a:t>
            </a:r>
            <a:r>
              <a:rPr lang="en-US" altLang="zh-CN" dirty="0"/>
              <a:t>Windows</a:t>
            </a:r>
            <a:r>
              <a:rPr lang="zh-CN" altLang="zh-CN" dirty="0"/>
              <a:t>应用程序”项目。</a:t>
            </a:r>
          </a:p>
          <a:p>
            <a:pPr indent="446088" fontAlgn="ctr"/>
            <a:r>
              <a:rPr lang="zh-CN" altLang="zh-CN" dirty="0"/>
              <a:t>（</a:t>
            </a:r>
            <a:r>
              <a:rPr lang="en-US" altLang="zh-CN" dirty="0"/>
              <a:t>2</a:t>
            </a:r>
            <a:r>
              <a:rPr lang="zh-CN" altLang="zh-CN" dirty="0"/>
              <a:t>）执行“项目”→“添加类”菜单命令，建立一个名为</a:t>
            </a:r>
            <a:r>
              <a:rPr lang="en-US" altLang="zh-CN" dirty="0"/>
              <a:t>Student</a:t>
            </a:r>
            <a:r>
              <a:rPr lang="zh-CN" altLang="zh-CN" dirty="0"/>
              <a:t>的基类，其中，定义一个私有数据成员和一个公有属性，分别为私有变量</a:t>
            </a:r>
            <a:r>
              <a:rPr lang="en-US" altLang="zh-CN" dirty="0" err="1"/>
              <a:t>studentName</a:t>
            </a:r>
            <a:r>
              <a:rPr lang="zh-CN" altLang="zh-CN" dirty="0"/>
              <a:t>和属性</a:t>
            </a:r>
            <a:r>
              <a:rPr lang="en-US" altLang="zh-CN" dirty="0"/>
              <a:t>Name</a:t>
            </a:r>
            <a:r>
              <a:rPr lang="zh-CN" altLang="zh-CN" dirty="0"/>
              <a:t>。程序代码如下</a:t>
            </a:r>
            <a:r>
              <a:rPr lang="zh-CN" altLang="zh-CN" dirty="0" smtClean="0"/>
              <a:t>：</a:t>
            </a:r>
            <a:endParaRPr lang="zh-CN" altLang="zh-CN" dirty="0"/>
          </a:p>
        </p:txBody>
      </p:sp>
      <p:sp>
        <p:nvSpPr>
          <p:cNvPr id="4" name="TextBox 3"/>
          <p:cNvSpPr txBox="1"/>
          <p:nvPr/>
        </p:nvSpPr>
        <p:spPr>
          <a:xfrm>
            <a:off x="1456660" y="2576393"/>
            <a:ext cx="8325293" cy="3056215"/>
          </a:xfrm>
          <a:prstGeom prst="roundRect">
            <a:avLst>
              <a:gd name="adj" fmla="val 5989"/>
            </a:avLst>
          </a:prstGeom>
          <a:solidFill>
            <a:schemeClr val="accent5">
              <a:lumMod val="40000"/>
              <a:lumOff val="60000"/>
            </a:schemeClr>
          </a:solidFill>
        </p:spPr>
        <p:txBody>
          <a:bodyPr wrap="square" rtlCol="0">
            <a:spAutoFit/>
          </a:bodyPr>
          <a:lstStyle/>
          <a:p>
            <a:r>
              <a:rPr lang="en-US" altLang="zh-CN" dirty="0"/>
              <a:t>Public Class Student</a:t>
            </a:r>
            <a:endParaRPr lang="zh-CN" altLang="zh-CN" dirty="0"/>
          </a:p>
          <a:p>
            <a:r>
              <a:rPr lang="en-US" altLang="zh-CN" dirty="0"/>
              <a:t>    Private </a:t>
            </a:r>
            <a:r>
              <a:rPr lang="en-US" altLang="zh-CN" dirty="0" err="1"/>
              <a:t>studentName</a:t>
            </a:r>
            <a:r>
              <a:rPr lang="en-US" altLang="zh-CN" dirty="0"/>
              <a:t> As String 			</a:t>
            </a:r>
            <a:r>
              <a:rPr lang="en-US" altLang="zh-CN" dirty="0" smtClean="0"/>
              <a:t>' </a:t>
            </a:r>
            <a:r>
              <a:rPr lang="zh-CN" altLang="zh-CN" dirty="0"/>
              <a:t>声明私有数据成员</a:t>
            </a:r>
          </a:p>
          <a:p>
            <a:r>
              <a:rPr lang="en-US" altLang="zh-CN" dirty="0"/>
              <a:t>    Public Property Name() As String 			</a:t>
            </a:r>
            <a:r>
              <a:rPr lang="en-US" altLang="zh-CN" dirty="0" smtClean="0"/>
              <a:t>' </a:t>
            </a:r>
            <a:r>
              <a:rPr lang="zh-CN" altLang="zh-CN" dirty="0"/>
              <a:t>声明类中的姓名属性</a:t>
            </a:r>
          </a:p>
          <a:p>
            <a:r>
              <a:rPr lang="en-US" altLang="zh-CN" dirty="0"/>
              <a:t>        Get</a:t>
            </a:r>
            <a:endParaRPr lang="zh-CN" altLang="zh-CN" dirty="0"/>
          </a:p>
          <a:p>
            <a:r>
              <a:rPr lang="en-US" altLang="zh-CN" dirty="0"/>
              <a:t>            Return </a:t>
            </a:r>
            <a:r>
              <a:rPr lang="en-US" altLang="zh-CN" dirty="0" err="1"/>
              <a:t>studentName</a:t>
            </a:r>
            <a:endParaRPr lang="zh-CN" altLang="zh-CN" dirty="0"/>
          </a:p>
          <a:p>
            <a:r>
              <a:rPr lang="en-US" altLang="zh-CN" dirty="0"/>
              <a:t>        End Get</a:t>
            </a:r>
            <a:endParaRPr lang="zh-CN" altLang="zh-CN" dirty="0"/>
          </a:p>
          <a:p>
            <a:r>
              <a:rPr lang="en-US" altLang="zh-CN" dirty="0"/>
              <a:t>        Set(</a:t>
            </a:r>
            <a:r>
              <a:rPr lang="en-US" altLang="zh-CN" dirty="0" err="1"/>
              <a:t>ByVal</a:t>
            </a:r>
            <a:r>
              <a:rPr lang="en-US" altLang="zh-CN" dirty="0"/>
              <a:t> Value As String)</a:t>
            </a:r>
            <a:endParaRPr lang="zh-CN" altLang="zh-CN" dirty="0"/>
          </a:p>
          <a:p>
            <a:r>
              <a:rPr lang="en-US" altLang="zh-CN" dirty="0"/>
              <a:t>            </a:t>
            </a:r>
            <a:r>
              <a:rPr lang="en-US" altLang="zh-CN" dirty="0" err="1"/>
              <a:t>studentName</a:t>
            </a:r>
            <a:r>
              <a:rPr lang="en-US" altLang="zh-CN" dirty="0"/>
              <a:t> = Value</a:t>
            </a:r>
            <a:endParaRPr lang="zh-CN" altLang="zh-CN" dirty="0"/>
          </a:p>
          <a:p>
            <a:r>
              <a:rPr lang="en-US" altLang="zh-CN" dirty="0"/>
              <a:t>        End Set</a:t>
            </a:r>
            <a:endParaRPr lang="zh-CN" altLang="zh-CN" dirty="0"/>
          </a:p>
          <a:p>
            <a:r>
              <a:rPr lang="en-US" altLang="zh-CN" dirty="0"/>
              <a:t>    End Property</a:t>
            </a:r>
            <a:endParaRPr lang="zh-CN" altLang="zh-CN" dirty="0"/>
          </a:p>
          <a:p>
            <a:r>
              <a:rPr lang="en-US" altLang="zh-CN" dirty="0"/>
              <a:t>End </a:t>
            </a:r>
            <a:r>
              <a:rPr lang="en-US" altLang="zh-CN" dirty="0" smtClean="0"/>
              <a:t>Class</a:t>
            </a:r>
            <a:endParaRPr lang="zh-CN" altLang="zh-CN" dirty="0"/>
          </a:p>
        </p:txBody>
      </p:sp>
    </p:spTree>
    <p:extLst>
      <p:ext uri="{BB962C8B-B14F-4D97-AF65-F5344CB8AC3E}">
        <p14:creationId xmlns:p14="http://schemas.microsoft.com/office/powerpoint/2010/main" val="18029842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．继承的实现</a:t>
            </a:r>
          </a:p>
        </p:txBody>
      </p:sp>
      <p:sp>
        <p:nvSpPr>
          <p:cNvPr id="3" name="TextBox 2"/>
          <p:cNvSpPr txBox="1"/>
          <p:nvPr/>
        </p:nvSpPr>
        <p:spPr>
          <a:xfrm>
            <a:off x="999460" y="818707"/>
            <a:ext cx="9271591" cy="615553"/>
          </a:xfrm>
          <a:prstGeom prst="rect">
            <a:avLst/>
          </a:prstGeom>
          <a:noFill/>
        </p:spPr>
        <p:txBody>
          <a:bodyPr wrap="square" rtlCol="0">
            <a:spAutoFit/>
          </a:bodyPr>
          <a:lstStyle/>
          <a:p>
            <a:pPr indent="446088"/>
            <a:r>
              <a:rPr lang="zh-CN" altLang="zh-CN" dirty="0"/>
              <a:t>（</a:t>
            </a:r>
            <a:r>
              <a:rPr lang="en-US" altLang="zh-CN" dirty="0"/>
              <a:t>3</a:t>
            </a:r>
            <a:r>
              <a:rPr lang="zh-CN" altLang="zh-CN" dirty="0"/>
              <a:t>）执行“项目”→“添加类”菜单命令，建立一个名为</a:t>
            </a:r>
            <a:r>
              <a:rPr lang="en-US" altLang="zh-CN" dirty="0" err="1"/>
              <a:t>stuHead</a:t>
            </a:r>
            <a:r>
              <a:rPr lang="zh-CN" altLang="zh-CN" dirty="0"/>
              <a:t>的子类，其中，定义一个私有数据成员和一个公有属性，分别为私有变量</a:t>
            </a:r>
            <a:r>
              <a:rPr lang="en-US" altLang="zh-CN" dirty="0" err="1"/>
              <a:t>zhiwuName</a:t>
            </a:r>
            <a:r>
              <a:rPr lang="zh-CN" altLang="zh-CN" dirty="0"/>
              <a:t>和属性</a:t>
            </a:r>
            <a:r>
              <a:rPr lang="en-US" altLang="zh-CN" dirty="0" err="1"/>
              <a:t>zhiwu</a:t>
            </a:r>
            <a:r>
              <a:rPr lang="zh-CN" altLang="zh-CN" dirty="0"/>
              <a:t>。程序代码如下</a:t>
            </a:r>
            <a:r>
              <a:rPr lang="zh-CN" altLang="zh-CN" dirty="0" smtClean="0"/>
              <a:t>：</a:t>
            </a:r>
            <a:endParaRPr lang="zh-CN" altLang="zh-CN" dirty="0"/>
          </a:p>
        </p:txBody>
      </p:sp>
      <p:sp>
        <p:nvSpPr>
          <p:cNvPr id="4" name="TextBox 3"/>
          <p:cNvSpPr txBox="1"/>
          <p:nvPr/>
        </p:nvSpPr>
        <p:spPr>
          <a:xfrm>
            <a:off x="1701209" y="1434260"/>
            <a:ext cx="8102010" cy="3325416"/>
          </a:xfrm>
          <a:prstGeom prst="roundRect">
            <a:avLst>
              <a:gd name="adj" fmla="val 5664"/>
            </a:avLst>
          </a:prstGeom>
          <a:solidFill>
            <a:schemeClr val="accent5">
              <a:lumMod val="40000"/>
              <a:lumOff val="60000"/>
            </a:schemeClr>
          </a:solidFill>
        </p:spPr>
        <p:txBody>
          <a:bodyPr wrap="square" rtlCol="0">
            <a:spAutoFit/>
          </a:bodyPr>
          <a:lstStyle/>
          <a:p>
            <a:r>
              <a:rPr lang="en-US" altLang="zh-CN" dirty="0"/>
              <a:t>Public Class </a:t>
            </a:r>
            <a:r>
              <a:rPr lang="en-US" altLang="zh-CN" dirty="0" err="1"/>
              <a:t>stuHead</a:t>
            </a:r>
            <a:endParaRPr lang="zh-CN" altLang="zh-CN" dirty="0"/>
          </a:p>
          <a:p>
            <a:r>
              <a:rPr lang="en-US" altLang="zh-CN" dirty="0"/>
              <a:t>    Inherits Student 					</a:t>
            </a:r>
            <a:r>
              <a:rPr lang="en-US" altLang="zh-CN" dirty="0" smtClean="0"/>
              <a:t>' </a:t>
            </a:r>
            <a:r>
              <a:rPr lang="zh-CN" altLang="zh-CN" dirty="0"/>
              <a:t>继承</a:t>
            </a:r>
            <a:r>
              <a:rPr lang="en-US" altLang="zh-CN" dirty="0"/>
              <a:t>Student</a:t>
            </a:r>
            <a:r>
              <a:rPr lang="zh-CN" altLang="zh-CN" dirty="0"/>
              <a:t>类</a:t>
            </a:r>
          </a:p>
          <a:p>
            <a:r>
              <a:rPr lang="en-US" altLang="zh-CN" dirty="0"/>
              <a:t>    Private </a:t>
            </a:r>
            <a:r>
              <a:rPr lang="en-US" altLang="zh-CN" dirty="0" err="1"/>
              <a:t>zhiwuName</a:t>
            </a:r>
            <a:r>
              <a:rPr lang="en-US" altLang="zh-CN" dirty="0"/>
              <a:t> As String 			</a:t>
            </a:r>
            <a:r>
              <a:rPr lang="en-US" altLang="zh-CN" dirty="0" smtClean="0"/>
              <a:t>' </a:t>
            </a:r>
            <a:r>
              <a:rPr lang="zh-CN" altLang="zh-CN" dirty="0"/>
              <a:t>声明私有数据成员</a:t>
            </a:r>
          </a:p>
          <a:p>
            <a:r>
              <a:rPr lang="en-US" altLang="zh-CN" dirty="0"/>
              <a:t>    Public Property </a:t>
            </a:r>
            <a:r>
              <a:rPr lang="en-US" altLang="zh-CN" dirty="0" err="1"/>
              <a:t>zhiwu</a:t>
            </a:r>
            <a:r>
              <a:rPr lang="en-US" altLang="zh-CN" dirty="0"/>
              <a:t>() As String 			</a:t>
            </a:r>
            <a:r>
              <a:rPr lang="en-US" altLang="zh-CN" dirty="0" smtClean="0"/>
              <a:t>' </a:t>
            </a:r>
            <a:r>
              <a:rPr lang="zh-CN" altLang="zh-CN" dirty="0"/>
              <a:t>声明类中的职务属性</a:t>
            </a:r>
          </a:p>
          <a:p>
            <a:r>
              <a:rPr lang="en-US" altLang="zh-CN" dirty="0"/>
              <a:t>        Get</a:t>
            </a:r>
            <a:endParaRPr lang="zh-CN" altLang="zh-CN" dirty="0"/>
          </a:p>
          <a:p>
            <a:r>
              <a:rPr lang="en-US" altLang="zh-CN" dirty="0"/>
              <a:t>            Return </a:t>
            </a:r>
            <a:r>
              <a:rPr lang="en-US" altLang="zh-CN" dirty="0" err="1"/>
              <a:t>zhiwuName</a:t>
            </a:r>
            <a:endParaRPr lang="zh-CN" altLang="zh-CN" dirty="0"/>
          </a:p>
          <a:p>
            <a:r>
              <a:rPr lang="en-US" altLang="zh-CN" dirty="0"/>
              <a:t>        End Get</a:t>
            </a:r>
            <a:endParaRPr lang="zh-CN" altLang="zh-CN" dirty="0"/>
          </a:p>
          <a:p>
            <a:r>
              <a:rPr lang="en-US" altLang="zh-CN" dirty="0"/>
              <a:t>        Set(</a:t>
            </a:r>
            <a:r>
              <a:rPr lang="en-US" altLang="zh-CN" dirty="0" err="1"/>
              <a:t>ByVal</a:t>
            </a:r>
            <a:r>
              <a:rPr lang="en-US" altLang="zh-CN" dirty="0"/>
              <a:t> Value As String)</a:t>
            </a:r>
            <a:endParaRPr lang="zh-CN" altLang="zh-CN" dirty="0"/>
          </a:p>
          <a:p>
            <a:r>
              <a:rPr lang="en-US" altLang="zh-CN" dirty="0"/>
              <a:t>            </a:t>
            </a:r>
            <a:r>
              <a:rPr lang="en-US" altLang="zh-CN" dirty="0" err="1"/>
              <a:t>zhiwuName</a:t>
            </a:r>
            <a:r>
              <a:rPr lang="en-US" altLang="zh-CN" dirty="0"/>
              <a:t> = Value</a:t>
            </a:r>
            <a:endParaRPr lang="zh-CN" altLang="zh-CN" dirty="0"/>
          </a:p>
          <a:p>
            <a:r>
              <a:rPr lang="en-US" altLang="zh-CN" dirty="0"/>
              <a:t>        End Set</a:t>
            </a:r>
            <a:endParaRPr lang="zh-CN" altLang="zh-CN" dirty="0"/>
          </a:p>
          <a:p>
            <a:r>
              <a:rPr lang="en-US" altLang="zh-CN" dirty="0"/>
              <a:t>    End Property</a:t>
            </a:r>
            <a:endParaRPr lang="zh-CN" altLang="zh-CN" dirty="0"/>
          </a:p>
          <a:p>
            <a:r>
              <a:rPr lang="en-US" altLang="zh-CN" dirty="0"/>
              <a:t>End </a:t>
            </a:r>
            <a:r>
              <a:rPr lang="en-US" altLang="zh-CN" dirty="0" smtClean="0"/>
              <a:t>Class</a:t>
            </a:r>
          </a:p>
        </p:txBody>
      </p:sp>
    </p:spTree>
    <p:extLst>
      <p:ext uri="{BB962C8B-B14F-4D97-AF65-F5344CB8AC3E}">
        <p14:creationId xmlns:p14="http://schemas.microsoft.com/office/powerpoint/2010/main" val="171987110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．继承的实现</a:t>
            </a:r>
          </a:p>
        </p:txBody>
      </p:sp>
      <p:sp>
        <p:nvSpPr>
          <p:cNvPr id="3" name="矩形 2"/>
          <p:cNvSpPr/>
          <p:nvPr/>
        </p:nvSpPr>
        <p:spPr>
          <a:xfrm>
            <a:off x="1215793" y="807649"/>
            <a:ext cx="6046848" cy="353943"/>
          </a:xfrm>
          <a:prstGeom prst="rect">
            <a:avLst/>
          </a:prstGeom>
        </p:spPr>
        <p:txBody>
          <a:bodyPr wrap="none">
            <a:spAutoFit/>
          </a:bodyPr>
          <a:lstStyle/>
          <a:p>
            <a:pPr fontAlgn="ctr"/>
            <a:r>
              <a:rPr lang="zh-CN" altLang="zh-CN" dirty="0"/>
              <a:t>（</a:t>
            </a:r>
            <a:r>
              <a:rPr lang="en-US" altLang="zh-CN" dirty="0"/>
              <a:t>4</a:t>
            </a:r>
            <a:r>
              <a:rPr lang="zh-CN" altLang="zh-CN" dirty="0"/>
              <a:t>）在窗体上建立</a:t>
            </a:r>
            <a:r>
              <a:rPr lang="en-US" altLang="zh-CN" dirty="0"/>
              <a:t>2</a:t>
            </a:r>
            <a:r>
              <a:rPr lang="zh-CN" altLang="zh-CN" dirty="0"/>
              <a:t>个按钮，并分别编写</a:t>
            </a:r>
            <a:r>
              <a:rPr lang="en-US" altLang="zh-CN" dirty="0"/>
              <a:t>Click</a:t>
            </a:r>
            <a:r>
              <a:rPr lang="zh-CN" altLang="zh-CN" dirty="0"/>
              <a:t>事件代码如下：</a:t>
            </a:r>
          </a:p>
        </p:txBody>
      </p:sp>
      <p:sp>
        <p:nvSpPr>
          <p:cNvPr id="4" name="TextBox 3"/>
          <p:cNvSpPr txBox="1"/>
          <p:nvPr/>
        </p:nvSpPr>
        <p:spPr>
          <a:xfrm>
            <a:off x="1371600" y="1215392"/>
            <a:ext cx="8335926" cy="4094172"/>
          </a:xfrm>
          <a:prstGeom prst="roundRect">
            <a:avLst>
              <a:gd name="adj" fmla="val 3542"/>
            </a:avLst>
          </a:prstGeom>
          <a:solidFill>
            <a:schemeClr val="accent5">
              <a:lumMod val="40000"/>
              <a:lumOff val="60000"/>
            </a:schemeClr>
          </a:solidFill>
        </p:spPr>
        <p:txBody>
          <a:bodyPr wrap="square" rtlCol="0">
            <a:spAutoFit/>
          </a:bodyPr>
          <a:lstStyle/>
          <a:p>
            <a:r>
              <a:rPr lang="en-US" altLang="zh-CN" dirty="0"/>
              <a:t>Dim </a:t>
            </a:r>
            <a:r>
              <a:rPr lang="en-US" altLang="zh-CN" dirty="0" err="1"/>
              <a:t>objstuHead</a:t>
            </a:r>
            <a:r>
              <a:rPr lang="en-US" altLang="zh-CN" dirty="0"/>
              <a:t> As New </a:t>
            </a:r>
            <a:r>
              <a:rPr lang="en-US" altLang="zh-CN" dirty="0" err="1"/>
              <a:t>stuHead</a:t>
            </a:r>
            <a:r>
              <a:rPr lang="en-US" altLang="zh-CN" dirty="0"/>
              <a:t>() 			</a:t>
            </a:r>
            <a:r>
              <a:rPr lang="en-US" altLang="zh-CN" dirty="0" smtClean="0"/>
              <a:t>' </a:t>
            </a:r>
            <a:r>
              <a:rPr lang="zh-CN" altLang="zh-CN" dirty="0"/>
              <a:t>创建</a:t>
            </a:r>
            <a:r>
              <a:rPr lang="en-US" altLang="zh-CN" dirty="0" err="1"/>
              <a:t>stuHead</a:t>
            </a:r>
            <a:r>
              <a:rPr lang="zh-CN" altLang="zh-CN" dirty="0"/>
              <a:t>类实例</a:t>
            </a:r>
          </a:p>
          <a:p>
            <a:r>
              <a:rPr lang="en-US" altLang="zh-CN" dirty="0"/>
              <a:t>Private Sub Button1_Click(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Button1.Click</a:t>
            </a:r>
            <a:endParaRPr lang="zh-CN" altLang="zh-CN" dirty="0"/>
          </a:p>
          <a:p>
            <a:r>
              <a:rPr lang="en-US" altLang="zh-CN" dirty="0"/>
              <a:t>    With </a:t>
            </a:r>
            <a:r>
              <a:rPr lang="en-US" altLang="zh-CN" dirty="0" err="1"/>
              <a:t>objstuHead</a:t>
            </a:r>
            <a:endParaRPr lang="zh-CN" altLang="zh-CN" dirty="0"/>
          </a:p>
          <a:p>
            <a:r>
              <a:rPr lang="en-US" altLang="zh-CN" dirty="0"/>
              <a:t>        .Name = "</a:t>
            </a:r>
            <a:r>
              <a:rPr lang="zh-CN" altLang="zh-CN" dirty="0"/>
              <a:t>张三</a:t>
            </a:r>
            <a:r>
              <a:rPr lang="en-US" altLang="zh-CN" dirty="0"/>
              <a:t>" 			</a:t>
            </a:r>
            <a:r>
              <a:rPr lang="en-US" altLang="zh-CN" dirty="0" smtClean="0"/>
              <a:t>' </a:t>
            </a:r>
            <a:r>
              <a:rPr lang="zh-CN" altLang="zh-CN" dirty="0"/>
              <a:t>给</a:t>
            </a:r>
            <a:r>
              <a:rPr lang="en-US" altLang="zh-CN" dirty="0" err="1"/>
              <a:t>objstuHead</a:t>
            </a:r>
            <a:r>
              <a:rPr lang="zh-CN" altLang="zh-CN" dirty="0"/>
              <a:t>对象的</a:t>
            </a:r>
            <a:r>
              <a:rPr lang="en-US" altLang="zh-CN" dirty="0"/>
              <a:t>Name</a:t>
            </a:r>
            <a:r>
              <a:rPr lang="zh-CN" altLang="zh-CN" dirty="0"/>
              <a:t>属性赋值</a:t>
            </a:r>
          </a:p>
          <a:p>
            <a:r>
              <a:rPr lang="en-US" altLang="zh-CN" dirty="0"/>
              <a:t>        .</a:t>
            </a:r>
            <a:r>
              <a:rPr lang="en-US" altLang="zh-CN" dirty="0" err="1"/>
              <a:t>zhiwu</a:t>
            </a:r>
            <a:r>
              <a:rPr lang="en-US" altLang="zh-CN" dirty="0"/>
              <a:t> = "</a:t>
            </a:r>
            <a:r>
              <a:rPr lang="zh-CN" altLang="zh-CN" dirty="0"/>
              <a:t>班长</a:t>
            </a:r>
            <a:r>
              <a:rPr lang="en-US" altLang="zh-CN" dirty="0"/>
              <a:t>"				</a:t>
            </a:r>
            <a:r>
              <a:rPr lang="en-US" altLang="zh-CN" dirty="0" smtClean="0"/>
              <a:t>' </a:t>
            </a:r>
            <a:r>
              <a:rPr lang="zh-CN" altLang="zh-CN" dirty="0"/>
              <a:t>给</a:t>
            </a:r>
            <a:r>
              <a:rPr lang="en-US" altLang="zh-CN" dirty="0" err="1"/>
              <a:t>objstuHead</a:t>
            </a:r>
            <a:r>
              <a:rPr lang="zh-CN" altLang="zh-CN" dirty="0"/>
              <a:t>对象的</a:t>
            </a:r>
            <a:r>
              <a:rPr lang="en-US" altLang="zh-CN" dirty="0" err="1"/>
              <a:t>zhiwu</a:t>
            </a:r>
            <a:r>
              <a:rPr lang="zh-CN" altLang="zh-CN" dirty="0"/>
              <a:t>属性赋值</a:t>
            </a:r>
          </a:p>
          <a:p>
            <a:r>
              <a:rPr lang="en-US" altLang="zh-CN" dirty="0"/>
              <a:t>        </a:t>
            </a:r>
            <a:r>
              <a:rPr lang="en-US" altLang="zh-CN" dirty="0" err="1"/>
              <a:t>MsgBox</a:t>
            </a:r>
            <a:r>
              <a:rPr lang="en-US" altLang="zh-CN" dirty="0"/>
              <a:t>("</a:t>
            </a:r>
            <a:r>
              <a:rPr lang="zh-CN" altLang="zh-CN" dirty="0"/>
              <a:t>学生</a:t>
            </a:r>
            <a:r>
              <a:rPr lang="en-US" altLang="zh-CN" dirty="0"/>
              <a:t>" &amp; .Name &amp; "</a:t>
            </a:r>
            <a:r>
              <a:rPr lang="zh-CN" altLang="zh-CN" dirty="0"/>
              <a:t>的职务是</a:t>
            </a:r>
            <a:r>
              <a:rPr lang="en-US" altLang="zh-CN" dirty="0"/>
              <a:t>" &amp; .</a:t>
            </a:r>
            <a:r>
              <a:rPr lang="en-US" altLang="zh-CN" dirty="0" err="1"/>
              <a:t>zhiwu</a:t>
            </a:r>
            <a:r>
              <a:rPr lang="en-US" altLang="zh-CN" dirty="0"/>
              <a:t>, , "</a:t>
            </a:r>
            <a:r>
              <a:rPr lang="zh-CN" altLang="zh-CN" dirty="0"/>
              <a:t>学生情况</a:t>
            </a:r>
            <a:r>
              <a:rPr lang="en-US" altLang="zh-CN" dirty="0"/>
              <a:t>")</a:t>
            </a:r>
            <a:endParaRPr lang="zh-CN" altLang="zh-CN" dirty="0"/>
          </a:p>
          <a:p>
            <a:r>
              <a:rPr lang="en-US" altLang="zh-CN" dirty="0"/>
              <a:t>    End With</a:t>
            </a:r>
            <a:endParaRPr lang="zh-CN" altLang="zh-CN" dirty="0"/>
          </a:p>
          <a:p>
            <a:r>
              <a:rPr lang="en-US" altLang="zh-CN" dirty="0"/>
              <a:t>End Sub</a:t>
            </a:r>
            <a:endParaRPr lang="zh-CN" altLang="zh-CN" dirty="0"/>
          </a:p>
          <a:p>
            <a:r>
              <a:rPr lang="en-US" altLang="zh-CN" dirty="0"/>
              <a:t> </a:t>
            </a:r>
            <a:endParaRPr lang="zh-CN" altLang="zh-CN" dirty="0"/>
          </a:p>
          <a:p>
            <a:r>
              <a:rPr lang="en-US" altLang="zh-CN" dirty="0"/>
              <a:t>Private Sub Button2_Click(</a:t>
            </a:r>
            <a:r>
              <a:rPr lang="en-US" altLang="zh-CN" dirty="0" err="1"/>
              <a:t>ByVal</a:t>
            </a:r>
            <a:r>
              <a:rPr lang="en-US" altLang="zh-CN" dirty="0"/>
              <a:t> sender As </a:t>
            </a:r>
            <a:r>
              <a:rPr lang="en-US" altLang="zh-CN" dirty="0" err="1"/>
              <a:t>System.Object</a:t>
            </a:r>
            <a:r>
              <a:rPr lang="en-US" altLang="zh-CN" dirty="0"/>
              <a:t>, </a:t>
            </a:r>
            <a:r>
              <a:rPr lang="en-US" altLang="zh-CN" dirty="0" err="1"/>
              <a:t>ByVal</a:t>
            </a:r>
            <a:r>
              <a:rPr lang="en-US" altLang="zh-CN" dirty="0"/>
              <a:t> e As </a:t>
            </a:r>
            <a:r>
              <a:rPr lang="en-US" altLang="zh-CN" dirty="0" err="1"/>
              <a:t>System.EventArgs</a:t>
            </a:r>
            <a:r>
              <a:rPr lang="en-US" altLang="zh-CN" dirty="0"/>
              <a:t>)</a:t>
            </a:r>
            <a:endParaRPr lang="zh-CN" altLang="zh-CN" dirty="0"/>
          </a:p>
          <a:p>
            <a:r>
              <a:rPr lang="en-US" altLang="zh-CN" dirty="0"/>
              <a:t>					</a:t>
            </a:r>
            <a:r>
              <a:rPr lang="en-US" altLang="zh-CN" dirty="0" smtClean="0"/>
              <a:t> </a:t>
            </a:r>
            <a:r>
              <a:rPr lang="en-US" altLang="zh-CN" dirty="0"/>
              <a:t>Handles Button2.Click</a:t>
            </a:r>
            <a:endParaRPr lang="zh-CN" altLang="zh-CN" dirty="0"/>
          </a:p>
          <a:p>
            <a:r>
              <a:rPr lang="en-US" altLang="zh-CN" dirty="0"/>
              <a:t>    </a:t>
            </a:r>
            <a:r>
              <a:rPr lang="en-US" altLang="zh-CN" dirty="0" err="1"/>
              <a:t>objstuHead</a:t>
            </a:r>
            <a:r>
              <a:rPr lang="en-US" altLang="zh-CN" dirty="0"/>
              <a:t> = Nothing</a:t>
            </a:r>
            <a:endParaRPr lang="zh-CN" altLang="zh-CN" dirty="0"/>
          </a:p>
          <a:p>
            <a:r>
              <a:rPr lang="en-US" altLang="zh-CN" dirty="0"/>
              <a:t>    Close()</a:t>
            </a:r>
            <a:endParaRPr lang="zh-CN" altLang="zh-CN" dirty="0"/>
          </a:p>
          <a:p>
            <a:r>
              <a:rPr lang="en-US" altLang="zh-CN" dirty="0"/>
              <a:t>End </a:t>
            </a:r>
            <a:r>
              <a:rPr lang="en-US" altLang="zh-CN" dirty="0" smtClean="0"/>
              <a:t>Sub</a:t>
            </a:r>
          </a:p>
        </p:txBody>
      </p:sp>
    </p:spTree>
    <p:extLst>
      <p:ext uri="{BB962C8B-B14F-4D97-AF65-F5344CB8AC3E}">
        <p14:creationId xmlns:p14="http://schemas.microsoft.com/office/powerpoint/2010/main" val="270885198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621888" y="109260"/>
            <a:ext cx="4035172" cy="474905"/>
          </a:xfrm>
          <a:prstGeom prst="rect">
            <a:avLst/>
          </a:prstGeom>
          <a:noFill/>
        </p:spPr>
        <p:txBody>
          <a:bodyPr wrap="square" lIns="119792" tIns="59896" rIns="119792" bIns="59896" rtlCol="0">
            <a:spAutoFit/>
          </a:bodyPr>
          <a:lstStyle>
            <a:defPPr>
              <a:defRPr lang="zh-CN"/>
            </a:defPPr>
            <a:lvl1pPr>
              <a:defRPr sz="2300" b="1">
                <a:blipFill>
                  <a:blip r:embed="rId2"/>
                  <a:stretch>
                    <a:fillRect/>
                  </a:stretch>
                </a:blipFill>
                <a:latin typeface="微软雅黑" panose="020B0503020204020204" pitchFamily="34" charset="-122"/>
                <a:ea typeface="微软雅黑" panose="020B0503020204020204" pitchFamily="34" charset="-122"/>
              </a:defRPr>
            </a:lvl1pPr>
          </a:lstStyle>
          <a:p>
            <a:r>
              <a:rPr lang="en-US" altLang="zh-CN" dirty="0"/>
              <a:t>2</a:t>
            </a:r>
            <a:r>
              <a:rPr lang="zh-CN" altLang="zh-CN" dirty="0"/>
              <a:t>．继承的实现</a:t>
            </a:r>
          </a:p>
        </p:txBody>
      </p:sp>
      <p:sp>
        <p:nvSpPr>
          <p:cNvPr id="3" name="TextBox 2"/>
          <p:cNvSpPr txBox="1"/>
          <p:nvPr/>
        </p:nvSpPr>
        <p:spPr>
          <a:xfrm>
            <a:off x="967563" y="1158949"/>
            <a:ext cx="9229060" cy="1259919"/>
          </a:xfrm>
          <a:prstGeom prst="round2DiagRect">
            <a:avLst/>
          </a:prstGeom>
          <a:noFill/>
          <a:ln>
            <a:solidFill>
              <a:srgbClr val="C00000"/>
            </a:solidFill>
            <a:prstDash val="dashDot"/>
          </a:ln>
        </p:spPr>
        <p:txBody>
          <a:bodyPr wrap="square" rtlCol="0">
            <a:spAutoFit/>
          </a:bodyPr>
          <a:lstStyle/>
          <a:p>
            <a:pPr indent="446088"/>
            <a:r>
              <a:rPr lang="zh-CN" altLang="zh-CN" dirty="0"/>
              <a:t>在上面代码中，当给</a:t>
            </a:r>
            <a:r>
              <a:rPr lang="en-US" altLang="zh-CN" dirty="0" err="1"/>
              <a:t>ObjstuHead</a:t>
            </a:r>
            <a:r>
              <a:rPr lang="zh-CN" altLang="zh-CN" dirty="0"/>
              <a:t>对象中的</a:t>
            </a:r>
            <a:r>
              <a:rPr lang="en-US" altLang="zh-CN" dirty="0" err="1"/>
              <a:t>zhiwu</a:t>
            </a:r>
            <a:r>
              <a:rPr lang="zh-CN" altLang="zh-CN" dirty="0"/>
              <a:t>属性赋值时，执行的是子类</a:t>
            </a:r>
            <a:r>
              <a:rPr lang="en-US" altLang="zh-CN" dirty="0" err="1"/>
              <a:t>stuHead</a:t>
            </a:r>
            <a:r>
              <a:rPr lang="zh-CN" altLang="zh-CN" dirty="0"/>
              <a:t>中的代码，而当调用</a:t>
            </a:r>
            <a:r>
              <a:rPr lang="en-US" altLang="zh-CN" dirty="0" err="1"/>
              <a:t>ObjstuHead</a:t>
            </a:r>
            <a:r>
              <a:rPr lang="zh-CN" altLang="zh-CN" dirty="0"/>
              <a:t>对象中的</a:t>
            </a:r>
            <a:r>
              <a:rPr lang="en-US" altLang="zh-CN" dirty="0"/>
              <a:t>Name</a:t>
            </a:r>
            <a:r>
              <a:rPr lang="zh-CN" altLang="zh-CN" dirty="0"/>
              <a:t>属性时，执行的是父类</a:t>
            </a:r>
            <a:r>
              <a:rPr lang="en-US" altLang="zh-CN" dirty="0"/>
              <a:t>Student</a:t>
            </a:r>
            <a:r>
              <a:rPr lang="zh-CN" altLang="zh-CN" dirty="0"/>
              <a:t>中的代码。单击</a:t>
            </a:r>
            <a:r>
              <a:rPr lang="en-US" altLang="zh-CN" dirty="0"/>
              <a:t>Button1</a:t>
            </a:r>
            <a:r>
              <a:rPr lang="zh-CN" altLang="zh-CN" dirty="0"/>
              <a:t>按钮将显示“学生张三的职务是班长”的信息，如图</a:t>
            </a:r>
            <a:r>
              <a:rPr lang="en-US" altLang="zh-CN" dirty="0"/>
              <a:t>5.22</a:t>
            </a:r>
            <a:r>
              <a:rPr lang="zh-CN" altLang="zh-CN" dirty="0"/>
              <a:t>所示，单击</a:t>
            </a:r>
            <a:r>
              <a:rPr lang="en-US" altLang="zh-CN" dirty="0"/>
              <a:t>Button2</a:t>
            </a:r>
            <a:r>
              <a:rPr lang="zh-CN" altLang="zh-CN" dirty="0"/>
              <a:t>按钮则释放</a:t>
            </a:r>
            <a:r>
              <a:rPr lang="en-US" altLang="zh-CN" dirty="0" err="1"/>
              <a:t>ObjstuHead</a:t>
            </a:r>
            <a:r>
              <a:rPr lang="zh-CN" altLang="zh-CN" dirty="0"/>
              <a:t>对象，关闭窗体</a:t>
            </a:r>
            <a:r>
              <a:rPr lang="zh-CN" altLang="zh-CN" dirty="0" smtClean="0"/>
              <a:t>。</a:t>
            </a:r>
            <a:endParaRPr lang="zh-CN" altLang="zh-CN" dirty="0"/>
          </a:p>
        </p:txBody>
      </p:sp>
      <p:pic>
        <p:nvPicPr>
          <p:cNvPr id="39938" name="Picture 2" descr="5t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670" y="2698602"/>
            <a:ext cx="3211919" cy="181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86371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95">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00000"/>
      </a:hlink>
      <a:folHlink>
        <a:srgbClr val="00B0F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652</TotalTime>
  <Words>14515</Words>
  <Application>Microsoft Office PowerPoint</Application>
  <PresentationFormat>自定义</PresentationFormat>
  <Paragraphs>1412</Paragraphs>
  <Slides>150</Slides>
  <Notes>0</Notes>
  <HiddenSlides>0</HiddenSlides>
  <MMClips>5</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150</vt:i4>
      </vt:variant>
    </vt:vector>
  </HeadingPairs>
  <TitlesOfParts>
    <vt:vector size="152" baseType="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User</cp:lastModifiedBy>
  <cp:revision>84</cp:revision>
  <dcterms:created xsi:type="dcterms:W3CDTF">2016-11-17T11:20:58Z</dcterms:created>
  <dcterms:modified xsi:type="dcterms:W3CDTF">2018-06-11T07:37:00Z</dcterms:modified>
</cp:coreProperties>
</file>